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4"/>
  </p:notesMasterIdLst>
  <p:sldIdLst>
    <p:sldId id="322" r:id="rId2"/>
    <p:sldId id="404" r:id="rId3"/>
    <p:sldId id="408" r:id="rId4"/>
    <p:sldId id="405" r:id="rId5"/>
    <p:sldId id="380" r:id="rId6"/>
    <p:sldId id="381" r:id="rId7"/>
    <p:sldId id="399" r:id="rId8"/>
    <p:sldId id="389" r:id="rId9"/>
    <p:sldId id="382" r:id="rId10"/>
    <p:sldId id="326" r:id="rId11"/>
    <p:sldId id="327" r:id="rId12"/>
    <p:sldId id="328" r:id="rId13"/>
    <p:sldId id="403" r:id="rId14"/>
    <p:sldId id="329" r:id="rId15"/>
    <p:sldId id="330" r:id="rId16"/>
    <p:sldId id="331" r:id="rId17"/>
    <p:sldId id="384" r:id="rId18"/>
    <p:sldId id="385" r:id="rId19"/>
    <p:sldId id="362" r:id="rId20"/>
    <p:sldId id="386" r:id="rId21"/>
    <p:sldId id="375" r:id="rId22"/>
    <p:sldId id="350" r:id="rId23"/>
    <p:sldId id="361" r:id="rId24"/>
    <p:sldId id="387" r:id="rId25"/>
    <p:sldId id="353" r:id="rId26"/>
    <p:sldId id="354" r:id="rId27"/>
    <p:sldId id="355" r:id="rId28"/>
    <p:sldId id="388" r:id="rId29"/>
    <p:sldId id="356" r:id="rId30"/>
    <p:sldId id="392" r:id="rId31"/>
    <p:sldId id="358" r:id="rId32"/>
    <p:sldId id="398" r:id="rId33"/>
    <p:sldId id="400" r:id="rId34"/>
    <p:sldId id="402" r:id="rId35"/>
    <p:sldId id="394" r:id="rId36"/>
    <p:sldId id="395" r:id="rId37"/>
    <p:sldId id="396" r:id="rId38"/>
    <p:sldId id="397" r:id="rId39"/>
    <p:sldId id="372" r:id="rId40"/>
    <p:sldId id="365" r:id="rId41"/>
    <p:sldId id="407" r:id="rId42"/>
    <p:sldId id="39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1" autoAdjust="0"/>
    <p:restoredTop sz="68692" autoAdjust="0"/>
  </p:normalViewPr>
  <p:slideViewPr>
    <p:cSldViewPr snapToGrid="0" snapToObjects="1">
      <p:cViewPr varScale="1">
        <p:scale>
          <a:sx n="64" d="100"/>
          <a:sy n="64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SSSS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Minutes</c:v>
                </c:pt>
                <c:pt idx="1">
                  <c:v>1 Week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0.82</c:v>
                </c:pt>
                <c:pt idx="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SRRR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Minutes</c:v>
                </c:pt>
                <c:pt idx="1">
                  <c:v>1 Week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-2145999080"/>
        <c:axId val="-2145993528"/>
      </c:barChart>
      <c:catAx>
        <c:axId val="-2145999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Recall Test Delay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5993528"/>
        <c:crosses val="autoZero"/>
        <c:auto val="1"/>
        <c:lblAlgn val="ctr"/>
        <c:lblOffset val="100"/>
        <c:noMultiLvlLbl val="0"/>
      </c:catAx>
      <c:valAx>
        <c:axId val="-2145993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Idea Units Recalled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9990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SSSS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Minutes</c:v>
                </c:pt>
                <c:pt idx="1">
                  <c:v>1 Week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0.82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SRRR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Minutes</c:v>
                </c:pt>
                <c:pt idx="1">
                  <c:v>1 Week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</c:v>
                </c:pt>
                <c:pt idx="1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-2145913896"/>
        <c:axId val="-2145908392"/>
      </c:barChart>
      <c:catAx>
        <c:axId val="-2145913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Recall Test Delay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5908392"/>
        <c:crosses val="autoZero"/>
        <c:auto val="1"/>
        <c:lblAlgn val="ctr"/>
        <c:lblOffset val="100"/>
        <c:noMultiLvlLbl val="0"/>
      </c:catAx>
      <c:valAx>
        <c:axId val="-2145908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Idea Units Recalled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9138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Skills</c:v>
                </c:pt>
                <c:pt idx="1">
                  <c:v>Thinking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55.0</c:v>
                </c:pt>
                <c:pt idx="1">
                  <c:v>31.0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Skills</c:v>
                </c:pt>
                <c:pt idx="1">
                  <c:v>Thinking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25.0</c:v>
                </c:pt>
                <c:pt idx="1">
                  <c:v>73.0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Skills</c:v>
                </c:pt>
                <c:pt idx="1">
                  <c:v>Thinking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61.0</c:v>
                </c:pt>
                <c:pt idx="1">
                  <c:v>22.0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43350872"/>
        <c:axId val="-2143347768"/>
      </c:barChart>
      <c:catAx>
        <c:axId val="-2143350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43347768"/>
        <c:crosses val="autoZero"/>
        <c:auto val="1"/>
        <c:lblAlgn val="ctr"/>
        <c:lblOffset val="100"/>
        <c:noMultiLvlLbl val="0"/>
      </c:catAx>
      <c:valAx>
        <c:axId val="-2143347768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Teachers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43350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17181-534B-DE44-B69F-5BDE27EF94D8}" type="doc">
      <dgm:prSet loTypeId="urn:microsoft.com/office/officeart/2005/8/layout/process1" loCatId="" qsTypeId="urn:microsoft.com/office/officeart/2005/8/quickstyle/simple1" qsCatId="simple" csTypeId="urn:microsoft.com/office/officeart/2005/8/colors/accent2_2" csCatId="accent2" phldr="1"/>
      <dgm:spPr/>
    </dgm:pt>
    <dgm:pt modelId="{EF5A595B-ACAF-184F-AC76-ED6F319732BB}">
      <dgm:prSet phldrT="[Text]"/>
      <dgm:spPr/>
      <dgm:t>
        <a:bodyPr/>
        <a:lstStyle/>
        <a:p>
          <a:r>
            <a:rPr lang="en-US" dirty="0" smtClean="0"/>
            <a:t>L1</a:t>
          </a:r>
          <a:endParaRPr lang="en-US" dirty="0"/>
        </a:p>
      </dgm:t>
    </dgm:pt>
    <dgm:pt modelId="{9BA10486-12CF-B344-BF63-D74B0186CBEE}" type="parTrans" cxnId="{3EB667A4-4A67-D146-984E-827C1DB33F2D}">
      <dgm:prSet/>
      <dgm:spPr/>
      <dgm:t>
        <a:bodyPr/>
        <a:lstStyle/>
        <a:p>
          <a:endParaRPr lang="en-US"/>
        </a:p>
      </dgm:t>
    </dgm:pt>
    <dgm:pt modelId="{823E26C2-5AD1-6F42-9B48-A2BCE6BBE019}" type="sibTrans" cxnId="{3EB667A4-4A67-D146-984E-827C1DB33F2D}">
      <dgm:prSet/>
      <dgm:spPr/>
      <dgm:t>
        <a:bodyPr/>
        <a:lstStyle/>
        <a:p>
          <a:endParaRPr lang="en-US"/>
        </a:p>
      </dgm:t>
    </dgm:pt>
    <dgm:pt modelId="{F4E51ABC-CA2E-714F-BD38-B4EF1B50434D}">
      <dgm:prSet phldrT="[Text]"/>
      <dgm:spPr/>
      <dgm:t>
        <a:bodyPr/>
        <a:lstStyle/>
        <a:p>
          <a:r>
            <a:rPr lang="en-US" dirty="0" smtClean="0"/>
            <a:t>L2</a:t>
          </a:r>
          <a:endParaRPr lang="en-US" dirty="0"/>
        </a:p>
      </dgm:t>
    </dgm:pt>
    <dgm:pt modelId="{CA3925DB-84B6-E241-B79B-7083F1E372BE}" type="parTrans" cxnId="{9882BDDB-1EF4-D04C-B821-A1DBC3B71290}">
      <dgm:prSet/>
      <dgm:spPr/>
      <dgm:t>
        <a:bodyPr/>
        <a:lstStyle/>
        <a:p>
          <a:endParaRPr lang="en-US"/>
        </a:p>
      </dgm:t>
    </dgm:pt>
    <dgm:pt modelId="{EBFD82F1-98B3-3844-8525-6A16A6E92BFB}" type="sibTrans" cxnId="{9882BDDB-1EF4-D04C-B821-A1DBC3B71290}">
      <dgm:prSet/>
      <dgm:spPr/>
      <dgm:t>
        <a:bodyPr/>
        <a:lstStyle/>
        <a:p>
          <a:endParaRPr lang="en-US"/>
        </a:p>
      </dgm:t>
    </dgm:pt>
    <dgm:pt modelId="{DB91F2DA-887F-2241-AC02-EFE091F65622}">
      <dgm:prSet phldrT="[Text]"/>
      <dgm:spPr/>
      <dgm:t>
        <a:bodyPr/>
        <a:lstStyle/>
        <a:p>
          <a:r>
            <a:rPr lang="en-US" dirty="0" smtClean="0"/>
            <a:t>L3</a:t>
          </a:r>
          <a:endParaRPr lang="en-US" dirty="0"/>
        </a:p>
      </dgm:t>
    </dgm:pt>
    <dgm:pt modelId="{3A5F0BFD-6E6C-8847-81EE-A28D7268143C}" type="parTrans" cxnId="{72C1C342-926F-C245-970A-A8857BED3893}">
      <dgm:prSet/>
      <dgm:spPr/>
      <dgm:t>
        <a:bodyPr/>
        <a:lstStyle/>
        <a:p>
          <a:endParaRPr lang="en-US"/>
        </a:p>
      </dgm:t>
    </dgm:pt>
    <dgm:pt modelId="{F8F6C2FD-D28D-C04D-AAC6-683E3D14B225}" type="sibTrans" cxnId="{72C1C342-926F-C245-970A-A8857BED3893}">
      <dgm:prSet/>
      <dgm:spPr/>
      <dgm:t>
        <a:bodyPr/>
        <a:lstStyle/>
        <a:p>
          <a:endParaRPr lang="en-US"/>
        </a:p>
      </dgm:t>
    </dgm:pt>
    <dgm:pt modelId="{75E18030-C07F-454C-B798-747DCFC0FFD4}">
      <dgm:prSet phldrT="[Text]"/>
      <dgm:spPr/>
      <dgm:t>
        <a:bodyPr/>
        <a:lstStyle/>
        <a:p>
          <a:r>
            <a:rPr lang="en-US" dirty="0" smtClean="0"/>
            <a:t>L4</a:t>
          </a:r>
          <a:endParaRPr lang="en-US" dirty="0"/>
        </a:p>
      </dgm:t>
    </dgm:pt>
    <dgm:pt modelId="{B888ACC3-4EAE-B942-A4B9-6E6B98513740}" type="parTrans" cxnId="{7DF3136D-D3D4-B141-A2B1-693222AD4DCB}">
      <dgm:prSet/>
      <dgm:spPr/>
      <dgm:t>
        <a:bodyPr/>
        <a:lstStyle/>
        <a:p>
          <a:endParaRPr lang="en-US"/>
        </a:p>
      </dgm:t>
    </dgm:pt>
    <dgm:pt modelId="{6186B698-139D-C34A-9AD4-55922B023DF4}" type="sibTrans" cxnId="{7DF3136D-D3D4-B141-A2B1-693222AD4DCB}">
      <dgm:prSet/>
      <dgm:spPr/>
      <dgm:t>
        <a:bodyPr/>
        <a:lstStyle/>
        <a:p>
          <a:endParaRPr lang="en-US"/>
        </a:p>
      </dgm:t>
    </dgm:pt>
    <dgm:pt modelId="{73E81B1B-1EE9-3C44-940D-F1E48AF66382}">
      <dgm:prSet phldrT="[Text]"/>
      <dgm:spPr/>
      <dgm:t>
        <a:bodyPr/>
        <a:lstStyle/>
        <a:p>
          <a:r>
            <a:rPr lang="en-US" dirty="0" smtClean="0"/>
            <a:t>L5</a:t>
          </a:r>
          <a:endParaRPr lang="en-US" dirty="0"/>
        </a:p>
      </dgm:t>
    </dgm:pt>
    <dgm:pt modelId="{137B9A55-1FFD-1444-8E42-F8AEAF38F094}" type="parTrans" cxnId="{99A987E1-DFB9-8249-807A-7B382F3E9008}">
      <dgm:prSet/>
      <dgm:spPr/>
      <dgm:t>
        <a:bodyPr/>
        <a:lstStyle/>
        <a:p>
          <a:endParaRPr lang="en-US"/>
        </a:p>
      </dgm:t>
    </dgm:pt>
    <dgm:pt modelId="{39902841-6A4A-C849-B4C7-764FDAA89D70}" type="sibTrans" cxnId="{99A987E1-DFB9-8249-807A-7B382F3E9008}">
      <dgm:prSet/>
      <dgm:spPr/>
      <dgm:t>
        <a:bodyPr/>
        <a:lstStyle/>
        <a:p>
          <a:endParaRPr lang="en-US"/>
        </a:p>
      </dgm:t>
    </dgm:pt>
    <dgm:pt modelId="{526CF21D-343A-1240-88C0-FEB64EB70C23}">
      <dgm:prSet phldrT="[Text]"/>
      <dgm:spPr/>
      <dgm:t>
        <a:bodyPr/>
        <a:lstStyle/>
        <a:p>
          <a:r>
            <a:rPr lang="en-US" dirty="0" smtClean="0"/>
            <a:t>L6</a:t>
          </a:r>
          <a:endParaRPr lang="en-US" dirty="0"/>
        </a:p>
      </dgm:t>
    </dgm:pt>
    <dgm:pt modelId="{C27F9E71-E9F0-3240-BCB4-2DDF11FC8C04}" type="parTrans" cxnId="{84A3A35F-9C59-0243-B608-A448D125B7EE}">
      <dgm:prSet/>
      <dgm:spPr/>
      <dgm:t>
        <a:bodyPr/>
        <a:lstStyle/>
        <a:p>
          <a:endParaRPr lang="en-US"/>
        </a:p>
      </dgm:t>
    </dgm:pt>
    <dgm:pt modelId="{9197936B-D159-3743-95B4-1082CFF3ECA5}" type="sibTrans" cxnId="{84A3A35F-9C59-0243-B608-A448D125B7EE}">
      <dgm:prSet/>
      <dgm:spPr/>
      <dgm:t>
        <a:bodyPr/>
        <a:lstStyle/>
        <a:p>
          <a:endParaRPr lang="en-US"/>
        </a:p>
      </dgm:t>
    </dgm:pt>
    <dgm:pt modelId="{B6CBB57C-7588-6E48-A252-16BC4AE4E7BB}">
      <dgm:prSet phldrT="[Text]"/>
      <dgm:spPr/>
      <dgm:t>
        <a:bodyPr/>
        <a:lstStyle/>
        <a:p>
          <a:r>
            <a:rPr lang="en-US" dirty="0" smtClean="0"/>
            <a:t>L7</a:t>
          </a:r>
          <a:endParaRPr lang="en-US" dirty="0"/>
        </a:p>
      </dgm:t>
    </dgm:pt>
    <dgm:pt modelId="{21CEBFF9-FBD1-B04D-B6F9-2A2CFBA8F759}" type="parTrans" cxnId="{808FD9A2-8629-0E4B-A8CD-1FA5E4FAEB04}">
      <dgm:prSet/>
      <dgm:spPr/>
      <dgm:t>
        <a:bodyPr/>
        <a:lstStyle/>
        <a:p>
          <a:endParaRPr lang="en-US"/>
        </a:p>
      </dgm:t>
    </dgm:pt>
    <dgm:pt modelId="{2C89CCA0-4A2C-E44B-AFEC-C2AC43C80725}" type="sibTrans" cxnId="{808FD9A2-8629-0E4B-A8CD-1FA5E4FAEB04}">
      <dgm:prSet/>
      <dgm:spPr/>
      <dgm:t>
        <a:bodyPr/>
        <a:lstStyle/>
        <a:p>
          <a:endParaRPr lang="en-US"/>
        </a:p>
      </dgm:t>
    </dgm:pt>
    <dgm:pt modelId="{358A1400-1571-A841-80B1-ACFA63257655}" type="pres">
      <dgm:prSet presAssocID="{05417181-534B-DE44-B69F-5BDE27EF94D8}" presName="Name0" presStyleCnt="0">
        <dgm:presLayoutVars>
          <dgm:dir/>
          <dgm:resizeHandles val="exact"/>
        </dgm:presLayoutVars>
      </dgm:prSet>
      <dgm:spPr/>
    </dgm:pt>
    <dgm:pt modelId="{83434685-DDEA-BC4A-A9A1-352B7CF98E51}" type="pres">
      <dgm:prSet presAssocID="{EF5A595B-ACAF-184F-AC76-ED6F319732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C74BD-90F2-AF43-AA5B-2DD6FBAF9476}" type="pres">
      <dgm:prSet presAssocID="{823E26C2-5AD1-6F42-9B48-A2BCE6BBE01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032C9A6-2FD2-484D-95C3-02B8AB5F9775}" type="pres">
      <dgm:prSet presAssocID="{823E26C2-5AD1-6F42-9B48-A2BCE6BBE01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FF74D56-242F-9848-A40B-7B4FB7E603B2}" type="pres">
      <dgm:prSet presAssocID="{F4E51ABC-CA2E-714F-BD38-B4EF1B50434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55672-9430-994A-A09C-BF353CEC6E61}" type="pres">
      <dgm:prSet presAssocID="{EBFD82F1-98B3-3844-8525-6A16A6E92BF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CA2A401-0D62-814A-B52A-1E6C3AF6ACD1}" type="pres">
      <dgm:prSet presAssocID="{EBFD82F1-98B3-3844-8525-6A16A6E92BF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83BD17E-D62C-C743-936A-D256B5F2B7F5}" type="pres">
      <dgm:prSet presAssocID="{DB91F2DA-887F-2241-AC02-EFE091F6562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61585-6FDB-D24E-B765-EA9B5D60E26B}" type="pres">
      <dgm:prSet presAssocID="{F8F6C2FD-D28D-C04D-AAC6-683E3D14B22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E1F2BA1A-BD8A-0B4D-807A-78967DCDC96F}" type="pres">
      <dgm:prSet presAssocID="{F8F6C2FD-D28D-C04D-AAC6-683E3D14B22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AA0CEB5-15E3-5849-B5A7-91DC068685B9}" type="pres">
      <dgm:prSet presAssocID="{75E18030-C07F-454C-B798-747DCFC0FFD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1C0FC-74D7-3741-ADA7-1DEBD77E6EF1}" type="pres">
      <dgm:prSet presAssocID="{6186B698-139D-C34A-9AD4-55922B023DF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D3743D3-0A73-1D4D-87D3-942BBA78EB27}" type="pres">
      <dgm:prSet presAssocID="{6186B698-139D-C34A-9AD4-55922B023DF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8CECDF9-1892-B048-8D2B-AEFB191934C6}" type="pres">
      <dgm:prSet presAssocID="{73E81B1B-1EE9-3C44-940D-F1E48AF6638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BD7CF-612E-6F4B-8D43-8AF04BDE63E8}" type="pres">
      <dgm:prSet presAssocID="{39902841-6A4A-C849-B4C7-764FDAA89D7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FD2C19D-6BB4-0742-8483-F05DA69961B9}" type="pres">
      <dgm:prSet presAssocID="{39902841-6A4A-C849-B4C7-764FDAA89D7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C0D8540-0DA8-EB44-8A52-3E8E6758AAD4}" type="pres">
      <dgm:prSet presAssocID="{526CF21D-343A-1240-88C0-FEB64EB70C2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72D52-C986-EC4A-85A9-04E07A0B43DE}" type="pres">
      <dgm:prSet presAssocID="{9197936B-D159-3743-95B4-1082CFF3ECA5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3AC32D1-ABCF-CA43-9106-3F4B395D19F5}" type="pres">
      <dgm:prSet presAssocID="{9197936B-D159-3743-95B4-1082CFF3ECA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EAC7FF1-CCB2-4C45-B756-0A5DB1472E60}" type="pres">
      <dgm:prSet presAssocID="{B6CBB57C-7588-6E48-A252-16BC4AE4E7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667A4-4A67-D146-984E-827C1DB33F2D}" srcId="{05417181-534B-DE44-B69F-5BDE27EF94D8}" destId="{EF5A595B-ACAF-184F-AC76-ED6F319732BB}" srcOrd="0" destOrd="0" parTransId="{9BA10486-12CF-B344-BF63-D74B0186CBEE}" sibTransId="{823E26C2-5AD1-6F42-9B48-A2BCE6BBE019}"/>
    <dgm:cxn modelId="{C13FAC27-0944-574C-B636-C132452812E8}" type="presOf" srcId="{6186B698-139D-C34A-9AD4-55922B023DF4}" destId="{DDA1C0FC-74D7-3741-ADA7-1DEBD77E6EF1}" srcOrd="0" destOrd="0" presId="urn:microsoft.com/office/officeart/2005/8/layout/process1"/>
    <dgm:cxn modelId="{BC171346-4033-1B4A-ADED-6999E09477DF}" type="presOf" srcId="{39902841-6A4A-C849-B4C7-764FDAA89D70}" destId="{158BD7CF-612E-6F4B-8D43-8AF04BDE63E8}" srcOrd="0" destOrd="0" presId="urn:microsoft.com/office/officeart/2005/8/layout/process1"/>
    <dgm:cxn modelId="{99A987E1-DFB9-8249-807A-7B382F3E9008}" srcId="{05417181-534B-DE44-B69F-5BDE27EF94D8}" destId="{73E81B1B-1EE9-3C44-940D-F1E48AF66382}" srcOrd="4" destOrd="0" parTransId="{137B9A55-1FFD-1444-8E42-F8AEAF38F094}" sibTransId="{39902841-6A4A-C849-B4C7-764FDAA89D70}"/>
    <dgm:cxn modelId="{29E806DF-4F1F-504C-9188-A0D44FB7B6A7}" type="presOf" srcId="{B6CBB57C-7588-6E48-A252-16BC4AE4E7BB}" destId="{3EAC7FF1-CCB2-4C45-B756-0A5DB1472E60}" srcOrd="0" destOrd="0" presId="urn:microsoft.com/office/officeart/2005/8/layout/process1"/>
    <dgm:cxn modelId="{78EB7705-1633-7F4B-80FE-64B3F97B450B}" type="presOf" srcId="{526CF21D-343A-1240-88C0-FEB64EB70C23}" destId="{9C0D8540-0DA8-EB44-8A52-3E8E6758AAD4}" srcOrd="0" destOrd="0" presId="urn:microsoft.com/office/officeart/2005/8/layout/process1"/>
    <dgm:cxn modelId="{57FA2478-2DF4-4C43-9491-C26E94A2A472}" type="presOf" srcId="{6186B698-139D-C34A-9AD4-55922B023DF4}" destId="{7D3743D3-0A73-1D4D-87D3-942BBA78EB27}" srcOrd="1" destOrd="0" presId="urn:microsoft.com/office/officeart/2005/8/layout/process1"/>
    <dgm:cxn modelId="{97871E40-8780-D140-8FDA-C1DB8B5E1588}" type="presOf" srcId="{39902841-6A4A-C849-B4C7-764FDAA89D70}" destId="{6FD2C19D-6BB4-0742-8483-F05DA69961B9}" srcOrd="1" destOrd="0" presId="urn:microsoft.com/office/officeart/2005/8/layout/process1"/>
    <dgm:cxn modelId="{9882BDDB-1EF4-D04C-B821-A1DBC3B71290}" srcId="{05417181-534B-DE44-B69F-5BDE27EF94D8}" destId="{F4E51ABC-CA2E-714F-BD38-B4EF1B50434D}" srcOrd="1" destOrd="0" parTransId="{CA3925DB-84B6-E241-B79B-7083F1E372BE}" sibTransId="{EBFD82F1-98B3-3844-8525-6A16A6E92BFB}"/>
    <dgm:cxn modelId="{808FD9A2-8629-0E4B-A8CD-1FA5E4FAEB04}" srcId="{05417181-534B-DE44-B69F-5BDE27EF94D8}" destId="{B6CBB57C-7588-6E48-A252-16BC4AE4E7BB}" srcOrd="6" destOrd="0" parTransId="{21CEBFF9-FBD1-B04D-B6F9-2A2CFBA8F759}" sibTransId="{2C89CCA0-4A2C-E44B-AFEC-C2AC43C80725}"/>
    <dgm:cxn modelId="{72C1C342-926F-C245-970A-A8857BED3893}" srcId="{05417181-534B-DE44-B69F-5BDE27EF94D8}" destId="{DB91F2DA-887F-2241-AC02-EFE091F65622}" srcOrd="2" destOrd="0" parTransId="{3A5F0BFD-6E6C-8847-81EE-A28D7268143C}" sibTransId="{F8F6C2FD-D28D-C04D-AAC6-683E3D14B225}"/>
    <dgm:cxn modelId="{A578B350-4641-8848-AD32-67EE049F7320}" type="presOf" srcId="{F4E51ABC-CA2E-714F-BD38-B4EF1B50434D}" destId="{AFF74D56-242F-9848-A40B-7B4FB7E603B2}" srcOrd="0" destOrd="0" presId="urn:microsoft.com/office/officeart/2005/8/layout/process1"/>
    <dgm:cxn modelId="{24C0CD7B-F283-2D4C-A584-51B5D5C7611E}" type="presOf" srcId="{75E18030-C07F-454C-B798-747DCFC0FFD4}" destId="{6AA0CEB5-15E3-5849-B5A7-91DC068685B9}" srcOrd="0" destOrd="0" presId="urn:microsoft.com/office/officeart/2005/8/layout/process1"/>
    <dgm:cxn modelId="{7DF3136D-D3D4-B141-A2B1-693222AD4DCB}" srcId="{05417181-534B-DE44-B69F-5BDE27EF94D8}" destId="{75E18030-C07F-454C-B798-747DCFC0FFD4}" srcOrd="3" destOrd="0" parTransId="{B888ACC3-4EAE-B942-A4B9-6E6B98513740}" sibTransId="{6186B698-139D-C34A-9AD4-55922B023DF4}"/>
    <dgm:cxn modelId="{D4E3A728-89BA-5645-8A0B-F0F570FEE3A6}" type="presOf" srcId="{9197936B-D159-3743-95B4-1082CFF3ECA5}" destId="{73AC32D1-ABCF-CA43-9106-3F4B395D19F5}" srcOrd="1" destOrd="0" presId="urn:microsoft.com/office/officeart/2005/8/layout/process1"/>
    <dgm:cxn modelId="{12889B59-DC68-0C45-8BB8-8EDE665DE7C5}" type="presOf" srcId="{F8F6C2FD-D28D-C04D-AAC6-683E3D14B225}" destId="{E1F2BA1A-BD8A-0B4D-807A-78967DCDC96F}" srcOrd="1" destOrd="0" presId="urn:microsoft.com/office/officeart/2005/8/layout/process1"/>
    <dgm:cxn modelId="{D3DCCA29-19DF-5944-873F-74812FADA053}" type="presOf" srcId="{823E26C2-5AD1-6F42-9B48-A2BCE6BBE019}" destId="{6032C9A6-2FD2-484D-95C3-02B8AB5F9775}" srcOrd="1" destOrd="0" presId="urn:microsoft.com/office/officeart/2005/8/layout/process1"/>
    <dgm:cxn modelId="{E77862AE-E42A-494E-981D-A64B8C7D26D4}" type="presOf" srcId="{EF5A595B-ACAF-184F-AC76-ED6F319732BB}" destId="{83434685-DDEA-BC4A-A9A1-352B7CF98E51}" srcOrd="0" destOrd="0" presId="urn:microsoft.com/office/officeart/2005/8/layout/process1"/>
    <dgm:cxn modelId="{21E8D773-BF8C-9443-9509-DDCCE4A50B02}" type="presOf" srcId="{EBFD82F1-98B3-3844-8525-6A16A6E92BFB}" destId="{90A55672-9430-994A-A09C-BF353CEC6E61}" srcOrd="0" destOrd="0" presId="urn:microsoft.com/office/officeart/2005/8/layout/process1"/>
    <dgm:cxn modelId="{77516EF2-FA92-D441-8DE1-9E531075D1FA}" type="presOf" srcId="{9197936B-D159-3743-95B4-1082CFF3ECA5}" destId="{71272D52-C986-EC4A-85A9-04E07A0B43DE}" srcOrd="0" destOrd="0" presId="urn:microsoft.com/office/officeart/2005/8/layout/process1"/>
    <dgm:cxn modelId="{84A3A35F-9C59-0243-B608-A448D125B7EE}" srcId="{05417181-534B-DE44-B69F-5BDE27EF94D8}" destId="{526CF21D-343A-1240-88C0-FEB64EB70C23}" srcOrd="5" destOrd="0" parTransId="{C27F9E71-E9F0-3240-BCB4-2DDF11FC8C04}" sibTransId="{9197936B-D159-3743-95B4-1082CFF3ECA5}"/>
    <dgm:cxn modelId="{E87D957C-0C30-4143-B77A-626C9654DBE0}" type="presOf" srcId="{EBFD82F1-98B3-3844-8525-6A16A6E92BFB}" destId="{4CA2A401-0D62-814A-B52A-1E6C3AF6ACD1}" srcOrd="1" destOrd="0" presId="urn:microsoft.com/office/officeart/2005/8/layout/process1"/>
    <dgm:cxn modelId="{59CE4A72-C7CF-F448-B7D9-90737282CAB4}" type="presOf" srcId="{F8F6C2FD-D28D-C04D-AAC6-683E3D14B225}" destId="{A9261585-6FDB-D24E-B765-EA9B5D60E26B}" srcOrd="0" destOrd="0" presId="urn:microsoft.com/office/officeart/2005/8/layout/process1"/>
    <dgm:cxn modelId="{FF690F4C-1815-7843-8E19-E0B1B9904690}" type="presOf" srcId="{05417181-534B-DE44-B69F-5BDE27EF94D8}" destId="{358A1400-1571-A841-80B1-ACFA63257655}" srcOrd="0" destOrd="0" presId="urn:microsoft.com/office/officeart/2005/8/layout/process1"/>
    <dgm:cxn modelId="{1042934B-E7DB-B54B-9D82-8B999522F5C6}" type="presOf" srcId="{DB91F2DA-887F-2241-AC02-EFE091F65622}" destId="{083BD17E-D62C-C743-936A-D256B5F2B7F5}" srcOrd="0" destOrd="0" presId="urn:microsoft.com/office/officeart/2005/8/layout/process1"/>
    <dgm:cxn modelId="{DFD51A90-05AD-B841-927B-C0D245AF889B}" type="presOf" srcId="{73E81B1B-1EE9-3C44-940D-F1E48AF66382}" destId="{C8CECDF9-1892-B048-8D2B-AEFB191934C6}" srcOrd="0" destOrd="0" presId="urn:microsoft.com/office/officeart/2005/8/layout/process1"/>
    <dgm:cxn modelId="{3880A8DB-B52F-CF45-BE6E-BDF44F7A4060}" type="presOf" srcId="{823E26C2-5AD1-6F42-9B48-A2BCE6BBE019}" destId="{73AC74BD-90F2-AF43-AA5B-2DD6FBAF9476}" srcOrd="0" destOrd="0" presId="urn:microsoft.com/office/officeart/2005/8/layout/process1"/>
    <dgm:cxn modelId="{CEC4A7E2-FF84-A447-85AA-375329BA6E65}" type="presParOf" srcId="{358A1400-1571-A841-80B1-ACFA63257655}" destId="{83434685-DDEA-BC4A-A9A1-352B7CF98E51}" srcOrd="0" destOrd="0" presId="urn:microsoft.com/office/officeart/2005/8/layout/process1"/>
    <dgm:cxn modelId="{D660072B-7DD9-304C-B443-5E9BAA0F29C2}" type="presParOf" srcId="{358A1400-1571-A841-80B1-ACFA63257655}" destId="{73AC74BD-90F2-AF43-AA5B-2DD6FBAF9476}" srcOrd="1" destOrd="0" presId="urn:microsoft.com/office/officeart/2005/8/layout/process1"/>
    <dgm:cxn modelId="{2CB872F3-D569-AC4A-A2DE-E5752B17E199}" type="presParOf" srcId="{73AC74BD-90F2-AF43-AA5B-2DD6FBAF9476}" destId="{6032C9A6-2FD2-484D-95C3-02B8AB5F9775}" srcOrd="0" destOrd="0" presId="urn:microsoft.com/office/officeart/2005/8/layout/process1"/>
    <dgm:cxn modelId="{4076CDB1-037C-0642-A23E-702EFBCFEA2F}" type="presParOf" srcId="{358A1400-1571-A841-80B1-ACFA63257655}" destId="{AFF74D56-242F-9848-A40B-7B4FB7E603B2}" srcOrd="2" destOrd="0" presId="urn:microsoft.com/office/officeart/2005/8/layout/process1"/>
    <dgm:cxn modelId="{6CF30575-C227-4E4C-A6F2-38F189BA7944}" type="presParOf" srcId="{358A1400-1571-A841-80B1-ACFA63257655}" destId="{90A55672-9430-994A-A09C-BF353CEC6E61}" srcOrd="3" destOrd="0" presId="urn:microsoft.com/office/officeart/2005/8/layout/process1"/>
    <dgm:cxn modelId="{DDF9846D-5D6B-8A43-8602-8DBACAF047D4}" type="presParOf" srcId="{90A55672-9430-994A-A09C-BF353CEC6E61}" destId="{4CA2A401-0D62-814A-B52A-1E6C3AF6ACD1}" srcOrd="0" destOrd="0" presId="urn:microsoft.com/office/officeart/2005/8/layout/process1"/>
    <dgm:cxn modelId="{CCD3F73A-6BF6-264C-8249-25CD6FD54AF3}" type="presParOf" srcId="{358A1400-1571-A841-80B1-ACFA63257655}" destId="{083BD17E-D62C-C743-936A-D256B5F2B7F5}" srcOrd="4" destOrd="0" presId="urn:microsoft.com/office/officeart/2005/8/layout/process1"/>
    <dgm:cxn modelId="{27A786BB-A0A5-6F44-B4ED-7D34485F6FAD}" type="presParOf" srcId="{358A1400-1571-A841-80B1-ACFA63257655}" destId="{A9261585-6FDB-D24E-B765-EA9B5D60E26B}" srcOrd="5" destOrd="0" presId="urn:microsoft.com/office/officeart/2005/8/layout/process1"/>
    <dgm:cxn modelId="{DD71C7DC-B6D8-D743-8FFE-DB84DD56A480}" type="presParOf" srcId="{A9261585-6FDB-D24E-B765-EA9B5D60E26B}" destId="{E1F2BA1A-BD8A-0B4D-807A-78967DCDC96F}" srcOrd="0" destOrd="0" presId="urn:microsoft.com/office/officeart/2005/8/layout/process1"/>
    <dgm:cxn modelId="{AFA779AC-C3E7-B247-8567-935630A1B990}" type="presParOf" srcId="{358A1400-1571-A841-80B1-ACFA63257655}" destId="{6AA0CEB5-15E3-5849-B5A7-91DC068685B9}" srcOrd="6" destOrd="0" presId="urn:microsoft.com/office/officeart/2005/8/layout/process1"/>
    <dgm:cxn modelId="{248DEE4B-81B2-8D40-8409-76C3732FBF4F}" type="presParOf" srcId="{358A1400-1571-A841-80B1-ACFA63257655}" destId="{DDA1C0FC-74D7-3741-ADA7-1DEBD77E6EF1}" srcOrd="7" destOrd="0" presId="urn:microsoft.com/office/officeart/2005/8/layout/process1"/>
    <dgm:cxn modelId="{D81503FB-5E18-374C-9A94-F27A113368BB}" type="presParOf" srcId="{DDA1C0FC-74D7-3741-ADA7-1DEBD77E6EF1}" destId="{7D3743D3-0A73-1D4D-87D3-942BBA78EB27}" srcOrd="0" destOrd="0" presId="urn:microsoft.com/office/officeart/2005/8/layout/process1"/>
    <dgm:cxn modelId="{6069C138-5D0E-2C46-B19F-EE9523278132}" type="presParOf" srcId="{358A1400-1571-A841-80B1-ACFA63257655}" destId="{C8CECDF9-1892-B048-8D2B-AEFB191934C6}" srcOrd="8" destOrd="0" presId="urn:microsoft.com/office/officeart/2005/8/layout/process1"/>
    <dgm:cxn modelId="{5545940B-DD18-EF45-89E9-76F6842070E8}" type="presParOf" srcId="{358A1400-1571-A841-80B1-ACFA63257655}" destId="{158BD7CF-612E-6F4B-8D43-8AF04BDE63E8}" srcOrd="9" destOrd="0" presId="urn:microsoft.com/office/officeart/2005/8/layout/process1"/>
    <dgm:cxn modelId="{AAF327B0-84B2-B14D-B6EB-2AC6F3EF2499}" type="presParOf" srcId="{158BD7CF-612E-6F4B-8D43-8AF04BDE63E8}" destId="{6FD2C19D-6BB4-0742-8483-F05DA69961B9}" srcOrd="0" destOrd="0" presId="urn:microsoft.com/office/officeart/2005/8/layout/process1"/>
    <dgm:cxn modelId="{3B605818-DA7B-3E40-A9EB-9B58C36156C4}" type="presParOf" srcId="{358A1400-1571-A841-80B1-ACFA63257655}" destId="{9C0D8540-0DA8-EB44-8A52-3E8E6758AAD4}" srcOrd="10" destOrd="0" presId="urn:microsoft.com/office/officeart/2005/8/layout/process1"/>
    <dgm:cxn modelId="{A8C48C41-9940-8548-B5CE-4D35FC7AC4E0}" type="presParOf" srcId="{358A1400-1571-A841-80B1-ACFA63257655}" destId="{71272D52-C986-EC4A-85A9-04E07A0B43DE}" srcOrd="11" destOrd="0" presId="urn:microsoft.com/office/officeart/2005/8/layout/process1"/>
    <dgm:cxn modelId="{130FFF91-8C1B-0643-87F5-1763A14C9600}" type="presParOf" srcId="{71272D52-C986-EC4A-85A9-04E07A0B43DE}" destId="{73AC32D1-ABCF-CA43-9106-3F4B395D19F5}" srcOrd="0" destOrd="0" presId="urn:microsoft.com/office/officeart/2005/8/layout/process1"/>
    <dgm:cxn modelId="{D764234C-1C7E-8C48-A614-B55E2906864C}" type="presParOf" srcId="{358A1400-1571-A841-80B1-ACFA63257655}" destId="{3EAC7FF1-CCB2-4C45-B756-0A5DB1472E60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4396D-467D-BF43-A3FD-F310952B9E57}" type="doc">
      <dgm:prSet loTypeId="urn:microsoft.com/office/officeart/2005/8/layout/radial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FB70D8-00DC-6A4F-89B7-975D1B061550}">
      <dgm:prSet custT="1"/>
      <dgm:spPr/>
      <dgm:t>
        <a:bodyPr/>
        <a:lstStyle/>
        <a:p>
          <a:pPr rtl="0"/>
          <a:r>
            <a:rPr lang="en-US" sz="2000" dirty="0" smtClean="0"/>
            <a:t>Distributions</a:t>
          </a:r>
          <a:endParaRPr lang="en-US" sz="2000" dirty="0"/>
        </a:p>
      </dgm:t>
    </dgm:pt>
    <dgm:pt modelId="{C3090FC5-B8A7-F744-B929-8FB879F36076}" type="parTrans" cxnId="{BC2E4C33-12B2-2D40-81A3-595E8C44879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2BCDFDF-AA5E-2C42-9237-E707309067E4}" type="sibTrans" cxnId="{BC2E4C33-12B2-2D40-81A3-595E8C44879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A552D6C-B58F-8F40-B372-F64656368B0E}">
      <dgm:prSet custT="1"/>
      <dgm:spPr/>
      <dgm:t>
        <a:bodyPr/>
        <a:lstStyle/>
        <a:p>
          <a:pPr rtl="0"/>
          <a:r>
            <a:rPr lang="en-US" sz="2000" dirty="0" smtClean="0"/>
            <a:t>Sample</a:t>
          </a:r>
          <a:endParaRPr lang="en-US" sz="2000" dirty="0"/>
        </a:p>
      </dgm:t>
    </dgm:pt>
    <dgm:pt modelId="{32B3CB83-3328-074B-B7F9-244EE0C87208}" type="parTrans" cxnId="{C1E73B46-1E4E-114D-A2E4-F68A13E101C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C906980-8ABE-BB40-925D-F5472102EA33}" type="sibTrans" cxnId="{C1E73B46-1E4E-114D-A2E4-F68A13E101C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798314D-27A9-8343-800D-0B5FCD641185}">
      <dgm:prSet custT="1"/>
      <dgm:spPr/>
      <dgm:t>
        <a:bodyPr/>
        <a:lstStyle/>
        <a:p>
          <a:pPr rtl="0"/>
          <a:r>
            <a:rPr lang="en-US" sz="2000" dirty="0" smtClean="0"/>
            <a:t>Population</a:t>
          </a:r>
          <a:endParaRPr lang="en-US" sz="2000" dirty="0"/>
        </a:p>
      </dgm:t>
    </dgm:pt>
    <dgm:pt modelId="{E70B3605-F55F-C446-9A1D-2A817A73C594}" type="parTrans" cxnId="{90595021-8270-CD4F-B1DA-5473ADE7CDB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3057E3E-A234-024D-9A88-A30671548F80}" type="sibTrans" cxnId="{90595021-8270-CD4F-B1DA-5473ADE7CDB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6FD20D2-B422-054E-BBCF-D6830790C357}">
      <dgm:prSet custT="1"/>
      <dgm:spPr/>
      <dgm:t>
        <a:bodyPr/>
        <a:lstStyle/>
        <a:p>
          <a:pPr rtl="0"/>
          <a:r>
            <a:rPr lang="en-US" sz="2000" dirty="0" smtClean="0"/>
            <a:t>Sampling</a:t>
          </a:r>
          <a:endParaRPr lang="en-US" sz="2000" dirty="0"/>
        </a:p>
      </dgm:t>
    </dgm:pt>
    <dgm:pt modelId="{1F7C6182-FE9B-FB42-B53E-62A524CC6C4F}" type="parTrans" cxnId="{41D25926-61E2-EA4F-A46B-68F2F660770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FBFF632-A86D-534B-999D-80F10A3A6660}" type="sibTrans" cxnId="{41D25926-61E2-EA4F-A46B-68F2F660770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8101E93-3FA8-B746-9B66-885433E99E58}" type="pres">
      <dgm:prSet presAssocID="{D364396D-467D-BF43-A3FD-F310952B9E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39AF0-8297-D644-91DF-CDC13DAFEB0A}" type="pres">
      <dgm:prSet presAssocID="{17FB70D8-00DC-6A4F-89B7-975D1B061550}" presName="centerShape" presStyleLbl="node0" presStyleIdx="0" presStyleCnt="1" custScaleX="148222" custScaleY="148222"/>
      <dgm:spPr/>
      <dgm:t>
        <a:bodyPr/>
        <a:lstStyle/>
        <a:p>
          <a:endParaRPr lang="en-US"/>
        </a:p>
      </dgm:t>
    </dgm:pt>
    <dgm:pt modelId="{1927EEB4-4400-2D4B-84B5-0123DD9B83CF}" type="pres">
      <dgm:prSet presAssocID="{2A552D6C-B58F-8F40-B372-F64656368B0E}" presName="node" presStyleLbl="node1" presStyleIdx="0" presStyleCnt="3" custScaleX="164735" custScaleY="164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1CFE9-F1DD-974A-86A4-1AD4348BA3D2}" type="pres">
      <dgm:prSet presAssocID="{2A552D6C-B58F-8F40-B372-F64656368B0E}" presName="dummy" presStyleCnt="0"/>
      <dgm:spPr/>
      <dgm:t>
        <a:bodyPr/>
        <a:lstStyle/>
        <a:p>
          <a:endParaRPr lang="en-US"/>
        </a:p>
      </dgm:t>
    </dgm:pt>
    <dgm:pt modelId="{DBC4FD50-7973-A149-9E7F-73A4EE3005F9}" type="pres">
      <dgm:prSet presAssocID="{0C906980-8ABE-BB40-925D-F5472102EA3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139F31D-5D38-D747-A369-7DA97F0C7B89}" type="pres">
      <dgm:prSet presAssocID="{4798314D-27A9-8343-800D-0B5FCD641185}" presName="node" presStyleLbl="node1" presStyleIdx="1" presStyleCnt="3" custScaleX="164735" custScaleY="164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FF554-29CD-B44C-AE20-1A115EE33048}" type="pres">
      <dgm:prSet presAssocID="{4798314D-27A9-8343-800D-0B5FCD641185}" presName="dummy" presStyleCnt="0"/>
      <dgm:spPr/>
      <dgm:t>
        <a:bodyPr/>
        <a:lstStyle/>
        <a:p>
          <a:endParaRPr lang="en-US"/>
        </a:p>
      </dgm:t>
    </dgm:pt>
    <dgm:pt modelId="{092D60AF-F9D7-D441-B40A-04A7FFFC07A8}" type="pres">
      <dgm:prSet presAssocID="{83057E3E-A234-024D-9A88-A30671548F8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77C8854-C642-D141-8D5A-2C2ECC81E691}" type="pres">
      <dgm:prSet presAssocID="{C6FD20D2-B422-054E-BBCF-D6830790C357}" presName="node" presStyleLbl="node1" presStyleIdx="2" presStyleCnt="3" custScaleX="164735" custScaleY="164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0FDA1-F5A6-C145-869A-9292837C787F}" type="pres">
      <dgm:prSet presAssocID="{C6FD20D2-B422-054E-BBCF-D6830790C357}" presName="dummy" presStyleCnt="0"/>
      <dgm:spPr/>
      <dgm:t>
        <a:bodyPr/>
        <a:lstStyle/>
        <a:p>
          <a:endParaRPr lang="en-US"/>
        </a:p>
      </dgm:t>
    </dgm:pt>
    <dgm:pt modelId="{62373992-19C9-924A-8AE4-5201DCBA9633}" type="pres">
      <dgm:prSet presAssocID="{CFBFF632-A86D-534B-999D-80F10A3A6660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2BB3871-F348-0C4D-B619-D97925CD597D}" type="presOf" srcId="{D364396D-467D-BF43-A3FD-F310952B9E57}" destId="{D8101E93-3FA8-B746-9B66-885433E99E58}" srcOrd="0" destOrd="0" presId="urn:microsoft.com/office/officeart/2005/8/layout/radial6"/>
    <dgm:cxn modelId="{41D25926-61E2-EA4F-A46B-68F2F6607708}" srcId="{17FB70D8-00DC-6A4F-89B7-975D1B061550}" destId="{C6FD20D2-B422-054E-BBCF-D6830790C357}" srcOrd="2" destOrd="0" parTransId="{1F7C6182-FE9B-FB42-B53E-62A524CC6C4F}" sibTransId="{CFBFF632-A86D-534B-999D-80F10A3A6660}"/>
    <dgm:cxn modelId="{13AF3121-B09C-1F45-A33D-BC962A7ECFE1}" type="presOf" srcId="{4798314D-27A9-8343-800D-0B5FCD641185}" destId="{5139F31D-5D38-D747-A369-7DA97F0C7B89}" srcOrd="0" destOrd="0" presId="urn:microsoft.com/office/officeart/2005/8/layout/radial6"/>
    <dgm:cxn modelId="{AAEB4915-DE38-9941-A35A-F0D847338D9A}" type="presOf" srcId="{83057E3E-A234-024D-9A88-A30671548F80}" destId="{092D60AF-F9D7-D441-B40A-04A7FFFC07A8}" srcOrd="0" destOrd="0" presId="urn:microsoft.com/office/officeart/2005/8/layout/radial6"/>
    <dgm:cxn modelId="{564F2E5C-238C-3C44-AEE2-C3C168D111F1}" type="presOf" srcId="{0C906980-8ABE-BB40-925D-F5472102EA33}" destId="{DBC4FD50-7973-A149-9E7F-73A4EE3005F9}" srcOrd="0" destOrd="0" presId="urn:microsoft.com/office/officeart/2005/8/layout/radial6"/>
    <dgm:cxn modelId="{62024BFE-13BB-0544-A97F-4200167820E4}" type="presOf" srcId="{2A552D6C-B58F-8F40-B372-F64656368B0E}" destId="{1927EEB4-4400-2D4B-84B5-0123DD9B83CF}" srcOrd="0" destOrd="0" presId="urn:microsoft.com/office/officeart/2005/8/layout/radial6"/>
    <dgm:cxn modelId="{C0E7D5C5-A247-5B45-ACE2-683DCA9211D1}" type="presOf" srcId="{C6FD20D2-B422-054E-BBCF-D6830790C357}" destId="{777C8854-C642-D141-8D5A-2C2ECC81E691}" srcOrd="0" destOrd="0" presId="urn:microsoft.com/office/officeart/2005/8/layout/radial6"/>
    <dgm:cxn modelId="{C1E73B46-1E4E-114D-A2E4-F68A13E101C7}" srcId="{17FB70D8-00DC-6A4F-89B7-975D1B061550}" destId="{2A552D6C-B58F-8F40-B372-F64656368B0E}" srcOrd="0" destOrd="0" parTransId="{32B3CB83-3328-074B-B7F9-244EE0C87208}" sibTransId="{0C906980-8ABE-BB40-925D-F5472102EA33}"/>
    <dgm:cxn modelId="{90595021-8270-CD4F-B1DA-5473ADE7CDBD}" srcId="{17FB70D8-00DC-6A4F-89B7-975D1B061550}" destId="{4798314D-27A9-8343-800D-0B5FCD641185}" srcOrd="1" destOrd="0" parTransId="{E70B3605-F55F-C446-9A1D-2A817A73C594}" sibTransId="{83057E3E-A234-024D-9A88-A30671548F80}"/>
    <dgm:cxn modelId="{07915717-FE35-2744-AF2A-1622B6E284C4}" type="presOf" srcId="{CFBFF632-A86D-534B-999D-80F10A3A6660}" destId="{62373992-19C9-924A-8AE4-5201DCBA9633}" srcOrd="0" destOrd="0" presId="urn:microsoft.com/office/officeart/2005/8/layout/radial6"/>
    <dgm:cxn modelId="{3A5E1723-D8C2-5D49-AD8D-B1B13FD3ECDF}" type="presOf" srcId="{17FB70D8-00DC-6A4F-89B7-975D1B061550}" destId="{03539AF0-8297-D644-91DF-CDC13DAFEB0A}" srcOrd="0" destOrd="0" presId="urn:microsoft.com/office/officeart/2005/8/layout/radial6"/>
    <dgm:cxn modelId="{BC2E4C33-12B2-2D40-81A3-595E8C448792}" srcId="{D364396D-467D-BF43-A3FD-F310952B9E57}" destId="{17FB70D8-00DC-6A4F-89B7-975D1B061550}" srcOrd="0" destOrd="0" parTransId="{C3090FC5-B8A7-F744-B929-8FB879F36076}" sibTransId="{72BCDFDF-AA5E-2C42-9237-E707309067E4}"/>
    <dgm:cxn modelId="{6A4B8DF4-0D85-7E42-98A1-05617D7ED2DA}" type="presParOf" srcId="{D8101E93-3FA8-B746-9B66-885433E99E58}" destId="{03539AF0-8297-D644-91DF-CDC13DAFEB0A}" srcOrd="0" destOrd="0" presId="urn:microsoft.com/office/officeart/2005/8/layout/radial6"/>
    <dgm:cxn modelId="{66403B89-2445-1D4A-A6F2-B91DBB7D8C3F}" type="presParOf" srcId="{D8101E93-3FA8-B746-9B66-885433E99E58}" destId="{1927EEB4-4400-2D4B-84B5-0123DD9B83CF}" srcOrd="1" destOrd="0" presId="urn:microsoft.com/office/officeart/2005/8/layout/radial6"/>
    <dgm:cxn modelId="{062501CB-0007-0B46-A6D9-E342E2D2EA8D}" type="presParOf" srcId="{D8101E93-3FA8-B746-9B66-885433E99E58}" destId="{1101CFE9-F1DD-974A-86A4-1AD4348BA3D2}" srcOrd="2" destOrd="0" presId="urn:microsoft.com/office/officeart/2005/8/layout/radial6"/>
    <dgm:cxn modelId="{C21CD1DE-94A1-4847-9F9F-55136521AD65}" type="presParOf" srcId="{D8101E93-3FA8-B746-9B66-885433E99E58}" destId="{DBC4FD50-7973-A149-9E7F-73A4EE3005F9}" srcOrd="3" destOrd="0" presId="urn:microsoft.com/office/officeart/2005/8/layout/radial6"/>
    <dgm:cxn modelId="{F1124C67-2683-884C-9F20-B8E2E711B46C}" type="presParOf" srcId="{D8101E93-3FA8-B746-9B66-885433E99E58}" destId="{5139F31D-5D38-D747-A369-7DA97F0C7B89}" srcOrd="4" destOrd="0" presId="urn:microsoft.com/office/officeart/2005/8/layout/radial6"/>
    <dgm:cxn modelId="{AACC752B-F8BA-454F-BB5D-853BCF10B090}" type="presParOf" srcId="{D8101E93-3FA8-B746-9B66-885433E99E58}" destId="{091FF554-29CD-B44C-AE20-1A115EE33048}" srcOrd="5" destOrd="0" presId="urn:microsoft.com/office/officeart/2005/8/layout/radial6"/>
    <dgm:cxn modelId="{6DF8C770-9108-4F4B-8C49-A39FB6410633}" type="presParOf" srcId="{D8101E93-3FA8-B746-9B66-885433E99E58}" destId="{092D60AF-F9D7-D441-B40A-04A7FFFC07A8}" srcOrd="6" destOrd="0" presId="urn:microsoft.com/office/officeart/2005/8/layout/radial6"/>
    <dgm:cxn modelId="{7C6B9260-F39D-A349-BA0A-C17296FE35C9}" type="presParOf" srcId="{D8101E93-3FA8-B746-9B66-885433E99E58}" destId="{777C8854-C642-D141-8D5A-2C2ECC81E691}" srcOrd="7" destOrd="0" presId="urn:microsoft.com/office/officeart/2005/8/layout/radial6"/>
    <dgm:cxn modelId="{1CCA8BB7-68F2-FC4B-9DC9-ADB7D28D12FB}" type="presParOf" srcId="{D8101E93-3FA8-B746-9B66-885433E99E58}" destId="{0010FDA1-F5A6-C145-869A-9292837C787F}" srcOrd="8" destOrd="0" presId="urn:microsoft.com/office/officeart/2005/8/layout/radial6"/>
    <dgm:cxn modelId="{69F05F27-06B3-A245-A75D-2B583B3E451D}" type="presParOf" srcId="{D8101E93-3FA8-B746-9B66-885433E99E58}" destId="{62373992-19C9-924A-8AE4-5201DCBA9633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64396D-467D-BF43-A3FD-F310952B9E57}" type="doc">
      <dgm:prSet loTypeId="urn:microsoft.com/office/officeart/2005/8/layout/radial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FB70D8-00DC-6A4F-89B7-975D1B061550}">
      <dgm:prSet custT="1"/>
      <dgm:spPr/>
      <dgm:t>
        <a:bodyPr/>
        <a:lstStyle/>
        <a:p>
          <a:pPr rtl="0"/>
          <a:r>
            <a:rPr lang="en-US" sz="2000" dirty="0" smtClean="0"/>
            <a:t>Distributions</a:t>
          </a:r>
          <a:endParaRPr lang="en-US" sz="2000" dirty="0"/>
        </a:p>
      </dgm:t>
    </dgm:pt>
    <dgm:pt modelId="{C3090FC5-B8A7-F744-B929-8FB879F36076}" type="parTrans" cxnId="{BC2E4C33-12B2-2D40-81A3-595E8C44879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2BCDFDF-AA5E-2C42-9237-E707309067E4}" type="sibTrans" cxnId="{BC2E4C33-12B2-2D40-81A3-595E8C44879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798314D-27A9-8343-800D-0B5FCD641185}">
      <dgm:prSet custT="1"/>
      <dgm:spPr/>
      <dgm:t>
        <a:bodyPr/>
        <a:lstStyle/>
        <a:p>
          <a:pPr rtl="0"/>
          <a:r>
            <a:rPr lang="en-US" sz="2000" dirty="0" smtClean="0"/>
            <a:t>Sample</a:t>
          </a:r>
          <a:endParaRPr lang="en-US" sz="2000" dirty="0"/>
        </a:p>
      </dgm:t>
    </dgm:pt>
    <dgm:pt modelId="{83057E3E-A234-024D-9A88-A30671548F80}" type="sibTrans" cxnId="{90595021-8270-CD4F-B1DA-5473ADE7CDB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70B3605-F55F-C446-9A1D-2A817A73C594}" type="parTrans" cxnId="{90595021-8270-CD4F-B1DA-5473ADE7CDB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8101E93-3FA8-B746-9B66-885433E99E58}" type="pres">
      <dgm:prSet presAssocID="{D364396D-467D-BF43-A3FD-F310952B9E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39AF0-8297-D644-91DF-CDC13DAFEB0A}" type="pres">
      <dgm:prSet presAssocID="{17FB70D8-00DC-6A4F-89B7-975D1B061550}" presName="centerShape" presStyleLbl="node0" presStyleIdx="0" presStyleCnt="1" custScaleX="162914" custScaleY="162914"/>
      <dgm:spPr/>
      <dgm:t>
        <a:bodyPr/>
        <a:lstStyle/>
        <a:p>
          <a:endParaRPr lang="en-US"/>
        </a:p>
      </dgm:t>
    </dgm:pt>
    <dgm:pt modelId="{D8909C4E-E176-8C48-B77A-28112B21F382}" type="pres">
      <dgm:prSet presAssocID="{4798314D-27A9-8343-800D-0B5FCD641185}" presName="oneComp" presStyleCnt="0"/>
      <dgm:spPr/>
    </dgm:pt>
    <dgm:pt modelId="{D5CA4481-77BF-E547-A884-262E2300D507}" type="pres">
      <dgm:prSet presAssocID="{4798314D-27A9-8343-800D-0B5FCD641185}" presName="dummyConnPt" presStyleCnt="0"/>
      <dgm:spPr/>
    </dgm:pt>
    <dgm:pt modelId="{7F88E531-49E4-654A-AE88-F874D745B187}" type="pres">
      <dgm:prSet presAssocID="{4798314D-27A9-8343-800D-0B5FCD641185}" presName="oneNode" presStyleLbl="node1" presStyleIdx="0" presStyleCnt="1" custScaleX="141736" custScaleY="141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176D2-313F-694E-97A3-48AC0328E05C}" type="pres">
      <dgm:prSet presAssocID="{4798314D-27A9-8343-800D-0B5FCD641185}" presName="dummya" presStyleCnt="0"/>
      <dgm:spPr/>
    </dgm:pt>
    <dgm:pt modelId="{17B2BB76-9429-A947-85FC-37C8721184A0}" type="pres">
      <dgm:prSet presAssocID="{4798314D-27A9-8343-800D-0B5FCD641185}" presName="dummyb" presStyleCnt="0"/>
      <dgm:spPr/>
    </dgm:pt>
    <dgm:pt modelId="{BC5A348E-AC30-E04F-A7CC-76EA70BBEC53}" type="pres">
      <dgm:prSet presAssocID="{4798314D-27A9-8343-800D-0B5FCD641185}" presName="dummyc" presStyleCnt="0"/>
      <dgm:spPr/>
    </dgm:pt>
    <dgm:pt modelId="{E83B5DD9-4AE3-A84C-A78D-E71EE19CB142}" type="pres">
      <dgm:prSet presAssocID="{83057E3E-A234-024D-9A88-A30671548F80}" presName="singleconn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9099E408-912D-EF4E-AAB7-5A4F09E6D481}" type="presOf" srcId="{17FB70D8-00DC-6A4F-89B7-975D1B061550}" destId="{03539AF0-8297-D644-91DF-CDC13DAFEB0A}" srcOrd="0" destOrd="0" presId="urn:microsoft.com/office/officeart/2005/8/layout/radial6"/>
    <dgm:cxn modelId="{A60B0541-70C4-C044-A513-01C69D29B32D}" type="presOf" srcId="{83057E3E-A234-024D-9A88-A30671548F80}" destId="{E83B5DD9-4AE3-A84C-A78D-E71EE19CB142}" srcOrd="0" destOrd="0" presId="urn:microsoft.com/office/officeart/2005/8/layout/radial6"/>
    <dgm:cxn modelId="{90595021-8270-CD4F-B1DA-5473ADE7CDBD}" srcId="{17FB70D8-00DC-6A4F-89B7-975D1B061550}" destId="{4798314D-27A9-8343-800D-0B5FCD641185}" srcOrd="0" destOrd="0" parTransId="{E70B3605-F55F-C446-9A1D-2A817A73C594}" sibTransId="{83057E3E-A234-024D-9A88-A30671548F80}"/>
    <dgm:cxn modelId="{32ED2ACE-5F1B-F248-923C-98C0A4C26DB8}" type="presOf" srcId="{D364396D-467D-BF43-A3FD-F310952B9E57}" destId="{D8101E93-3FA8-B746-9B66-885433E99E58}" srcOrd="0" destOrd="0" presId="urn:microsoft.com/office/officeart/2005/8/layout/radial6"/>
    <dgm:cxn modelId="{21DBC149-C52F-594F-857A-7862A70BB124}" type="presOf" srcId="{4798314D-27A9-8343-800D-0B5FCD641185}" destId="{7F88E531-49E4-654A-AE88-F874D745B187}" srcOrd="0" destOrd="0" presId="urn:microsoft.com/office/officeart/2005/8/layout/radial6"/>
    <dgm:cxn modelId="{BC2E4C33-12B2-2D40-81A3-595E8C448792}" srcId="{D364396D-467D-BF43-A3FD-F310952B9E57}" destId="{17FB70D8-00DC-6A4F-89B7-975D1B061550}" srcOrd="0" destOrd="0" parTransId="{C3090FC5-B8A7-F744-B929-8FB879F36076}" sibTransId="{72BCDFDF-AA5E-2C42-9237-E707309067E4}"/>
    <dgm:cxn modelId="{AC9D0FE2-CE08-5640-B355-6EC389EDC9ED}" type="presParOf" srcId="{D8101E93-3FA8-B746-9B66-885433E99E58}" destId="{03539AF0-8297-D644-91DF-CDC13DAFEB0A}" srcOrd="0" destOrd="0" presId="urn:microsoft.com/office/officeart/2005/8/layout/radial6"/>
    <dgm:cxn modelId="{CA3BEE95-B362-C94F-8692-CCD8A71DB0D4}" type="presParOf" srcId="{D8101E93-3FA8-B746-9B66-885433E99E58}" destId="{D8909C4E-E176-8C48-B77A-28112B21F382}" srcOrd="1" destOrd="0" presId="urn:microsoft.com/office/officeart/2005/8/layout/radial6"/>
    <dgm:cxn modelId="{CD5F1F37-ECD4-FE47-A4DA-01F5801D9620}" type="presParOf" srcId="{D8909C4E-E176-8C48-B77A-28112B21F382}" destId="{D5CA4481-77BF-E547-A884-262E2300D507}" srcOrd="0" destOrd="0" presId="urn:microsoft.com/office/officeart/2005/8/layout/radial6"/>
    <dgm:cxn modelId="{E2E0269D-454B-244C-B54C-F9AEEC9E9DE9}" type="presParOf" srcId="{D8909C4E-E176-8C48-B77A-28112B21F382}" destId="{7F88E531-49E4-654A-AE88-F874D745B187}" srcOrd="1" destOrd="0" presId="urn:microsoft.com/office/officeart/2005/8/layout/radial6"/>
    <dgm:cxn modelId="{3CE73C52-14F9-6944-9D29-E9191DEB3B12}" type="presParOf" srcId="{D8101E93-3FA8-B746-9B66-885433E99E58}" destId="{562176D2-313F-694E-97A3-48AC0328E05C}" srcOrd="2" destOrd="0" presId="urn:microsoft.com/office/officeart/2005/8/layout/radial6"/>
    <dgm:cxn modelId="{755066E8-7AD0-1C4B-A311-C0F256DD0909}" type="presParOf" srcId="{D8101E93-3FA8-B746-9B66-885433E99E58}" destId="{17B2BB76-9429-A947-85FC-37C8721184A0}" srcOrd="3" destOrd="0" presId="urn:microsoft.com/office/officeart/2005/8/layout/radial6"/>
    <dgm:cxn modelId="{B95E9588-027C-EC45-AAA9-886BBE1F7692}" type="presParOf" srcId="{D8101E93-3FA8-B746-9B66-885433E99E58}" destId="{BC5A348E-AC30-E04F-A7CC-76EA70BBEC53}" srcOrd="4" destOrd="0" presId="urn:microsoft.com/office/officeart/2005/8/layout/radial6"/>
    <dgm:cxn modelId="{70076EB6-312B-D645-AA38-9D0BE1648A98}" type="presParOf" srcId="{D8101E93-3FA8-B746-9B66-885433E99E58}" destId="{E83B5DD9-4AE3-A84C-A78D-E71EE19CB142}" srcOrd="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64396D-467D-BF43-A3FD-F310952B9E57}" type="doc">
      <dgm:prSet loTypeId="urn:microsoft.com/office/officeart/2005/8/layout/radial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FB70D8-00DC-6A4F-89B7-975D1B061550}">
      <dgm:prSet custT="1"/>
      <dgm:spPr/>
      <dgm:t>
        <a:bodyPr/>
        <a:lstStyle/>
        <a:p>
          <a:pPr rtl="0"/>
          <a:r>
            <a:rPr lang="en-US" sz="2000" dirty="0" smtClean="0"/>
            <a:t>Distributions</a:t>
          </a:r>
          <a:endParaRPr lang="en-US" sz="2000" dirty="0"/>
        </a:p>
      </dgm:t>
    </dgm:pt>
    <dgm:pt modelId="{C3090FC5-B8A7-F744-B929-8FB879F36076}" type="parTrans" cxnId="{BC2E4C33-12B2-2D40-81A3-595E8C44879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2BCDFDF-AA5E-2C42-9237-E707309067E4}" type="sibTrans" cxnId="{BC2E4C33-12B2-2D40-81A3-595E8C44879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1A50096-7336-8342-9A23-A4DE3D016922}">
      <dgm:prSet custT="1"/>
      <dgm:spPr/>
      <dgm:t>
        <a:bodyPr/>
        <a:lstStyle/>
        <a:p>
          <a:pPr rtl="0"/>
          <a:r>
            <a:rPr lang="en-US" sz="2000" dirty="0" smtClean="0"/>
            <a:t>Sample</a:t>
          </a:r>
          <a:endParaRPr lang="en-US" sz="2000" dirty="0"/>
        </a:p>
      </dgm:t>
    </dgm:pt>
    <dgm:pt modelId="{C1E9ECAE-9EB3-1441-8D5A-B30F9EFE8DE3}" type="parTrans" cxnId="{4A086F74-8476-BC4B-BEBB-1B28F8CFD372}">
      <dgm:prSet/>
      <dgm:spPr/>
      <dgm:t>
        <a:bodyPr/>
        <a:lstStyle/>
        <a:p>
          <a:endParaRPr lang="en-US"/>
        </a:p>
      </dgm:t>
    </dgm:pt>
    <dgm:pt modelId="{6BF3B0B5-4798-1046-AE05-EA7ED3BB5FF1}" type="sibTrans" cxnId="{4A086F74-8476-BC4B-BEBB-1B28F8CFD372}">
      <dgm:prSet/>
      <dgm:spPr/>
      <dgm:t>
        <a:bodyPr/>
        <a:lstStyle/>
        <a:p>
          <a:endParaRPr lang="en-US"/>
        </a:p>
      </dgm:t>
    </dgm:pt>
    <dgm:pt modelId="{2BBC4AB6-5751-B442-8F55-AB631B2CFF4C}">
      <dgm:prSet custT="1"/>
      <dgm:spPr/>
      <dgm:t>
        <a:bodyPr/>
        <a:lstStyle/>
        <a:p>
          <a:pPr rtl="0"/>
          <a:r>
            <a:rPr lang="en-US" sz="2000" dirty="0" smtClean="0"/>
            <a:t>Population</a:t>
          </a:r>
          <a:endParaRPr lang="en-US" sz="2000" dirty="0"/>
        </a:p>
      </dgm:t>
    </dgm:pt>
    <dgm:pt modelId="{3C42C433-B642-E540-AAA0-19935C8A2C76}" type="parTrans" cxnId="{6DC80208-9B04-884C-B9B7-AD7935372F50}">
      <dgm:prSet/>
      <dgm:spPr/>
      <dgm:t>
        <a:bodyPr/>
        <a:lstStyle/>
        <a:p>
          <a:endParaRPr lang="en-US"/>
        </a:p>
      </dgm:t>
    </dgm:pt>
    <dgm:pt modelId="{1A047ADF-B0C0-654E-9A70-7064E7207C57}" type="sibTrans" cxnId="{6DC80208-9B04-884C-B9B7-AD7935372F50}">
      <dgm:prSet/>
      <dgm:spPr/>
      <dgm:t>
        <a:bodyPr/>
        <a:lstStyle/>
        <a:p>
          <a:endParaRPr lang="en-US"/>
        </a:p>
      </dgm:t>
    </dgm:pt>
    <dgm:pt modelId="{D8101E93-3FA8-B746-9B66-885433E99E58}" type="pres">
      <dgm:prSet presAssocID="{D364396D-467D-BF43-A3FD-F310952B9E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39AF0-8297-D644-91DF-CDC13DAFEB0A}" type="pres">
      <dgm:prSet presAssocID="{17FB70D8-00DC-6A4F-89B7-975D1B061550}" presName="centerShape" presStyleLbl="node0" presStyleIdx="0" presStyleCnt="1" custScaleX="178573" custScaleY="178573"/>
      <dgm:spPr/>
      <dgm:t>
        <a:bodyPr/>
        <a:lstStyle/>
        <a:p>
          <a:endParaRPr lang="en-US"/>
        </a:p>
      </dgm:t>
    </dgm:pt>
    <dgm:pt modelId="{BB29D4DE-B531-B542-B43E-E4D16CC5AD3C}" type="pres">
      <dgm:prSet presAssocID="{11A50096-7336-8342-9A23-A4DE3D016922}" presName="node" presStyleLbl="node1" presStyleIdx="0" presStyleCnt="2" custScaleX="192427" custScaleY="19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D9C1D-CAC9-034E-8120-E87020BFFFDC}" type="pres">
      <dgm:prSet presAssocID="{11A50096-7336-8342-9A23-A4DE3D016922}" presName="dummy" presStyleCnt="0"/>
      <dgm:spPr/>
    </dgm:pt>
    <dgm:pt modelId="{4FBBEB0C-A349-E749-915A-393983CE63D3}" type="pres">
      <dgm:prSet presAssocID="{6BF3B0B5-4798-1046-AE05-EA7ED3BB5FF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036822A-4E29-AC4E-B647-1D98E4E61791}" type="pres">
      <dgm:prSet presAssocID="{2BBC4AB6-5751-B442-8F55-AB631B2CFF4C}" presName="node" presStyleLbl="node1" presStyleIdx="1" presStyleCnt="2" custScaleX="192427" custScaleY="19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66A8B-E2D2-1748-8C02-447D11907090}" type="pres">
      <dgm:prSet presAssocID="{2BBC4AB6-5751-B442-8F55-AB631B2CFF4C}" presName="dummy" presStyleCnt="0"/>
      <dgm:spPr/>
    </dgm:pt>
    <dgm:pt modelId="{2F3B1B21-4B70-6849-AF87-D30D6A99A599}" type="pres">
      <dgm:prSet presAssocID="{1A047ADF-B0C0-654E-9A70-7064E7207C57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9E71AE8F-A797-594D-B0BA-6F01F64E76BC}" type="presOf" srcId="{17FB70D8-00DC-6A4F-89B7-975D1B061550}" destId="{03539AF0-8297-D644-91DF-CDC13DAFEB0A}" srcOrd="0" destOrd="0" presId="urn:microsoft.com/office/officeart/2005/8/layout/radial6"/>
    <dgm:cxn modelId="{70FB3233-285D-F547-94D3-20D891CA2B60}" type="presOf" srcId="{11A50096-7336-8342-9A23-A4DE3D016922}" destId="{BB29D4DE-B531-B542-B43E-E4D16CC5AD3C}" srcOrd="0" destOrd="0" presId="urn:microsoft.com/office/officeart/2005/8/layout/radial6"/>
    <dgm:cxn modelId="{6DC80208-9B04-884C-B9B7-AD7935372F50}" srcId="{17FB70D8-00DC-6A4F-89B7-975D1B061550}" destId="{2BBC4AB6-5751-B442-8F55-AB631B2CFF4C}" srcOrd="1" destOrd="0" parTransId="{3C42C433-B642-E540-AAA0-19935C8A2C76}" sibTransId="{1A047ADF-B0C0-654E-9A70-7064E7207C57}"/>
    <dgm:cxn modelId="{08F694AB-4182-314B-868C-484CF90A9570}" type="presOf" srcId="{1A047ADF-B0C0-654E-9A70-7064E7207C57}" destId="{2F3B1B21-4B70-6849-AF87-D30D6A99A599}" srcOrd="0" destOrd="0" presId="urn:microsoft.com/office/officeart/2005/8/layout/radial6"/>
    <dgm:cxn modelId="{4A086F74-8476-BC4B-BEBB-1B28F8CFD372}" srcId="{17FB70D8-00DC-6A4F-89B7-975D1B061550}" destId="{11A50096-7336-8342-9A23-A4DE3D016922}" srcOrd="0" destOrd="0" parTransId="{C1E9ECAE-9EB3-1441-8D5A-B30F9EFE8DE3}" sibTransId="{6BF3B0B5-4798-1046-AE05-EA7ED3BB5FF1}"/>
    <dgm:cxn modelId="{0B64C3E8-61C6-7E4E-8C80-B5C8F7A2BF1D}" type="presOf" srcId="{D364396D-467D-BF43-A3FD-F310952B9E57}" destId="{D8101E93-3FA8-B746-9B66-885433E99E58}" srcOrd="0" destOrd="0" presId="urn:microsoft.com/office/officeart/2005/8/layout/radial6"/>
    <dgm:cxn modelId="{3D21B56D-37DE-C14F-BD72-61E266D1987D}" type="presOf" srcId="{2BBC4AB6-5751-B442-8F55-AB631B2CFF4C}" destId="{C036822A-4E29-AC4E-B647-1D98E4E61791}" srcOrd="0" destOrd="0" presId="urn:microsoft.com/office/officeart/2005/8/layout/radial6"/>
    <dgm:cxn modelId="{468C3A6D-F7B2-0443-A17A-BE0509ADC94F}" type="presOf" srcId="{6BF3B0B5-4798-1046-AE05-EA7ED3BB5FF1}" destId="{4FBBEB0C-A349-E749-915A-393983CE63D3}" srcOrd="0" destOrd="0" presId="urn:microsoft.com/office/officeart/2005/8/layout/radial6"/>
    <dgm:cxn modelId="{BC2E4C33-12B2-2D40-81A3-595E8C448792}" srcId="{D364396D-467D-BF43-A3FD-F310952B9E57}" destId="{17FB70D8-00DC-6A4F-89B7-975D1B061550}" srcOrd="0" destOrd="0" parTransId="{C3090FC5-B8A7-F744-B929-8FB879F36076}" sibTransId="{72BCDFDF-AA5E-2C42-9237-E707309067E4}"/>
    <dgm:cxn modelId="{5E107604-567D-9345-8450-795DE658459F}" type="presParOf" srcId="{D8101E93-3FA8-B746-9B66-885433E99E58}" destId="{03539AF0-8297-D644-91DF-CDC13DAFEB0A}" srcOrd="0" destOrd="0" presId="urn:microsoft.com/office/officeart/2005/8/layout/radial6"/>
    <dgm:cxn modelId="{483AC69F-484F-784E-BC2B-8C13F2BA9F88}" type="presParOf" srcId="{D8101E93-3FA8-B746-9B66-885433E99E58}" destId="{BB29D4DE-B531-B542-B43E-E4D16CC5AD3C}" srcOrd="1" destOrd="0" presId="urn:microsoft.com/office/officeart/2005/8/layout/radial6"/>
    <dgm:cxn modelId="{428929F8-7B92-BD49-B4BA-C44B30CA17BD}" type="presParOf" srcId="{D8101E93-3FA8-B746-9B66-885433E99E58}" destId="{E74D9C1D-CAC9-034E-8120-E87020BFFFDC}" srcOrd="2" destOrd="0" presId="urn:microsoft.com/office/officeart/2005/8/layout/radial6"/>
    <dgm:cxn modelId="{651F0995-F158-D342-8F42-A8B836E17546}" type="presParOf" srcId="{D8101E93-3FA8-B746-9B66-885433E99E58}" destId="{4FBBEB0C-A349-E749-915A-393983CE63D3}" srcOrd="3" destOrd="0" presId="urn:microsoft.com/office/officeart/2005/8/layout/radial6"/>
    <dgm:cxn modelId="{8E708447-61F8-594A-B6DC-2A7B783C89C5}" type="presParOf" srcId="{D8101E93-3FA8-B746-9B66-885433E99E58}" destId="{C036822A-4E29-AC4E-B647-1D98E4E61791}" srcOrd="4" destOrd="0" presId="urn:microsoft.com/office/officeart/2005/8/layout/radial6"/>
    <dgm:cxn modelId="{DC86AF56-D5C3-3047-AAAD-EB6F239F4E16}" type="presParOf" srcId="{D8101E93-3FA8-B746-9B66-885433E99E58}" destId="{F3F66A8B-E2D2-1748-8C02-447D11907090}" srcOrd="5" destOrd="0" presId="urn:microsoft.com/office/officeart/2005/8/layout/radial6"/>
    <dgm:cxn modelId="{A33785F0-66ED-C944-98FC-1ADFE17EC290}" type="presParOf" srcId="{D8101E93-3FA8-B746-9B66-885433E99E58}" destId="{2F3B1B21-4B70-6849-AF87-D30D6A99A599}" srcOrd="6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64396D-467D-BF43-A3FD-F310952B9E57}" type="doc">
      <dgm:prSet loTypeId="urn:microsoft.com/office/officeart/2005/8/layout/radial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FB70D8-00DC-6A4F-89B7-975D1B061550}">
      <dgm:prSet custT="1"/>
      <dgm:spPr/>
      <dgm:t>
        <a:bodyPr/>
        <a:lstStyle/>
        <a:p>
          <a:pPr rtl="0"/>
          <a:r>
            <a:rPr lang="en-US" sz="2000" dirty="0" smtClean="0"/>
            <a:t>Distributions</a:t>
          </a:r>
          <a:endParaRPr lang="en-US" sz="2000" dirty="0"/>
        </a:p>
      </dgm:t>
    </dgm:pt>
    <dgm:pt modelId="{C3090FC5-B8A7-F744-B929-8FB879F36076}" type="parTrans" cxnId="{BC2E4C33-12B2-2D40-81A3-595E8C44879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2BCDFDF-AA5E-2C42-9237-E707309067E4}" type="sibTrans" cxnId="{BC2E4C33-12B2-2D40-81A3-595E8C44879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A552D6C-B58F-8F40-B372-F64656368B0E}">
      <dgm:prSet custT="1"/>
      <dgm:spPr/>
      <dgm:t>
        <a:bodyPr/>
        <a:lstStyle/>
        <a:p>
          <a:pPr rtl="0"/>
          <a:r>
            <a:rPr lang="en-US" sz="2000" dirty="0" smtClean="0"/>
            <a:t>Sample</a:t>
          </a:r>
          <a:endParaRPr lang="en-US" sz="2000" dirty="0"/>
        </a:p>
      </dgm:t>
    </dgm:pt>
    <dgm:pt modelId="{32B3CB83-3328-074B-B7F9-244EE0C87208}" type="parTrans" cxnId="{C1E73B46-1E4E-114D-A2E4-F68A13E101C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C906980-8ABE-BB40-925D-F5472102EA33}" type="sibTrans" cxnId="{C1E73B46-1E4E-114D-A2E4-F68A13E101C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798314D-27A9-8343-800D-0B5FCD641185}">
      <dgm:prSet custT="1"/>
      <dgm:spPr/>
      <dgm:t>
        <a:bodyPr/>
        <a:lstStyle/>
        <a:p>
          <a:pPr rtl="0"/>
          <a:r>
            <a:rPr lang="en-US" sz="2000" dirty="0" smtClean="0"/>
            <a:t>Population</a:t>
          </a:r>
          <a:endParaRPr lang="en-US" sz="2000" dirty="0"/>
        </a:p>
      </dgm:t>
    </dgm:pt>
    <dgm:pt modelId="{E70B3605-F55F-C446-9A1D-2A817A73C594}" type="parTrans" cxnId="{90595021-8270-CD4F-B1DA-5473ADE7CDB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3057E3E-A234-024D-9A88-A30671548F80}" type="sibTrans" cxnId="{90595021-8270-CD4F-B1DA-5473ADE7CDB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6FD20D2-B422-054E-BBCF-D6830790C357}">
      <dgm:prSet custT="1"/>
      <dgm:spPr/>
      <dgm:t>
        <a:bodyPr/>
        <a:lstStyle/>
        <a:p>
          <a:pPr rtl="0"/>
          <a:r>
            <a:rPr lang="en-US" sz="2000" dirty="0" smtClean="0"/>
            <a:t>Sampling</a:t>
          </a:r>
          <a:endParaRPr lang="en-US" sz="2000" dirty="0"/>
        </a:p>
      </dgm:t>
    </dgm:pt>
    <dgm:pt modelId="{1F7C6182-FE9B-FB42-B53E-62A524CC6C4F}" type="parTrans" cxnId="{41D25926-61E2-EA4F-A46B-68F2F660770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FBFF632-A86D-534B-999D-80F10A3A6660}" type="sibTrans" cxnId="{41D25926-61E2-EA4F-A46B-68F2F660770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8101E93-3FA8-B746-9B66-885433E99E58}" type="pres">
      <dgm:prSet presAssocID="{D364396D-467D-BF43-A3FD-F310952B9E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39AF0-8297-D644-91DF-CDC13DAFEB0A}" type="pres">
      <dgm:prSet presAssocID="{17FB70D8-00DC-6A4F-89B7-975D1B061550}" presName="centerShape" presStyleLbl="node0" presStyleIdx="0" presStyleCnt="1" custScaleX="148222" custScaleY="148222"/>
      <dgm:spPr/>
      <dgm:t>
        <a:bodyPr/>
        <a:lstStyle/>
        <a:p>
          <a:endParaRPr lang="en-US"/>
        </a:p>
      </dgm:t>
    </dgm:pt>
    <dgm:pt modelId="{1927EEB4-4400-2D4B-84B5-0123DD9B83CF}" type="pres">
      <dgm:prSet presAssocID="{2A552D6C-B58F-8F40-B372-F64656368B0E}" presName="node" presStyleLbl="node1" presStyleIdx="0" presStyleCnt="3" custScaleX="164735" custScaleY="164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1CFE9-F1DD-974A-86A4-1AD4348BA3D2}" type="pres">
      <dgm:prSet presAssocID="{2A552D6C-B58F-8F40-B372-F64656368B0E}" presName="dummy" presStyleCnt="0"/>
      <dgm:spPr/>
      <dgm:t>
        <a:bodyPr/>
        <a:lstStyle/>
        <a:p>
          <a:endParaRPr lang="en-US"/>
        </a:p>
      </dgm:t>
    </dgm:pt>
    <dgm:pt modelId="{DBC4FD50-7973-A149-9E7F-73A4EE3005F9}" type="pres">
      <dgm:prSet presAssocID="{0C906980-8ABE-BB40-925D-F5472102EA3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139F31D-5D38-D747-A369-7DA97F0C7B89}" type="pres">
      <dgm:prSet presAssocID="{4798314D-27A9-8343-800D-0B5FCD641185}" presName="node" presStyleLbl="node1" presStyleIdx="1" presStyleCnt="3" custScaleX="164735" custScaleY="164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FF554-29CD-B44C-AE20-1A115EE33048}" type="pres">
      <dgm:prSet presAssocID="{4798314D-27A9-8343-800D-0B5FCD641185}" presName="dummy" presStyleCnt="0"/>
      <dgm:spPr/>
      <dgm:t>
        <a:bodyPr/>
        <a:lstStyle/>
        <a:p>
          <a:endParaRPr lang="en-US"/>
        </a:p>
      </dgm:t>
    </dgm:pt>
    <dgm:pt modelId="{092D60AF-F9D7-D441-B40A-04A7FFFC07A8}" type="pres">
      <dgm:prSet presAssocID="{83057E3E-A234-024D-9A88-A30671548F8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77C8854-C642-D141-8D5A-2C2ECC81E691}" type="pres">
      <dgm:prSet presAssocID="{C6FD20D2-B422-054E-BBCF-D6830790C357}" presName="node" presStyleLbl="node1" presStyleIdx="2" presStyleCnt="3" custScaleX="164735" custScaleY="164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0FDA1-F5A6-C145-869A-9292837C787F}" type="pres">
      <dgm:prSet presAssocID="{C6FD20D2-B422-054E-BBCF-D6830790C357}" presName="dummy" presStyleCnt="0"/>
      <dgm:spPr/>
      <dgm:t>
        <a:bodyPr/>
        <a:lstStyle/>
        <a:p>
          <a:endParaRPr lang="en-US"/>
        </a:p>
      </dgm:t>
    </dgm:pt>
    <dgm:pt modelId="{62373992-19C9-924A-8AE4-5201DCBA9633}" type="pres">
      <dgm:prSet presAssocID="{CFBFF632-A86D-534B-999D-80F10A3A6660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08F006D-7478-0C4B-B2CE-0D76D1523AD2}" type="presOf" srcId="{2A552D6C-B58F-8F40-B372-F64656368B0E}" destId="{1927EEB4-4400-2D4B-84B5-0123DD9B83CF}" srcOrd="0" destOrd="0" presId="urn:microsoft.com/office/officeart/2005/8/layout/radial6"/>
    <dgm:cxn modelId="{8B5D19BE-9583-BB48-8A4E-5330C5770451}" type="presOf" srcId="{83057E3E-A234-024D-9A88-A30671548F80}" destId="{092D60AF-F9D7-D441-B40A-04A7FFFC07A8}" srcOrd="0" destOrd="0" presId="urn:microsoft.com/office/officeart/2005/8/layout/radial6"/>
    <dgm:cxn modelId="{7ED712E6-ACDF-B142-BBBD-40225B94FB63}" type="presOf" srcId="{CFBFF632-A86D-534B-999D-80F10A3A6660}" destId="{62373992-19C9-924A-8AE4-5201DCBA9633}" srcOrd="0" destOrd="0" presId="urn:microsoft.com/office/officeart/2005/8/layout/radial6"/>
    <dgm:cxn modelId="{8C5C2232-BE5D-0843-A5B6-D31836651473}" type="presOf" srcId="{0C906980-8ABE-BB40-925D-F5472102EA33}" destId="{DBC4FD50-7973-A149-9E7F-73A4EE3005F9}" srcOrd="0" destOrd="0" presId="urn:microsoft.com/office/officeart/2005/8/layout/radial6"/>
    <dgm:cxn modelId="{41D25926-61E2-EA4F-A46B-68F2F6607708}" srcId="{17FB70D8-00DC-6A4F-89B7-975D1B061550}" destId="{C6FD20D2-B422-054E-BBCF-D6830790C357}" srcOrd="2" destOrd="0" parTransId="{1F7C6182-FE9B-FB42-B53E-62A524CC6C4F}" sibTransId="{CFBFF632-A86D-534B-999D-80F10A3A6660}"/>
    <dgm:cxn modelId="{7104EB22-5E69-1241-860F-D4765EDE10BD}" type="presOf" srcId="{4798314D-27A9-8343-800D-0B5FCD641185}" destId="{5139F31D-5D38-D747-A369-7DA97F0C7B89}" srcOrd="0" destOrd="0" presId="urn:microsoft.com/office/officeart/2005/8/layout/radial6"/>
    <dgm:cxn modelId="{2540FBA8-0F7A-E84E-A248-414D1F0E3479}" type="presOf" srcId="{C6FD20D2-B422-054E-BBCF-D6830790C357}" destId="{777C8854-C642-D141-8D5A-2C2ECC81E691}" srcOrd="0" destOrd="0" presId="urn:microsoft.com/office/officeart/2005/8/layout/radial6"/>
    <dgm:cxn modelId="{C1E73B46-1E4E-114D-A2E4-F68A13E101C7}" srcId="{17FB70D8-00DC-6A4F-89B7-975D1B061550}" destId="{2A552D6C-B58F-8F40-B372-F64656368B0E}" srcOrd="0" destOrd="0" parTransId="{32B3CB83-3328-074B-B7F9-244EE0C87208}" sibTransId="{0C906980-8ABE-BB40-925D-F5472102EA33}"/>
    <dgm:cxn modelId="{90595021-8270-CD4F-B1DA-5473ADE7CDBD}" srcId="{17FB70D8-00DC-6A4F-89B7-975D1B061550}" destId="{4798314D-27A9-8343-800D-0B5FCD641185}" srcOrd="1" destOrd="0" parTransId="{E70B3605-F55F-C446-9A1D-2A817A73C594}" sibTransId="{83057E3E-A234-024D-9A88-A30671548F80}"/>
    <dgm:cxn modelId="{02425E0D-9913-7F49-AFAC-4FAB7C030F85}" type="presOf" srcId="{17FB70D8-00DC-6A4F-89B7-975D1B061550}" destId="{03539AF0-8297-D644-91DF-CDC13DAFEB0A}" srcOrd="0" destOrd="0" presId="urn:microsoft.com/office/officeart/2005/8/layout/radial6"/>
    <dgm:cxn modelId="{2111B118-5AC6-F849-A12D-A403344ECAB8}" type="presOf" srcId="{D364396D-467D-BF43-A3FD-F310952B9E57}" destId="{D8101E93-3FA8-B746-9B66-885433E99E58}" srcOrd="0" destOrd="0" presId="urn:microsoft.com/office/officeart/2005/8/layout/radial6"/>
    <dgm:cxn modelId="{BC2E4C33-12B2-2D40-81A3-595E8C448792}" srcId="{D364396D-467D-BF43-A3FD-F310952B9E57}" destId="{17FB70D8-00DC-6A4F-89B7-975D1B061550}" srcOrd="0" destOrd="0" parTransId="{C3090FC5-B8A7-F744-B929-8FB879F36076}" sibTransId="{72BCDFDF-AA5E-2C42-9237-E707309067E4}"/>
    <dgm:cxn modelId="{609B7B67-73B2-E64D-A5DD-8BD20963B622}" type="presParOf" srcId="{D8101E93-3FA8-B746-9B66-885433E99E58}" destId="{03539AF0-8297-D644-91DF-CDC13DAFEB0A}" srcOrd="0" destOrd="0" presId="urn:microsoft.com/office/officeart/2005/8/layout/radial6"/>
    <dgm:cxn modelId="{C75F417F-DABD-CE4B-BC33-CED515DD37D5}" type="presParOf" srcId="{D8101E93-3FA8-B746-9B66-885433E99E58}" destId="{1927EEB4-4400-2D4B-84B5-0123DD9B83CF}" srcOrd="1" destOrd="0" presId="urn:microsoft.com/office/officeart/2005/8/layout/radial6"/>
    <dgm:cxn modelId="{44BA7FC2-E440-5D47-A5AE-1A1A1F227814}" type="presParOf" srcId="{D8101E93-3FA8-B746-9B66-885433E99E58}" destId="{1101CFE9-F1DD-974A-86A4-1AD4348BA3D2}" srcOrd="2" destOrd="0" presId="urn:microsoft.com/office/officeart/2005/8/layout/radial6"/>
    <dgm:cxn modelId="{E4C0EB00-9CEC-8C4B-A3FA-090986D92F85}" type="presParOf" srcId="{D8101E93-3FA8-B746-9B66-885433E99E58}" destId="{DBC4FD50-7973-A149-9E7F-73A4EE3005F9}" srcOrd="3" destOrd="0" presId="urn:microsoft.com/office/officeart/2005/8/layout/radial6"/>
    <dgm:cxn modelId="{B65079FF-DCAC-AE46-A576-E74D9B642DF2}" type="presParOf" srcId="{D8101E93-3FA8-B746-9B66-885433E99E58}" destId="{5139F31D-5D38-D747-A369-7DA97F0C7B89}" srcOrd="4" destOrd="0" presId="urn:microsoft.com/office/officeart/2005/8/layout/radial6"/>
    <dgm:cxn modelId="{4A77131C-7E42-5148-9C33-D9AD7C9D1C70}" type="presParOf" srcId="{D8101E93-3FA8-B746-9B66-885433E99E58}" destId="{091FF554-29CD-B44C-AE20-1A115EE33048}" srcOrd="5" destOrd="0" presId="urn:microsoft.com/office/officeart/2005/8/layout/radial6"/>
    <dgm:cxn modelId="{489416A6-42DD-6D46-A3B7-0F6E812A2095}" type="presParOf" srcId="{D8101E93-3FA8-B746-9B66-885433E99E58}" destId="{092D60AF-F9D7-D441-B40A-04A7FFFC07A8}" srcOrd="6" destOrd="0" presId="urn:microsoft.com/office/officeart/2005/8/layout/radial6"/>
    <dgm:cxn modelId="{8831CA13-21CC-B442-A7A4-343922D53A1D}" type="presParOf" srcId="{D8101E93-3FA8-B746-9B66-885433E99E58}" destId="{777C8854-C642-D141-8D5A-2C2ECC81E691}" srcOrd="7" destOrd="0" presId="urn:microsoft.com/office/officeart/2005/8/layout/radial6"/>
    <dgm:cxn modelId="{AF86083D-512A-6544-9B31-78ABACD872B7}" type="presParOf" srcId="{D8101E93-3FA8-B746-9B66-885433E99E58}" destId="{0010FDA1-F5A6-C145-869A-9292837C787F}" srcOrd="8" destOrd="0" presId="urn:microsoft.com/office/officeart/2005/8/layout/radial6"/>
    <dgm:cxn modelId="{6C4A9511-A6EF-4F44-B2C1-02D66184C166}" type="presParOf" srcId="{D8101E93-3FA8-B746-9B66-885433E99E58}" destId="{62373992-19C9-924A-8AE4-5201DCBA9633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34685-DDEA-BC4A-A9A1-352B7CF98E51}">
      <dsp:nvSpPr>
        <dsp:cNvPr id="0" name=""/>
        <dsp:cNvSpPr/>
      </dsp:nvSpPr>
      <dsp:spPr>
        <a:xfrm>
          <a:off x="2310" y="405962"/>
          <a:ext cx="874997" cy="524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L1</a:t>
          </a:r>
          <a:endParaRPr lang="en-US" sz="2200" kern="1200" dirty="0"/>
        </a:p>
      </dsp:txBody>
      <dsp:txXfrm>
        <a:off x="17687" y="421339"/>
        <a:ext cx="844243" cy="494244"/>
      </dsp:txXfrm>
    </dsp:sp>
    <dsp:sp modelId="{73AC74BD-90F2-AF43-AA5B-2DD6FBAF9476}">
      <dsp:nvSpPr>
        <dsp:cNvPr id="0" name=""/>
        <dsp:cNvSpPr/>
      </dsp:nvSpPr>
      <dsp:spPr>
        <a:xfrm>
          <a:off x="964808" y="559962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964808" y="603362"/>
        <a:ext cx="129849" cy="130199"/>
      </dsp:txXfrm>
    </dsp:sp>
    <dsp:sp modelId="{AFF74D56-242F-9848-A40B-7B4FB7E603B2}">
      <dsp:nvSpPr>
        <dsp:cNvPr id="0" name=""/>
        <dsp:cNvSpPr/>
      </dsp:nvSpPr>
      <dsp:spPr>
        <a:xfrm>
          <a:off x="1227307" y="405962"/>
          <a:ext cx="874997" cy="524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L2</a:t>
          </a:r>
          <a:endParaRPr lang="en-US" sz="2200" kern="1200" dirty="0"/>
        </a:p>
      </dsp:txBody>
      <dsp:txXfrm>
        <a:off x="1242684" y="421339"/>
        <a:ext cx="844243" cy="494244"/>
      </dsp:txXfrm>
    </dsp:sp>
    <dsp:sp modelId="{90A55672-9430-994A-A09C-BF353CEC6E61}">
      <dsp:nvSpPr>
        <dsp:cNvPr id="0" name=""/>
        <dsp:cNvSpPr/>
      </dsp:nvSpPr>
      <dsp:spPr>
        <a:xfrm>
          <a:off x="2189804" y="559962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189804" y="603362"/>
        <a:ext cx="129849" cy="130199"/>
      </dsp:txXfrm>
    </dsp:sp>
    <dsp:sp modelId="{083BD17E-D62C-C743-936A-D256B5F2B7F5}">
      <dsp:nvSpPr>
        <dsp:cNvPr id="0" name=""/>
        <dsp:cNvSpPr/>
      </dsp:nvSpPr>
      <dsp:spPr>
        <a:xfrm>
          <a:off x="2452304" y="405962"/>
          <a:ext cx="874997" cy="524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L3</a:t>
          </a:r>
          <a:endParaRPr lang="en-US" sz="2200" kern="1200" dirty="0"/>
        </a:p>
      </dsp:txBody>
      <dsp:txXfrm>
        <a:off x="2467681" y="421339"/>
        <a:ext cx="844243" cy="494244"/>
      </dsp:txXfrm>
    </dsp:sp>
    <dsp:sp modelId="{A9261585-6FDB-D24E-B765-EA9B5D60E26B}">
      <dsp:nvSpPr>
        <dsp:cNvPr id="0" name=""/>
        <dsp:cNvSpPr/>
      </dsp:nvSpPr>
      <dsp:spPr>
        <a:xfrm>
          <a:off x="3414801" y="559962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414801" y="603362"/>
        <a:ext cx="129849" cy="130199"/>
      </dsp:txXfrm>
    </dsp:sp>
    <dsp:sp modelId="{6AA0CEB5-15E3-5849-B5A7-91DC068685B9}">
      <dsp:nvSpPr>
        <dsp:cNvPr id="0" name=""/>
        <dsp:cNvSpPr/>
      </dsp:nvSpPr>
      <dsp:spPr>
        <a:xfrm>
          <a:off x="3677301" y="405962"/>
          <a:ext cx="874997" cy="524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L4</a:t>
          </a:r>
          <a:endParaRPr lang="en-US" sz="2200" kern="1200" dirty="0"/>
        </a:p>
      </dsp:txBody>
      <dsp:txXfrm>
        <a:off x="3692678" y="421339"/>
        <a:ext cx="844243" cy="494244"/>
      </dsp:txXfrm>
    </dsp:sp>
    <dsp:sp modelId="{DDA1C0FC-74D7-3741-ADA7-1DEBD77E6EF1}">
      <dsp:nvSpPr>
        <dsp:cNvPr id="0" name=""/>
        <dsp:cNvSpPr/>
      </dsp:nvSpPr>
      <dsp:spPr>
        <a:xfrm>
          <a:off x="4639798" y="559962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639798" y="603362"/>
        <a:ext cx="129849" cy="130199"/>
      </dsp:txXfrm>
    </dsp:sp>
    <dsp:sp modelId="{C8CECDF9-1892-B048-8D2B-AEFB191934C6}">
      <dsp:nvSpPr>
        <dsp:cNvPr id="0" name=""/>
        <dsp:cNvSpPr/>
      </dsp:nvSpPr>
      <dsp:spPr>
        <a:xfrm>
          <a:off x="4902297" y="405962"/>
          <a:ext cx="874997" cy="524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L5</a:t>
          </a:r>
          <a:endParaRPr lang="en-US" sz="2200" kern="1200" dirty="0"/>
        </a:p>
      </dsp:txBody>
      <dsp:txXfrm>
        <a:off x="4917674" y="421339"/>
        <a:ext cx="844243" cy="494244"/>
      </dsp:txXfrm>
    </dsp:sp>
    <dsp:sp modelId="{158BD7CF-612E-6F4B-8D43-8AF04BDE63E8}">
      <dsp:nvSpPr>
        <dsp:cNvPr id="0" name=""/>
        <dsp:cNvSpPr/>
      </dsp:nvSpPr>
      <dsp:spPr>
        <a:xfrm>
          <a:off x="5864795" y="559962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864795" y="603362"/>
        <a:ext cx="129849" cy="130199"/>
      </dsp:txXfrm>
    </dsp:sp>
    <dsp:sp modelId="{9C0D8540-0DA8-EB44-8A52-3E8E6758AAD4}">
      <dsp:nvSpPr>
        <dsp:cNvPr id="0" name=""/>
        <dsp:cNvSpPr/>
      </dsp:nvSpPr>
      <dsp:spPr>
        <a:xfrm>
          <a:off x="6127294" y="405962"/>
          <a:ext cx="874997" cy="524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L6</a:t>
          </a:r>
          <a:endParaRPr lang="en-US" sz="2200" kern="1200" dirty="0"/>
        </a:p>
      </dsp:txBody>
      <dsp:txXfrm>
        <a:off x="6142671" y="421339"/>
        <a:ext cx="844243" cy="494244"/>
      </dsp:txXfrm>
    </dsp:sp>
    <dsp:sp modelId="{71272D52-C986-EC4A-85A9-04E07A0B43DE}">
      <dsp:nvSpPr>
        <dsp:cNvPr id="0" name=""/>
        <dsp:cNvSpPr/>
      </dsp:nvSpPr>
      <dsp:spPr>
        <a:xfrm>
          <a:off x="7089792" y="559962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7089792" y="603362"/>
        <a:ext cx="129849" cy="130199"/>
      </dsp:txXfrm>
    </dsp:sp>
    <dsp:sp modelId="{3EAC7FF1-CCB2-4C45-B756-0A5DB1472E60}">
      <dsp:nvSpPr>
        <dsp:cNvPr id="0" name=""/>
        <dsp:cNvSpPr/>
      </dsp:nvSpPr>
      <dsp:spPr>
        <a:xfrm>
          <a:off x="7352291" y="405962"/>
          <a:ext cx="874997" cy="524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L7</a:t>
          </a:r>
          <a:endParaRPr lang="en-US" sz="2200" kern="1200" dirty="0"/>
        </a:p>
      </dsp:txBody>
      <dsp:txXfrm>
        <a:off x="7367668" y="421339"/>
        <a:ext cx="844243" cy="494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73992-19C9-924A-8AE4-5201DCBA9633}">
      <dsp:nvSpPr>
        <dsp:cNvPr id="0" name=""/>
        <dsp:cNvSpPr/>
      </dsp:nvSpPr>
      <dsp:spPr>
        <a:xfrm>
          <a:off x="263869" y="713874"/>
          <a:ext cx="3129861" cy="3129861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2">
            <a:hueOff val="978826"/>
            <a:satOff val="13192"/>
            <a:lumOff val="1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D60AF-F9D7-D441-B40A-04A7FFFC07A8}">
      <dsp:nvSpPr>
        <dsp:cNvPr id="0" name=""/>
        <dsp:cNvSpPr/>
      </dsp:nvSpPr>
      <dsp:spPr>
        <a:xfrm>
          <a:off x="263869" y="713874"/>
          <a:ext cx="3129861" cy="3129861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2">
            <a:hueOff val="489413"/>
            <a:satOff val="6596"/>
            <a:lumOff val="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4FD50-7973-A149-9E7F-73A4EE3005F9}">
      <dsp:nvSpPr>
        <dsp:cNvPr id="0" name=""/>
        <dsp:cNvSpPr/>
      </dsp:nvSpPr>
      <dsp:spPr>
        <a:xfrm>
          <a:off x="263869" y="713874"/>
          <a:ext cx="3129861" cy="3129861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39AF0-8297-D644-91DF-CDC13DAFEB0A}">
      <dsp:nvSpPr>
        <dsp:cNvPr id="0" name=""/>
        <dsp:cNvSpPr/>
      </dsp:nvSpPr>
      <dsp:spPr>
        <a:xfrm>
          <a:off x="761997" y="1212002"/>
          <a:ext cx="2133604" cy="2133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Distributions</a:t>
          </a:r>
          <a:endParaRPr lang="en-US" sz="2000" kern="1200" dirty="0"/>
        </a:p>
      </dsp:txBody>
      <dsp:txXfrm>
        <a:off x="1074456" y="1524461"/>
        <a:ext cx="1508686" cy="1508686"/>
      </dsp:txXfrm>
    </dsp:sp>
    <dsp:sp modelId="{1927EEB4-4400-2D4B-84B5-0123DD9B83CF}">
      <dsp:nvSpPr>
        <dsp:cNvPr id="0" name=""/>
        <dsp:cNvSpPr/>
      </dsp:nvSpPr>
      <dsp:spPr>
        <a:xfrm>
          <a:off x="998843" y="-79807"/>
          <a:ext cx="1659912" cy="16599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Sample</a:t>
          </a:r>
          <a:endParaRPr lang="en-US" sz="2000" kern="1200" dirty="0"/>
        </a:p>
      </dsp:txBody>
      <dsp:txXfrm>
        <a:off x="1241931" y="163281"/>
        <a:ext cx="1173736" cy="1173736"/>
      </dsp:txXfrm>
    </dsp:sp>
    <dsp:sp modelId="{5139F31D-5D38-D747-A369-7DA97F0C7B89}">
      <dsp:nvSpPr>
        <dsp:cNvPr id="0" name=""/>
        <dsp:cNvSpPr/>
      </dsp:nvSpPr>
      <dsp:spPr>
        <a:xfrm>
          <a:off x="2322698" y="2213176"/>
          <a:ext cx="1659912" cy="1659912"/>
        </a:xfrm>
        <a:prstGeom prst="ellipse">
          <a:avLst/>
        </a:prstGeom>
        <a:solidFill>
          <a:schemeClr val="accent2">
            <a:hueOff val="489413"/>
            <a:satOff val="6596"/>
            <a:lumOff val="803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Population</a:t>
          </a:r>
          <a:endParaRPr lang="en-US" sz="2000" kern="1200" dirty="0"/>
        </a:p>
      </dsp:txBody>
      <dsp:txXfrm>
        <a:off x="2565786" y="2456264"/>
        <a:ext cx="1173736" cy="1173736"/>
      </dsp:txXfrm>
    </dsp:sp>
    <dsp:sp modelId="{777C8854-C642-D141-8D5A-2C2ECC81E691}">
      <dsp:nvSpPr>
        <dsp:cNvPr id="0" name=""/>
        <dsp:cNvSpPr/>
      </dsp:nvSpPr>
      <dsp:spPr>
        <a:xfrm>
          <a:off x="-325011" y="2213176"/>
          <a:ext cx="1659912" cy="1659912"/>
        </a:xfrm>
        <a:prstGeom prst="ellipse">
          <a:avLst/>
        </a:prstGeom>
        <a:solidFill>
          <a:schemeClr val="accent2">
            <a:hueOff val="978826"/>
            <a:satOff val="13192"/>
            <a:lumOff val="1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Sampling</a:t>
          </a:r>
          <a:endParaRPr lang="en-US" sz="2000" kern="1200" dirty="0"/>
        </a:p>
      </dsp:txBody>
      <dsp:txXfrm>
        <a:off x="-81923" y="2456264"/>
        <a:ext cx="1173736" cy="1173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5DD9-4AE3-A84C-A78D-E71EE19CB142}">
      <dsp:nvSpPr>
        <dsp:cNvPr id="0" name=""/>
        <dsp:cNvSpPr/>
      </dsp:nvSpPr>
      <dsp:spPr>
        <a:xfrm>
          <a:off x="367978" y="640467"/>
          <a:ext cx="3103852" cy="3103852"/>
        </a:xfrm>
        <a:prstGeom prst="blockArc">
          <a:avLst>
            <a:gd name="adj1" fmla="val 14450"/>
            <a:gd name="adj2" fmla="val 2158555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39AF0-8297-D644-91DF-CDC13DAFEB0A}">
      <dsp:nvSpPr>
        <dsp:cNvPr id="0" name=""/>
        <dsp:cNvSpPr/>
      </dsp:nvSpPr>
      <dsp:spPr>
        <a:xfrm>
          <a:off x="749771" y="1022274"/>
          <a:ext cx="2327495" cy="2327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Distributions</a:t>
          </a:r>
          <a:endParaRPr lang="en-US" sz="2000" kern="1200" dirty="0"/>
        </a:p>
      </dsp:txBody>
      <dsp:txXfrm>
        <a:off x="1090625" y="1363128"/>
        <a:ext cx="1645787" cy="1645787"/>
      </dsp:txXfrm>
    </dsp:sp>
    <dsp:sp modelId="{7F88E531-49E4-654A-AE88-F874D745B187}">
      <dsp:nvSpPr>
        <dsp:cNvPr id="0" name=""/>
        <dsp:cNvSpPr/>
      </dsp:nvSpPr>
      <dsp:spPr>
        <a:xfrm>
          <a:off x="2720717" y="1477295"/>
          <a:ext cx="1417453" cy="1417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Sample</a:t>
          </a:r>
          <a:endParaRPr lang="en-US" sz="2000" kern="1200" dirty="0"/>
        </a:p>
      </dsp:txBody>
      <dsp:txXfrm>
        <a:off x="2928298" y="1684876"/>
        <a:ext cx="1002291" cy="1002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B1B21-4B70-6849-AF87-D30D6A99A599}">
      <dsp:nvSpPr>
        <dsp:cNvPr id="0" name=""/>
        <dsp:cNvSpPr/>
      </dsp:nvSpPr>
      <dsp:spPr>
        <a:xfrm>
          <a:off x="274340" y="411514"/>
          <a:ext cx="2743490" cy="2743490"/>
        </a:xfrm>
        <a:prstGeom prst="blockArc">
          <a:avLst>
            <a:gd name="adj1" fmla="val 5400000"/>
            <a:gd name="adj2" fmla="val 16200000"/>
            <a:gd name="adj3" fmla="val 4642"/>
          </a:avLst>
        </a:prstGeom>
        <a:solidFill>
          <a:schemeClr val="accent2">
            <a:hueOff val="978826"/>
            <a:satOff val="13192"/>
            <a:lumOff val="1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EB0C-A349-E749-915A-393983CE63D3}">
      <dsp:nvSpPr>
        <dsp:cNvPr id="0" name=""/>
        <dsp:cNvSpPr/>
      </dsp:nvSpPr>
      <dsp:spPr>
        <a:xfrm>
          <a:off x="274340" y="411514"/>
          <a:ext cx="2743490" cy="2743490"/>
        </a:xfrm>
        <a:prstGeom prst="blockArc">
          <a:avLst>
            <a:gd name="adj1" fmla="val 16200000"/>
            <a:gd name="adj2" fmla="val 540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39AF0-8297-D644-91DF-CDC13DAFEB0A}">
      <dsp:nvSpPr>
        <dsp:cNvPr id="0" name=""/>
        <dsp:cNvSpPr/>
      </dsp:nvSpPr>
      <dsp:spPr>
        <a:xfrm>
          <a:off x="517951" y="655125"/>
          <a:ext cx="2256269" cy="2256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Distributions</a:t>
          </a:r>
          <a:endParaRPr lang="en-US" sz="2000" kern="1200" dirty="0"/>
        </a:p>
      </dsp:txBody>
      <dsp:txXfrm>
        <a:off x="848374" y="985548"/>
        <a:ext cx="1595423" cy="1595423"/>
      </dsp:txXfrm>
    </dsp:sp>
    <dsp:sp modelId="{BB29D4DE-B531-B542-B43E-E4D16CC5AD3C}">
      <dsp:nvSpPr>
        <dsp:cNvPr id="0" name=""/>
        <dsp:cNvSpPr/>
      </dsp:nvSpPr>
      <dsp:spPr>
        <a:xfrm>
          <a:off x="795125" y="-407604"/>
          <a:ext cx="1701920" cy="17019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Sample</a:t>
          </a:r>
          <a:endParaRPr lang="en-US" sz="2000" kern="1200" dirty="0"/>
        </a:p>
      </dsp:txBody>
      <dsp:txXfrm>
        <a:off x="1044365" y="-158364"/>
        <a:ext cx="1203440" cy="1203440"/>
      </dsp:txXfrm>
    </dsp:sp>
    <dsp:sp modelId="{C036822A-4E29-AC4E-B647-1D98E4E61791}">
      <dsp:nvSpPr>
        <dsp:cNvPr id="0" name=""/>
        <dsp:cNvSpPr/>
      </dsp:nvSpPr>
      <dsp:spPr>
        <a:xfrm>
          <a:off x="795125" y="2272204"/>
          <a:ext cx="1701920" cy="1701920"/>
        </a:xfrm>
        <a:prstGeom prst="ellipse">
          <a:avLst/>
        </a:prstGeom>
        <a:solidFill>
          <a:schemeClr val="accent2">
            <a:hueOff val="978826"/>
            <a:satOff val="13192"/>
            <a:lumOff val="1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Population</a:t>
          </a:r>
          <a:endParaRPr lang="en-US" sz="2000" kern="1200" dirty="0"/>
        </a:p>
      </dsp:txBody>
      <dsp:txXfrm>
        <a:off x="1044365" y="2521444"/>
        <a:ext cx="1203440" cy="1203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73992-19C9-924A-8AE4-5201DCBA9633}">
      <dsp:nvSpPr>
        <dsp:cNvPr id="0" name=""/>
        <dsp:cNvSpPr/>
      </dsp:nvSpPr>
      <dsp:spPr>
        <a:xfrm>
          <a:off x="263869" y="713874"/>
          <a:ext cx="3129861" cy="3129861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2">
            <a:hueOff val="978826"/>
            <a:satOff val="13192"/>
            <a:lumOff val="1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D60AF-F9D7-D441-B40A-04A7FFFC07A8}">
      <dsp:nvSpPr>
        <dsp:cNvPr id="0" name=""/>
        <dsp:cNvSpPr/>
      </dsp:nvSpPr>
      <dsp:spPr>
        <a:xfrm>
          <a:off x="263869" y="713874"/>
          <a:ext cx="3129861" cy="3129861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2">
            <a:hueOff val="489413"/>
            <a:satOff val="6596"/>
            <a:lumOff val="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4FD50-7973-A149-9E7F-73A4EE3005F9}">
      <dsp:nvSpPr>
        <dsp:cNvPr id="0" name=""/>
        <dsp:cNvSpPr/>
      </dsp:nvSpPr>
      <dsp:spPr>
        <a:xfrm>
          <a:off x="263869" y="713874"/>
          <a:ext cx="3129861" cy="3129861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39AF0-8297-D644-91DF-CDC13DAFEB0A}">
      <dsp:nvSpPr>
        <dsp:cNvPr id="0" name=""/>
        <dsp:cNvSpPr/>
      </dsp:nvSpPr>
      <dsp:spPr>
        <a:xfrm>
          <a:off x="761997" y="1212002"/>
          <a:ext cx="2133604" cy="2133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Distributions</a:t>
          </a:r>
          <a:endParaRPr lang="en-US" sz="2000" kern="1200" dirty="0"/>
        </a:p>
      </dsp:txBody>
      <dsp:txXfrm>
        <a:off x="1074456" y="1524461"/>
        <a:ext cx="1508686" cy="1508686"/>
      </dsp:txXfrm>
    </dsp:sp>
    <dsp:sp modelId="{1927EEB4-4400-2D4B-84B5-0123DD9B83CF}">
      <dsp:nvSpPr>
        <dsp:cNvPr id="0" name=""/>
        <dsp:cNvSpPr/>
      </dsp:nvSpPr>
      <dsp:spPr>
        <a:xfrm>
          <a:off x="998843" y="-79807"/>
          <a:ext cx="1659912" cy="16599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Sample</a:t>
          </a:r>
          <a:endParaRPr lang="en-US" sz="2000" kern="1200" dirty="0"/>
        </a:p>
      </dsp:txBody>
      <dsp:txXfrm>
        <a:off x="1241931" y="163281"/>
        <a:ext cx="1173736" cy="1173736"/>
      </dsp:txXfrm>
    </dsp:sp>
    <dsp:sp modelId="{5139F31D-5D38-D747-A369-7DA97F0C7B89}">
      <dsp:nvSpPr>
        <dsp:cNvPr id="0" name=""/>
        <dsp:cNvSpPr/>
      </dsp:nvSpPr>
      <dsp:spPr>
        <a:xfrm>
          <a:off x="2322698" y="2213176"/>
          <a:ext cx="1659912" cy="1659912"/>
        </a:xfrm>
        <a:prstGeom prst="ellipse">
          <a:avLst/>
        </a:prstGeom>
        <a:solidFill>
          <a:schemeClr val="accent2">
            <a:hueOff val="489413"/>
            <a:satOff val="6596"/>
            <a:lumOff val="803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Population</a:t>
          </a:r>
          <a:endParaRPr lang="en-US" sz="2000" kern="1200" dirty="0"/>
        </a:p>
      </dsp:txBody>
      <dsp:txXfrm>
        <a:off x="2565786" y="2456264"/>
        <a:ext cx="1173736" cy="1173736"/>
      </dsp:txXfrm>
    </dsp:sp>
    <dsp:sp modelId="{777C8854-C642-D141-8D5A-2C2ECC81E691}">
      <dsp:nvSpPr>
        <dsp:cNvPr id="0" name=""/>
        <dsp:cNvSpPr/>
      </dsp:nvSpPr>
      <dsp:spPr>
        <a:xfrm>
          <a:off x="-325011" y="2213176"/>
          <a:ext cx="1659912" cy="1659912"/>
        </a:xfrm>
        <a:prstGeom prst="ellipse">
          <a:avLst/>
        </a:prstGeom>
        <a:solidFill>
          <a:schemeClr val="accent2">
            <a:hueOff val="978826"/>
            <a:satOff val="13192"/>
            <a:lumOff val="1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Sampling</a:t>
          </a:r>
          <a:endParaRPr lang="en-US" sz="2000" kern="1200" dirty="0"/>
        </a:p>
      </dsp:txBody>
      <dsp:txXfrm>
        <a:off x="-81923" y="2456264"/>
        <a:ext cx="1173736" cy="1173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1AB99-EEEE-F744-975F-3AEAD7197489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130DC-2F65-AE45-B69A-686278E02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learned so much last night; but also was a little deflated by the disparaging remarks about amateurs!</a:t>
            </a:r>
            <a:endParaRPr lang="en-US" baseline="0" dirty="0" smtClean="0"/>
          </a:p>
          <a:p>
            <a:r>
              <a:rPr lang="en-US" baseline="0" dirty="0" smtClean="0"/>
              <a:t>My focus has been on K-12 math teaching around the world, and recently community college developmental math.</a:t>
            </a:r>
          </a:p>
          <a:p>
            <a:r>
              <a:rPr lang="en-US" baseline="0" dirty="0" smtClean="0"/>
              <a:t>Today I’m going to bring what I’ve learned to bear on the problem of how we can teach students to understand statistics.</a:t>
            </a:r>
          </a:p>
          <a:p>
            <a:r>
              <a:rPr lang="en-US" baseline="0" dirty="0" smtClean="0"/>
              <a:t>I’ve never published an article on statistics teaching/learning – so bear that in mind</a:t>
            </a:r>
            <a:r>
              <a:rPr lang="en-US" baseline="0" dirty="0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2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US and Japan very different; but do we have to teach like Japan to get deep</a:t>
            </a:r>
            <a:r>
              <a:rPr lang="en-US" baseline="0" dirty="0" smtClean="0"/>
              <a:t> learning?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second</a:t>
            </a:r>
            <a:r>
              <a:rPr lang="en-US" baseline="0" dirty="0" smtClean="0"/>
              <a:t> TIMSS video study we studied a variety of other high-achieving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86B27-BD4F-4D48-83F7-82EDFC23A4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9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Mostly look different from Japan</a:t>
            </a:r>
          </a:p>
          <a:p>
            <a:r>
              <a:rPr lang="en-US" dirty="0" smtClean="0"/>
              <a:t>And though they all differ</a:t>
            </a:r>
            <a:r>
              <a:rPr lang="en-US" baseline="0" dirty="0" smtClean="0"/>
              <a:t> in most respects</a:t>
            </a:r>
          </a:p>
          <a:p>
            <a:r>
              <a:rPr lang="en-US" baseline="0" dirty="0" smtClean="0"/>
              <a:t>    Lecture vs. groups</a:t>
            </a:r>
          </a:p>
          <a:p>
            <a:r>
              <a:rPr lang="en-US" baseline="0" dirty="0" smtClean="0"/>
              <a:t>    Real world vs. symbolic</a:t>
            </a:r>
          </a:p>
          <a:p>
            <a:r>
              <a:rPr lang="en-US" baseline="0" dirty="0" smtClean="0"/>
              <a:t>Digging deeper we found that the high-achievers offered something in common</a:t>
            </a:r>
          </a:p>
          <a:p>
            <a:r>
              <a:rPr lang="en-US" baseline="0" dirty="0" smtClean="0"/>
              <a:t>… which we call learning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86B27-BD4F-4D48-83F7-82EDFC23A4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good news, because it would be hard to teach like Japan.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Teaching is highly contextual. Different strategies are required in different cultures, and in different</a:t>
            </a:r>
            <a:r>
              <a:rPr lang="en-US" baseline="0" dirty="0" smtClean="0"/>
              <a:t> classrooms. But to produce high levels of understanding, we need to create these kinds of learning opportunities.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the confusion in a Japanese classroom.</a:t>
            </a:r>
          </a:p>
          <a:p>
            <a:r>
              <a:rPr lang="en-US" dirty="0" smtClean="0"/>
              <a:t>Problem: goes against</a:t>
            </a:r>
            <a:r>
              <a:rPr lang="en-US" baseline="0" dirty="0" smtClean="0"/>
              <a:t> our culture – learning is not necessarily “fun.”</a:t>
            </a:r>
          </a:p>
          <a:p>
            <a:r>
              <a:rPr lang="en-US" baseline="0" dirty="0" smtClean="0"/>
              <a:t>Many studies in psychology have supported the idea of “desirable difficulties.”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number of new studies</a:t>
            </a:r>
            <a:r>
              <a:rPr lang="en-US" baseline="0" dirty="0" smtClean="0"/>
              <a:t> show that things we do to make learning harder lead to deeper, longer-lasting learning, even though students don’t perceive it this way.</a:t>
            </a:r>
          </a:p>
          <a:p>
            <a:r>
              <a:rPr lang="en-US" baseline="0" dirty="0" smtClean="0"/>
              <a:t>Here’s an example: </a:t>
            </a:r>
            <a:r>
              <a:rPr lang="en-US" baseline="0" dirty="0" err="1" smtClean="0"/>
              <a:t>Roediger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Karpicke</a:t>
            </a:r>
            <a:endParaRPr lang="en-US" baseline="0" dirty="0" smtClean="0"/>
          </a:p>
          <a:p>
            <a:r>
              <a:rPr lang="en-US" baseline="0" dirty="0" smtClean="0"/>
              <a:t>Another example: Mannes &amp; </a:t>
            </a:r>
            <a:r>
              <a:rPr lang="en-US" baseline="0" dirty="0" err="1" smtClean="0"/>
              <a:t>Kintsch</a:t>
            </a:r>
            <a:r>
              <a:rPr lang="en-US" baseline="0" dirty="0" smtClean="0"/>
              <a:t> – poor outline better than good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86B27-BD4F-4D48-83F7-82EDFC23A4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57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number of new studies</a:t>
            </a:r>
            <a:r>
              <a:rPr lang="en-US" baseline="0" dirty="0" smtClean="0"/>
              <a:t> show that things we do to make learning harder lead to deeper, longer-lasting learning, even though students don’t perceive it this way.</a:t>
            </a:r>
          </a:p>
          <a:p>
            <a:r>
              <a:rPr lang="en-US" baseline="0" dirty="0" smtClean="0"/>
              <a:t>Here’s an example: </a:t>
            </a:r>
            <a:r>
              <a:rPr lang="en-US" baseline="0" dirty="0" err="1" smtClean="0"/>
              <a:t>Roediger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Karpicke</a:t>
            </a:r>
            <a:endParaRPr lang="en-US" baseline="0" dirty="0" smtClean="0"/>
          </a:p>
          <a:p>
            <a:r>
              <a:rPr lang="en-US" baseline="0" dirty="0" smtClean="0"/>
              <a:t>Another example: Mannes &amp; </a:t>
            </a:r>
            <a:r>
              <a:rPr lang="en-US" baseline="0" dirty="0" err="1" smtClean="0"/>
              <a:t>Kintsch</a:t>
            </a:r>
            <a:r>
              <a:rPr lang="en-US" baseline="0" dirty="0" smtClean="0"/>
              <a:t> – poor outline better than good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86B27-BD4F-4D48-83F7-82EDFC23A4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57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Struggle is good. But what do we need</a:t>
            </a:r>
            <a:r>
              <a:rPr lang="en-US" baseline="0" dirty="0" smtClean="0"/>
              <a:t> our students to struggle with? It’s the core concepts that underlie the domain they are learning about, and that will make their knowledge flexible and usable.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0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illustrates all three learning opportunities: the increasing variation/complexity</a:t>
            </a:r>
            <a:r>
              <a:rPr lang="en-US" baseline="0" dirty="0" smtClean="0"/>
              <a:t> (deliberate practice); the struggle (hard for students); the connection to explicit concepts (equal size pieces, keeping track of what the “whole” is)</a:t>
            </a:r>
          </a:p>
          <a:p>
            <a:r>
              <a:rPr lang="en-US" baseline="0" dirty="0" smtClean="0"/>
              <a:t>Example of equivalent equations: need to keep students connected to the core idea.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86B27-BD4F-4D48-83F7-82EDFC23A4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69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the dimension</a:t>
            </a:r>
            <a:r>
              <a:rPr lang="en-US" baseline="0" dirty="0" smtClean="0"/>
              <a:t> of time, because, despite our cultural beliefs, learning/understanding is gradual not sudden.</a:t>
            </a:r>
          </a:p>
          <a:p>
            <a:r>
              <a:rPr lang="en-US" baseline="0" dirty="0" smtClean="0"/>
              <a:t>Our model is the Eureka! moment (for understanding). But even understanding happens gradually with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40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think of understanding as sudden, but this isn’t really the case. It also requires practice, of a certain kind,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6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the core concepts in a domain? It’s an art to figure that out. And, they may be different for novices than for experts.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5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kinds of conceptual</a:t>
            </a:r>
            <a:r>
              <a:rPr lang="en-US" baseline="0" dirty="0" smtClean="0"/>
              <a:t> connections: lesson, core, and related.</a:t>
            </a:r>
          </a:p>
          <a:p>
            <a:r>
              <a:rPr lang="en-US" baseline="0" dirty="0" smtClean="0"/>
              <a:t>Hard to figure out what these are, especially the core ones (the five chords).</a:t>
            </a:r>
          </a:p>
          <a:p>
            <a:r>
              <a:rPr lang="en-US" baseline="0" dirty="0" smtClean="0"/>
              <a:t>These are what the teacher needs to have in mind if they want to teach for understanding: constantly asking questions to generate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95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83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seems simple, but </a:t>
            </a:r>
            <a:r>
              <a:rPr lang="en-US" baseline="0" smtClean="0"/>
              <a:t>it’s hard!</a:t>
            </a:r>
            <a:endParaRPr lang="en-US" smtClean="0"/>
          </a:p>
          <a:p>
            <a:r>
              <a:rPr lang="en-US" dirty="0" smtClean="0"/>
              <a:t>Key </a:t>
            </a:r>
            <a:r>
              <a:rPr lang="en-US" dirty="0" smtClean="0"/>
              <a:t>for algebra: being able to see x+3</a:t>
            </a:r>
            <a:r>
              <a:rPr lang="en-US" baseline="0" dirty="0" smtClean="0"/>
              <a:t> as both a procedure and a quantity.</a:t>
            </a:r>
          </a:p>
          <a:p>
            <a:r>
              <a:rPr lang="en-US" baseline="0" dirty="0" smtClean="0"/>
              <a:t>In statistics, a big problem: mean and SD seen as things you do, not as representations of characteristics of distributions.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9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we infer characteristics of population</a:t>
            </a:r>
            <a:r>
              <a:rPr lang="en-US" baseline="0" dirty="0" smtClean="0"/>
              <a:t> from sample? And, how can we interpret meaning of sample based on what we know about population?</a:t>
            </a:r>
          </a:p>
          <a:p>
            <a:r>
              <a:rPr lang="en-US" baseline="0" dirty="0" smtClean="0"/>
              <a:t>Population and model: e.g., last digit of SSN (uniform); height (normal)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 does model of population (e.g., shape of distributions) affect your predictions?</a:t>
            </a:r>
          </a:p>
          <a:p>
            <a:r>
              <a:rPr lang="en-US" baseline="0" dirty="0" smtClean="0"/>
              <a:t>Questions: If you randomly selected one more, where do you predict it would be? (if you selected 2 and averaged them, how would that change your prediction? For both n=1 and 2, if you re-did the sample many times, what would you predict the mean and SDs to be?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54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</a:t>
            </a:r>
            <a:r>
              <a:rPr lang="en-US" dirty="0" smtClean="0"/>
              <a:t> didn’t understand that SE was SD of the sampling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4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lvl="1" defTabSz="912813"/>
            <a:r>
              <a:rPr lang="en-US" dirty="0" smtClean="0">
                <a:ea typeface="ＭＳ Ｐゴシック" charset="0"/>
              </a:rPr>
              <a:t>Will</a:t>
            </a:r>
            <a:r>
              <a:rPr lang="en-US" baseline="0" dirty="0" smtClean="0">
                <a:ea typeface="ＭＳ Ｐゴシック" charset="0"/>
              </a:rPr>
              <a:t> be hard, because teaching is a cultural activity.</a:t>
            </a:r>
          </a:p>
          <a:p>
            <a:pPr marL="0" lvl="1" defTabSz="912813"/>
            <a:r>
              <a:rPr lang="en-US" baseline="0" dirty="0" smtClean="0">
                <a:ea typeface="ＭＳ Ｐゴシック" charset="0"/>
              </a:rPr>
              <a:t>And no concrete method to employ: Beware the common recipes and “best practices.”</a:t>
            </a:r>
          </a:p>
          <a:p>
            <a:pPr marL="0" lvl="1" defTabSz="912813"/>
            <a:r>
              <a:rPr lang="en-US" baseline="0" dirty="0" smtClean="0">
                <a:ea typeface="ＭＳ Ｐゴシック" charset="0"/>
              </a:rPr>
              <a:t>You will need to figure out what works for your students, in your discipline.</a:t>
            </a:r>
          </a:p>
          <a:p>
            <a:pPr marL="0" lvl="1" defTabSz="912813"/>
            <a:r>
              <a:rPr lang="en-US" baseline="0" dirty="0" smtClean="0">
                <a:ea typeface="ＭＳ Ｐゴシック" charset="0"/>
              </a:rPr>
              <a:t>And you will need the patience and perseverance to make it happen.</a:t>
            </a:r>
          </a:p>
          <a:p>
            <a:pPr marL="0" lvl="1" defTabSz="912813"/>
            <a:endParaRPr lang="en-US" dirty="0">
              <a:ea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9DEACBCC-7E78-7448-A66A-1F43AA6BA8FE}" type="slidenum">
              <a:rPr lang="en-US" sz="1200">
                <a:latin typeface="Arial" charset="0"/>
              </a:rPr>
              <a:pPr eaLnBrk="1" hangingPunct="1"/>
              <a:t>39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lvl="1" defTabSz="912813"/>
            <a:endParaRPr lang="en-US">
              <a:ea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9DEACBCC-7E78-7448-A66A-1F43AA6BA8FE}" type="slidenum">
              <a:rPr lang="en-US" sz="1200">
                <a:latin typeface="Arial" charset="0"/>
              </a:rPr>
              <a:pPr eaLnBrk="1" hangingPunct="1"/>
              <a:t>40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60% of students entering community college</a:t>
            </a:r>
            <a:r>
              <a:rPr lang="en-US" baseline="0" dirty="0" smtClean="0"/>
              <a:t> get placed in developmental math.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16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lvl="1" defTabSz="912813"/>
            <a:endParaRPr lang="en-US">
              <a:ea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9DEACBCC-7E78-7448-A66A-1F43AA6BA8FE}" type="slidenum">
              <a:rPr lang="en-US" sz="1200">
                <a:latin typeface="Arial" charset="0"/>
              </a:rPr>
              <a:pPr eaLnBrk="1" hangingPunct="1"/>
              <a:t>42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</a:t>
            </a:r>
            <a:r>
              <a:rPr lang="en-US" baseline="0" dirty="0" smtClean="0"/>
              <a:t> products of our K-12 mathematics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disturbs me is not that these students can’t</a:t>
            </a:r>
            <a:r>
              <a:rPr lang="en-US" baseline="0" dirty="0" smtClean="0"/>
              <a:t> pass the test, but it’s the lack of understanding.</a:t>
            </a:r>
          </a:p>
          <a:p>
            <a:r>
              <a:rPr lang="en-US" baseline="0" dirty="0" smtClean="0"/>
              <a:t>Today: teaching for understanding; report on TIMSS video and findings from the cognitive sciences.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74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Add: why study classrooms</a:t>
            </a:r>
            <a:r>
              <a:rPr lang="en-US" baseline="0" dirty="0" smtClean="0"/>
              <a:t> in other countries? Because it lets us see ourselves more clearly… E.g., confusion in Japan.</a:t>
            </a:r>
          </a:p>
          <a:p>
            <a:r>
              <a:rPr lang="en-US" baseline="0" dirty="0" smtClean="0"/>
              <a:t>The study:</a:t>
            </a:r>
          </a:p>
          <a:p>
            <a:r>
              <a:rPr lang="en-US" baseline="0" dirty="0" smtClean="0"/>
              <a:t>National probability samples</a:t>
            </a:r>
          </a:p>
          <a:p>
            <a:r>
              <a:rPr lang="en-US" baseline="0" dirty="0" smtClean="0"/>
              <a:t>Three countries initially (more later)</a:t>
            </a:r>
          </a:p>
          <a:p>
            <a:r>
              <a:rPr lang="en-US" baseline="0" dirty="0" smtClean="0"/>
              <a:t>Goals:</a:t>
            </a:r>
          </a:p>
          <a:p>
            <a:r>
              <a:rPr lang="en-US" baseline="0" dirty="0" smtClean="0"/>
              <a:t>Understand average teaching; compare teaching; find out what’s common among high achieving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Hess</a:t>
            </a:r>
            <a:r>
              <a:rPr lang="en-US" baseline="0" dirty="0" smtClean="0"/>
              <a:t> &amp; Azuma:</a:t>
            </a:r>
          </a:p>
          <a:p>
            <a:r>
              <a:rPr lang="en-US" baseline="0" dirty="0" smtClean="0"/>
              <a:t>   Quick &amp; Snappy vs. Slow and Sticky</a:t>
            </a:r>
          </a:p>
          <a:p>
            <a:r>
              <a:rPr lang="en-US" baseline="0" dirty="0" smtClean="0"/>
              <a:t>   They also argue: Every society solves the problem of motivation in a different way.</a:t>
            </a:r>
          </a:p>
          <a:p>
            <a:r>
              <a:rPr lang="en-US" baseline="0" dirty="0" smtClean="0"/>
              <a:t>   Also: US teachers think teaching math is easy; Japanese teachers think it’s hard!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Competent implementation</a:t>
            </a:r>
            <a:r>
              <a:rPr lang="en-US" baseline="0" dirty="0" smtClean="0"/>
              <a:t> of limited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609F527-9099-B449-AF32-2D759854290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slide" Target="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.png"/><Relationship Id="rId1" Type="http://schemas.microsoft.com/office/2007/relationships/media" Target="file://localhost/Users/jstigler/Dropbox/Jim%20Current%20Work/Carnegie%20Institute%20Clips/%239%20clip%20REDO.mov" TargetMode="External"/><Relationship Id="rId2" Type="http://schemas.openxmlformats.org/officeDocument/2006/relationships/audio" Target="file://localhost/Users/jstigler/Dropbox/Jim%20Current%20Work/Carnegie%20Institute%20Clips/%239%20clip%20REDO.m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>
                <a:ea typeface="ＭＳ Ｐゴシック" charset="0"/>
                <a:cs typeface="ＭＳ Ｐゴシック" charset="0"/>
              </a:rPr>
              <a:t>Teaching for Understanding:</a:t>
            </a:r>
            <a:r>
              <a:rPr lang="en-US" sz="4900" dirty="0">
                <a:ea typeface="ＭＳ Ｐゴシック" charset="0"/>
                <a:cs typeface="ＭＳ Ｐゴシック" charset="0"/>
              </a:rPr>
              <a:t/>
            </a:r>
            <a:br>
              <a:rPr lang="en-US" sz="4900" dirty="0"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ea typeface="ＭＳ Ｐゴシック" charset="0"/>
                <a:cs typeface="ＭＳ Ｐゴシック" charset="0"/>
              </a:rPr>
              <a:t>What Will It Take?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ubtitle 4"/>
          <p:cNvSpPr>
            <a:spLocks noGrp="1"/>
          </p:cNvSpPr>
          <p:nvPr>
            <p:ph type="subTitle" idx="1"/>
          </p:nvPr>
        </p:nvSpPr>
        <p:spPr>
          <a:xfrm>
            <a:off x="762000" y="4524049"/>
            <a:ext cx="6858000" cy="1629064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8600" dirty="0" smtClean="0">
                <a:ea typeface="ＭＳ Ｐゴシック" charset="-128"/>
              </a:rPr>
              <a:t>Jim Stigler</a:t>
            </a:r>
          </a:p>
          <a:p>
            <a:pPr eaLnBrk="1" hangingPunct="1">
              <a:defRPr/>
            </a:pPr>
            <a:r>
              <a:rPr lang="en-US" sz="8600" dirty="0" smtClean="0">
                <a:ea typeface="ＭＳ Ｐゴシック" charset="-128"/>
              </a:rPr>
              <a:t>UCLA </a:t>
            </a:r>
          </a:p>
          <a:p>
            <a:pPr eaLnBrk="1" hangingPunct="1">
              <a:defRPr/>
            </a:pPr>
            <a:r>
              <a:rPr lang="en-US" sz="8600" dirty="0" smtClean="0">
                <a:ea typeface="ＭＳ Ｐゴシック" charset="-128"/>
              </a:rPr>
              <a:t>May 29, 2015</a:t>
            </a:r>
          </a:p>
        </p:txBody>
      </p:sp>
    </p:spTree>
    <p:extLst>
      <p:ext uri="{BB962C8B-B14F-4D97-AF65-F5344CB8AC3E}">
        <p14:creationId xmlns:p14="http://schemas.microsoft.com/office/powerpoint/2010/main" val="425355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latin typeface="Impact"/>
                <a:ea typeface="ＭＳ Ｐゴシック" charset="0"/>
                <a:cs typeface="Impact"/>
              </a:rPr>
              <a:t>TIMSS Video: Teaching is </a:t>
            </a:r>
            <a:r>
              <a:rPr lang="en-US" altLang="ja-JP" sz="3600" dirty="0" smtClean="0">
                <a:latin typeface="Impact"/>
                <a:ea typeface="ＭＳ Ｐゴシック" charset="0"/>
                <a:cs typeface="Impact"/>
              </a:rPr>
              <a:t>Cultural</a:t>
            </a:r>
            <a:endParaRPr lang="en-US" sz="3600" dirty="0">
              <a:latin typeface="Impact"/>
              <a:ea typeface="ＭＳ Ｐゴシック" charset="0"/>
              <a:cs typeface="Impact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14400" y="420386"/>
            <a:ext cx="7239000" cy="1541462"/>
          </a:xfrm>
        </p:spPr>
        <p:txBody>
          <a:bodyPr/>
          <a:lstStyle/>
          <a:p>
            <a:pPr marL="457200" indent="-457200">
              <a:defRPr/>
            </a:pPr>
            <a:r>
              <a:rPr lang="en-US" sz="2800" dirty="0">
                <a:latin typeface="Times New Roman"/>
                <a:ea typeface="ＭＳ Ｐゴシック" charset="0"/>
                <a:cs typeface="Times New Roman"/>
              </a:rPr>
              <a:t>Teaching is a cultural activity; varies more across than within cultures (TIMSS 1995 video study; </a:t>
            </a:r>
            <a:r>
              <a:rPr lang="en-US" sz="2800" dirty="0">
                <a:latin typeface="Times New Roman"/>
                <a:ea typeface="ＭＳ Ｐゴシック" charset="0"/>
                <a:cs typeface="Times New Roman"/>
                <a:hlinkClick r:id="rId3" action="ppaction://hlinksldjump"/>
              </a:rPr>
              <a:t>goals</a:t>
            </a:r>
            <a:r>
              <a:rPr lang="en-US" sz="2800" dirty="0">
                <a:latin typeface="Times New Roman"/>
                <a:ea typeface="ＭＳ Ｐゴシック" charset="0"/>
                <a:cs typeface="Times New Roman"/>
              </a:rPr>
              <a:t>/scripts</a:t>
            </a:r>
            <a:r>
              <a:rPr lang="en-US" sz="2800" dirty="0" smtClean="0">
                <a:latin typeface="Times New Roman"/>
                <a:ea typeface="ＭＳ Ｐゴシック" charset="0"/>
                <a:cs typeface="Times New Roman"/>
              </a:rPr>
              <a:t>)</a:t>
            </a:r>
            <a:endParaRPr lang="en-US" sz="2800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4" name="Content Placeholder 9" descr="japa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r="10337"/>
          <a:stretch>
            <a:fillRect/>
          </a:stretch>
        </p:blipFill>
        <p:spPr>
          <a:xfrm>
            <a:off x="1050737" y="2172986"/>
            <a:ext cx="3445063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 descr="us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r="10337"/>
          <a:stretch>
            <a:fillRect/>
          </a:stretch>
        </p:blipFill>
        <p:spPr bwMode="auto">
          <a:xfrm>
            <a:off x="4724400" y="2172986"/>
            <a:ext cx="3445063" cy="2895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26145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647" y="2653742"/>
            <a:ext cx="70581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US: “Quick and snappy”</a:t>
            </a:r>
          </a:p>
          <a:p>
            <a:pPr>
              <a:defRPr/>
            </a:pPr>
            <a:r>
              <a:rPr lang="en-US" sz="4400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Japan: “Slow and sticky”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731" y="5751050"/>
            <a:ext cx="2427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SOURCE: Hess &amp; Azuma (1991)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80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>
                <a:latin typeface="Impact"/>
                <a:ea typeface="ＭＳ Ｐゴシック" charset="0"/>
                <a:cs typeface="Impact"/>
              </a:rPr>
              <a:t>TIMSS Video: </a:t>
            </a:r>
            <a:r>
              <a:rPr lang="en-US" altLang="ja-JP" sz="4000" dirty="0" smtClean="0">
                <a:latin typeface="Impact"/>
                <a:ea typeface="ＭＳ Ｐゴシック" charset="0"/>
                <a:cs typeface="Impact"/>
              </a:rPr>
              <a:t>Teaching is a Cultural Activity</a:t>
            </a:r>
            <a:endParaRPr lang="en-US" sz="4000" dirty="0">
              <a:latin typeface="Impact"/>
              <a:ea typeface="ＭＳ Ｐゴシック" charset="0"/>
              <a:cs typeface="Impact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defRPr/>
            </a:pPr>
            <a:r>
              <a:rPr lang="en-US" sz="3200" dirty="0" smtClean="0">
                <a:latin typeface="Times New Roman"/>
                <a:ea typeface="ＭＳ Ｐゴシック" charset="0"/>
                <a:cs typeface="Times New Roman"/>
              </a:rPr>
              <a:t>Cultural activities are:</a:t>
            </a:r>
            <a:endParaRPr lang="en-US" sz="3200" dirty="0">
              <a:latin typeface="Times New Roman"/>
              <a:ea typeface="ＭＳ Ｐゴシック" charset="0"/>
              <a:cs typeface="Times New Roman"/>
            </a:endParaRPr>
          </a:p>
          <a:p>
            <a:pPr lvl="1">
              <a:defRPr/>
            </a:pPr>
            <a:r>
              <a:rPr lang="en-US" sz="2800" dirty="0">
                <a:latin typeface="Times New Roman"/>
                <a:ea typeface="ＭＳ Ｐゴシック" charset="0"/>
                <a:cs typeface="Times New Roman"/>
              </a:rPr>
              <a:t>Learned </a:t>
            </a:r>
            <a:r>
              <a:rPr lang="en-US" sz="2800" dirty="0" smtClean="0">
                <a:latin typeface="Times New Roman"/>
                <a:ea typeface="ＭＳ Ｐゴシック" charset="0"/>
                <a:cs typeface="Times New Roman"/>
              </a:rPr>
              <a:t>implicitly (ritual learning)</a:t>
            </a:r>
          </a:p>
          <a:p>
            <a:pPr lvl="1">
              <a:defRPr/>
            </a:pPr>
            <a:r>
              <a:rPr lang="en-US" sz="2800" dirty="0" smtClean="0">
                <a:latin typeface="Times New Roman"/>
                <a:ea typeface="ＭＳ Ｐゴシック" charset="0"/>
                <a:cs typeface="Times New Roman"/>
              </a:rPr>
              <a:t>Multiply determined</a:t>
            </a:r>
            <a:endParaRPr lang="en-US" sz="2800" dirty="0">
              <a:latin typeface="Times New Roman"/>
              <a:ea typeface="ＭＳ Ｐゴシック" charset="0"/>
              <a:cs typeface="Times New Roman"/>
            </a:endParaRPr>
          </a:p>
          <a:p>
            <a:pPr lvl="1">
              <a:defRPr/>
            </a:pPr>
            <a:r>
              <a:rPr lang="en-US" sz="2800" dirty="0">
                <a:latin typeface="Times New Roman"/>
                <a:ea typeface="ＭＳ Ｐゴシック" charset="0"/>
                <a:cs typeface="Times New Roman"/>
              </a:rPr>
              <a:t>Hard to see (e.g., confusion)</a:t>
            </a:r>
          </a:p>
          <a:p>
            <a:pPr lvl="1">
              <a:defRPr/>
            </a:pPr>
            <a:r>
              <a:rPr lang="en-US" sz="2800" dirty="0">
                <a:latin typeface="Times New Roman"/>
                <a:ea typeface="ＭＳ Ｐゴシック" charset="0"/>
                <a:cs typeface="Times New Roman"/>
              </a:rPr>
              <a:t>Hard to change: </a:t>
            </a:r>
            <a:r>
              <a:rPr lang="en-US" sz="2800" dirty="0" smtClean="0">
                <a:latin typeface="Times New Roman"/>
                <a:ea typeface="ＭＳ Ｐゴシック" charset="0"/>
                <a:cs typeface="Times New Roman"/>
              </a:rPr>
              <a:t>culture wins</a:t>
            </a:r>
          </a:p>
        </p:txBody>
      </p:sp>
    </p:spTree>
    <p:extLst>
      <p:ext uri="{BB962C8B-B14F-4D97-AF65-F5344CB8AC3E}">
        <p14:creationId xmlns:p14="http://schemas.microsoft.com/office/powerpoint/2010/main" val="185538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will take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focus on learning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4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9448" y="2092710"/>
            <a:ext cx="71678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What </a:t>
            </a: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do high</a:t>
            </a:r>
            <a:r>
              <a:rPr lang="en-US" sz="4400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-achieving </a:t>
            </a: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countries have in common?*</a:t>
            </a:r>
          </a:p>
          <a:p>
            <a:pPr>
              <a:defRPr/>
            </a:pPr>
            <a:endParaRPr lang="en-US" sz="4400" b="1" dirty="0">
              <a:ln w="10541" cmpd="sng">
                <a:noFill/>
                <a:prstDash val="solid"/>
              </a:ln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*Do they all teach like Japan?</a:t>
            </a:r>
            <a:endParaRPr lang="en-US" sz="4400" b="1" dirty="0">
              <a:ln w="10541" cmpd="sng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0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Hong Kong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hongkong4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/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36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Netherlands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4" descr="netherlands1a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1359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5" descr="netherlands2a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1359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89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9448" y="2205796"/>
            <a:ext cx="71678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rgbClr val="AD0101"/>
                </a:solidFill>
              </a:rPr>
              <a:t>Teaching looks different in every country – no one way to teach. </a:t>
            </a:r>
          </a:p>
        </p:txBody>
      </p:sp>
    </p:spTree>
    <p:extLst>
      <p:ext uri="{BB962C8B-B14F-4D97-AF65-F5344CB8AC3E}">
        <p14:creationId xmlns:p14="http://schemas.microsoft.com/office/powerpoint/2010/main" val="390039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9448" y="1534579"/>
            <a:ext cx="716789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rgbClr val="AD0101"/>
                </a:solidFill>
              </a:rPr>
              <a:t>But: despite using different strategies…</a:t>
            </a:r>
          </a:p>
          <a:p>
            <a:pPr>
              <a:defRPr/>
            </a:pP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rgbClr val="AD0101"/>
                </a:solidFill>
              </a:rPr>
              <a:t>    …high</a:t>
            </a:r>
            <a:r>
              <a:rPr lang="en-US" sz="4400" b="1" dirty="0">
                <a:ln w="10541" cmpd="sng">
                  <a:noFill/>
                  <a:prstDash val="solid"/>
                </a:ln>
                <a:solidFill>
                  <a:srgbClr val="AD0101"/>
                </a:solidFill>
              </a:rPr>
              <a:t>-achieving countries create similar learning opportunities for students.</a:t>
            </a:r>
          </a:p>
        </p:txBody>
      </p:sp>
    </p:spTree>
    <p:extLst>
      <p:ext uri="{BB962C8B-B14F-4D97-AF65-F5344CB8AC3E}">
        <p14:creationId xmlns:p14="http://schemas.microsoft.com/office/powerpoint/2010/main" val="385267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Research Indicates Three Types of Learning Opportunities Required for Deep Understanding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 deep learning, with understanding, students need recurring and sustained opportunities for:</a:t>
            </a:r>
          </a:p>
          <a:p>
            <a:r>
              <a:rPr lang="en-US" sz="2600" b="1" i="1" dirty="0" smtClean="0"/>
              <a:t>Productive struggle </a:t>
            </a:r>
            <a:r>
              <a:rPr lang="en-US" sz="2600" dirty="0" smtClean="0"/>
              <a:t>– with important mathematics</a:t>
            </a:r>
          </a:p>
          <a:p>
            <a:r>
              <a:rPr lang="en-US" sz="2600" b="1" i="1" dirty="0" smtClean="0"/>
              <a:t>Explicit connections </a:t>
            </a:r>
            <a:r>
              <a:rPr lang="en-US" sz="2600" dirty="0" smtClean="0"/>
              <a:t>– among concepts, procedures, problems, situations</a:t>
            </a:r>
          </a:p>
          <a:p>
            <a:r>
              <a:rPr lang="en-US" sz="2600" b="1" i="1" dirty="0" smtClean="0"/>
              <a:t>Deliberate practice </a:t>
            </a:r>
            <a:r>
              <a:rPr lang="en-US" sz="2600" dirty="0" smtClean="0"/>
              <a:t>– increasing variation and complexity over time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6122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What’s at stake</a:t>
            </a:r>
            <a:endParaRPr lang="en-US" sz="3400" dirty="0" smtClean="0"/>
          </a:p>
          <a:p>
            <a:r>
              <a:rPr lang="en-US" sz="3600" dirty="0" smtClean="0"/>
              <a:t>Why it’s hard</a:t>
            </a:r>
          </a:p>
          <a:p>
            <a:r>
              <a:rPr lang="en-US" sz="3600" dirty="0" smtClean="0"/>
              <a:t>What it will take</a:t>
            </a:r>
          </a:p>
          <a:p>
            <a:r>
              <a:rPr lang="en-US" sz="3600" dirty="0" smtClean="0"/>
              <a:t>Understanding statistics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081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Productive Struggle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Productive Struggle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and Desirable Difficulties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120" y="791017"/>
            <a:ext cx="3657600" cy="37673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Students randomly assigned to two conditions to study science text:</a:t>
            </a:r>
          </a:p>
          <a:p>
            <a:r>
              <a:rPr lang="en-US" dirty="0" smtClean="0"/>
              <a:t>Four study periods</a:t>
            </a:r>
          </a:p>
          <a:p>
            <a:pPr lvl="1"/>
            <a:r>
              <a:rPr lang="en-US" dirty="0" smtClean="0"/>
              <a:t>Read passage 14.2 times</a:t>
            </a:r>
          </a:p>
          <a:p>
            <a:pPr lvl="1"/>
            <a:r>
              <a:rPr lang="en-US" dirty="0" smtClean="0"/>
              <a:t>Predicted good recall</a:t>
            </a:r>
          </a:p>
          <a:p>
            <a:r>
              <a:rPr lang="en-US" dirty="0" smtClean="0"/>
              <a:t>One study / 3 recall periods</a:t>
            </a:r>
          </a:p>
          <a:p>
            <a:pPr lvl="1"/>
            <a:r>
              <a:rPr lang="en-US" dirty="0" smtClean="0"/>
              <a:t>Read passage 3.4 times</a:t>
            </a:r>
          </a:p>
          <a:p>
            <a:pPr lvl="1"/>
            <a:r>
              <a:rPr lang="en-US" dirty="0" smtClean="0"/>
              <a:t>Predicted poor recall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869071"/>
              </p:ext>
            </p:extLst>
          </p:nvPr>
        </p:nvGraphicFramePr>
        <p:xfrm>
          <a:off x="4434720" y="730543"/>
          <a:ext cx="3976922" cy="484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3839" y="6136498"/>
            <a:ext cx="350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Source: </a:t>
            </a:r>
            <a:r>
              <a:rPr lang="en-US" dirty="0" err="1" smtClean="0">
                <a:latin typeface="Calibri"/>
                <a:cs typeface="Calibri"/>
              </a:rPr>
              <a:t>Roediger</a:t>
            </a:r>
            <a:r>
              <a:rPr lang="en-US" dirty="0" smtClean="0">
                <a:latin typeface="Calibri"/>
                <a:cs typeface="Calibri"/>
              </a:rPr>
              <a:t> &amp; </a:t>
            </a:r>
            <a:r>
              <a:rPr lang="en-US" dirty="0" err="1" smtClean="0">
                <a:latin typeface="Calibri"/>
                <a:cs typeface="Calibri"/>
              </a:rPr>
              <a:t>Karpicke</a:t>
            </a:r>
            <a:r>
              <a:rPr lang="en-US" dirty="0" smtClean="0">
                <a:latin typeface="Calibri"/>
                <a:cs typeface="Calibri"/>
              </a:rPr>
              <a:t> (2006)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1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Productive Struggle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and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Desirable Difficulties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775899"/>
            <a:ext cx="3657600" cy="37673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Students randomly assigned to two conditions to study science text:</a:t>
            </a:r>
          </a:p>
          <a:p>
            <a:r>
              <a:rPr lang="en-US" dirty="0" smtClean="0"/>
              <a:t>Four study periods</a:t>
            </a:r>
          </a:p>
          <a:p>
            <a:pPr lvl="1"/>
            <a:r>
              <a:rPr lang="en-US" dirty="0" smtClean="0"/>
              <a:t>Read passage 14.2 times</a:t>
            </a:r>
          </a:p>
          <a:p>
            <a:pPr lvl="1"/>
            <a:r>
              <a:rPr lang="en-US" dirty="0" smtClean="0"/>
              <a:t>Predicted good recall</a:t>
            </a:r>
          </a:p>
          <a:p>
            <a:r>
              <a:rPr lang="en-US" dirty="0" smtClean="0"/>
              <a:t>One study / 3 recall periods</a:t>
            </a:r>
          </a:p>
          <a:p>
            <a:pPr lvl="1"/>
            <a:r>
              <a:rPr lang="en-US" dirty="0" smtClean="0"/>
              <a:t>Read passage 3.4 times</a:t>
            </a:r>
          </a:p>
          <a:p>
            <a:pPr lvl="1"/>
            <a:r>
              <a:rPr lang="en-US" dirty="0" smtClean="0"/>
              <a:t>Predicted poor recall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8345641"/>
              </p:ext>
            </p:extLst>
          </p:nvPr>
        </p:nvGraphicFramePr>
        <p:xfrm>
          <a:off x="4419600" y="715425"/>
          <a:ext cx="3985490" cy="492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3839" y="6136498"/>
            <a:ext cx="350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Source: </a:t>
            </a:r>
            <a:r>
              <a:rPr lang="en-US" dirty="0" err="1" smtClean="0">
                <a:latin typeface="Calibri"/>
                <a:cs typeface="Calibri"/>
              </a:rPr>
              <a:t>Roediger</a:t>
            </a:r>
            <a:r>
              <a:rPr lang="en-US" dirty="0" smtClean="0">
                <a:latin typeface="Calibri"/>
                <a:cs typeface="Calibri"/>
              </a:rPr>
              <a:t> &amp; </a:t>
            </a:r>
            <a:r>
              <a:rPr lang="en-US" dirty="0" err="1" smtClean="0">
                <a:latin typeface="Calibri"/>
                <a:cs typeface="Calibri"/>
              </a:rPr>
              <a:t>Karpicke</a:t>
            </a:r>
            <a:r>
              <a:rPr lang="en-US" dirty="0" smtClean="0">
                <a:latin typeface="Calibri"/>
                <a:cs typeface="Calibri"/>
              </a:rPr>
              <a:t> (2006)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52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Confucius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“I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never enlighten anyone who has not been driven to distraction by trying to understand a difficulty or who has not got into a frenzy trying to put his ideas into words. When I have pointed out one corner of a square to anyone and he does not come back with the other three, I will not point it out to him a second time” (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不愤不启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不悱不发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.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举一隅不以三隅反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则不复也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.) (Lau, 7:8)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0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Explicit Connections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1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Hard</a:t>
            </a:r>
            <a:endParaRPr lang="en-US" dirty="0"/>
          </a:p>
        </p:txBody>
      </p:sp>
      <p:pic>
        <p:nvPicPr>
          <p:cNvPr id="4" name="Content Placeholder 3" descr="thinkinghard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01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Power of Connections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7200" y="585817"/>
            <a:ext cx="4040188" cy="639763"/>
          </a:xfrm>
        </p:spPr>
        <p:txBody>
          <a:bodyPr/>
          <a:lstStyle/>
          <a:p>
            <a:pPr algn="ctr"/>
            <a:r>
              <a:rPr lang="en-US" dirty="0" smtClean="0"/>
              <a:t>Few Connections</a:t>
            </a:r>
            <a:endParaRPr lang="en-US" dirty="0"/>
          </a:p>
        </p:txBody>
      </p:sp>
      <p:pic>
        <p:nvPicPr>
          <p:cNvPr id="23" name="Content Placeholder 3" descr="thinkinghard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24430" r="42804" b="14538"/>
          <a:stretch/>
        </p:blipFill>
        <p:spPr>
          <a:xfrm>
            <a:off x="1828759" y="4179491"/>
            <a:ext cx="1381308" cy="1157237"/>
          </a:xfrm>
        </p:spPr>
      </p:pic>
      <p:sp>
        <p:nvSpPr>
          <p:cNvPr id="21" name="Text Placeholder 20"/>
          <p:cNvSpPr>
            <a:spLocks noGrp="1"/>
          </p:cNvSpPr>
          <p:nvPr>
            <p:ph type="body" sz="quarter" idx="3"/>
          </p:nvPr>
        </p:nvSpPr>
        <p:spPr>
          <a:xfrm>
            <a:off x="4645027" y="585817"/>
            <a:ext cx="4041775" cy="639763"/>
          </a:xfrm>
        </p:spPr>
        <p:txBody>
          <a:bodyPr/>
          <a:lstStyle/>
          <a:p>
            <a:pPr algn="ctr"/>
            <a:r>
              <a:rPr lang="en-US" dirty="0" smtClean="0"/>
              <a:t>Many Connections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10611" y="2116933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49617" y="3201215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83530" y="2392631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68016" y="2668330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210611" y="3385015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332133" y="3476914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56434" y="1367289"/>
            <a:ext cx="551397" cy="5513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983505" y="1642987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5" name="Straight Connector 24"/>
          <p:cNvCxnSpPr>
            <a:stCxn id="9" idx="3"/>
          </p:cNvCxnSpPr>
          <p:nvPr/>
        </p:nvCxnSpPr>
        <p:spPr>
          <a:xfrm flipH="1">
            <a:off x="3159229" y="3671862"/>
            <a:ext cx="371138" cy="507629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4"/>
          </p:cNvCxnSpPr>
          <p:nvPr/>
        </p:nvCxnSpPr>
        <p:spPr>
          <a:xfrm flipH="1">
            <a:off x="2883530" y="2944028"/>
            <a:ext cx="275699" cy="1235463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160362" y="2116933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399368" y="3201215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833281" y="2392631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917767" y="2668330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160362" y="3385015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281884" y="3476914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6006185" y="1367289"/>
            <a:ext cx="551397" cy="5513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933256" y="1642987"/>
            <a:ext cx="551397" cy="5513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41" name="Straight Connector 40"/>
          <p:cNvCxnSpPr>
            <a:stCxn id="33" idx="3"/>
          </p:cNvCxnSpPr>
          <p:nvPr/>
        </p:nvCxnSpPr>
        <p:spPr>
          <a:xfrm flipH="1">
            <a:off x="7232000" y="3671862"/>
            <a:ext cx="248118" cy="548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4"/>
          </p:cNvCxnSpPr>
          <p:nvPr/>
        </p:nvCxnSpPr>
        <p:spPr>
          <a:xfrm flipH="1">
            <a:off x="6933256" y="2944028"/>
            <a:ext cx="175724" cy="1276422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5" idx="0"/>
          </p:cNvCxnSpPr>
          <p:nvPr/>
        </p:nvCxnSpPr>
        <p:spPr>
          <a:xfrm flipH="1">
            <a:off x="6193466" y="1910090"/>
            <a:ext cx="82453" cy="75824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3"/>
          </p:cNvCxnSpPr>
          <p:nvPr/>
        </p:nvCxnSpPr>
        <p:spPr>
          <a:xfrm flipH="1">
            <a:off x="5536035" y="1837936"/>
            <a:ext cx="550900" cy="1582454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2" idx="6"/>
            <a:endCxn id="35" idx="1"/>
          </p:cNvCxnSpPr>
          <p:nvPr/>
        </p:nvCxnSpPr>
        <p:spPr>
          <a:xfrm>
            <a:off x="5711759" y="2392632"/>
            <a:ext cx="286758" cy="356448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96842" y="2188022"/>
            <a:ext cx="0" cy="204609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39" idx="2"/>
          </p:cNvCxnSpPr>
          <p:nvPr/>
        </p:nvCxnSpPr>
        <p:spPr>
          <a:xfrm>
            <a:off x="6557582" y="1701491"/>
            <a:ext cx="375674" cy="21719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557582" y="4028311"/>
            <a:ext cx="0" cy="192139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37" idx="0"/>
          </p:cNvCxnSpPr>
          <p:nvPr/>
        </p:nvCxnSpPr>
        <p:spPr>
          <a:xfrm>
            <a:off x="6414203" y="3129949"/>
            <a:ext cx="143380" cy="34696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37" idx="2"/>
          </p:cNvCxnSpPr>
          <p:nvPr/>
        </p:nvCxnSpPr>
        <p:spPr>
          <a:xfrm>
            <a:off x="5711759" y="3663522"/>
            <a:ext cx="570125" cy="89091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7" idx="1"/>
          </p:cNvCxnSpPr>
          <p:nvPr/>
        </p:nvCxnSpPr>
        <p:spPr>
          <a:xfrm>
            <a:off x="5495815" y="2646414"/>
            <a:ext cx="866819" cy="91125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5" idx="3"/>
            <a:endCxn id="36" idx="7"/>
          </p:cNvCxnSpPr>
          <p:nvPr/>
        </p:nvCxnSpPr>
        <p:spPr>
          <a:xfrm flipH="1">
            <a:off x="5631009" y="3138977"/>
            <a:ext cx="367508" cy="326788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8" idx="5"/>
            <a:endCxn id="34" idx="1"/>
          </p:cNvCxnSpPr>
          <p:nvPr/>
        </p:nvCxnSpPr>
        <p:spPr>
          <a:xfrm>
            <a:off x="6476832" y="1837936"/>
            <a:ext cx="437199" cy="63544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438691" y="2749080"/>
            <a:ext cx="394590" cy="150402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4" idx="5"/>
          </p:cNvCxnSpPr>
          <p:nvPr/>
        </p:nvCxnSpPr>
        <p:spPr>
          <a:xfrm>
            <a:off x="7303928" y="2863278"/>
            <a:ext cx="179544" cy="42378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Content Placeholder 3" descr="thinkinghard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24430" r="42804" b="14538"/>
          <a:stretch/>
        </p:blipFill>
        <p:spPr>
          <a:xfrm>
            <a:off x="5849305" y="4179491"/>
            <a:ext cx="1381308" cy="1157237"/>
          </a:xfrm>
        </p:spPr>
      </p:pic>
    </p:spTree>
    <p:extLst>
      <p:ext uri="{BB962C8B-B14F-4D97-AF65-F5344CB8AC3E}">
        <p14:creationId xmlns:p14="http://schemas.microsoft.com/office/powerpoint/2010/main" val="73864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Example: Struggle to Make Connections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Screen Shot 2014-04-15 at 4.19.46 P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b="2977"/>
          <a:stretch>
            <a:fillRect/>
          </a:stretch>
        </p:blipFill>
        <p:spPr>
          <a:xfrm>
            <a:off x="4693560" y="767587"/>
            <a:ext cx="3592357" cy="376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727939" y="2529934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96584" y="1941946"/>
            <a:ext cx="43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⅓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88627" y="2932547"/>
            <a:ext cx="723275" cy="1792307"/>
            <a:chOff x="3323665" y="3163232"/>
            <a:chExt cx="723275" cy="1344230"/>
          </a:xfrm>
        </p:grpSpPr>
        <p:sp>
          <p:nvSpPr>
            <p:cNvPr id="18" name="TextBox 17"/>
            <p:cNvSpPr txBox="1"/>
            <p:nvPr/>
          </p:nvSpPr>
          <p:spPr>
            <a:xfrm>
              <a:off x="3538775" y="3163232"/>
              <a:ext cx="45397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1399" y="3506132"/>
              <a:ext cx="45397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⅓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23665" y="3791882"/>
              <a:ext cx="723275" cy="71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½</a:t>
              </a:r>
            </a:p>
            <a:p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41935" y="704167"/>
            <a:ext cx="35077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n-lt"/>
                <a:cs typeface="Calibri"/>
              </a:rPr>
              <a:t>What fraction of the rectangle is shaded brown?</a:t>
            </a:r>
          </a:p>
          <a:p>
            <a:endParaRPr lang="en-US" sz="2800" dirty="0">
              <a:solidFill>
                <a:srgbClr val="000000"/>
              </a:solidFill>
              <a:latin typeface="+mn-lt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+mn-lt"/>
                <a:cs typeface="Calibri"/>
              </a:rPr>
              <a:t>(a)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+mn-lt"/>
                <a:cs typeface="Calibri"/>
              </a:rPr>
              <a:t>		</a:t>
            </a:r>
          </a:p>
          <a:p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+mn-lt"/>
                <a:cs typeface="Calibri"/>
              </a:rPr>
              <a:t>(b)</a:t>
            </a:r>
            <a:endParaRPr lang="en-US" sz="24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785" y="6218425"/>
            <a:ext cx="2322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  <a:latin typeface="Calibri"/>
                <a:cs typeface="Calibri"/>
              </a:rPr>
              <a:t>SOURCE: Deborah Ball (2013)</a:t>
            </a:r>
            <a:endParaRPr lang="en-US" sz="14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30282" y="2932548"/>
            <a:ext cx="1343903" cy="1337175"/>
            <a:chOff x="1860939" y="2755671"/>
            <a:chExt cx="1343903" cy="1337175"/>
          </a:xfrm>
        </p:grpSpPr>
        <p:sp>
          <p:nvSpPr>
            <p:cNvPr id="25" name="Rectangle 24"/>
            <p:cNvSpPr/>
            <p:nvPr/>
          </p:nvSpPr>
          <p:spPr>
            <a:xfrm>
              <a:off x="1860939" y="2755671"/>
              <a:ext cx="674140" cy="6741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60939" y="3418706"/>
              <a:ext cx="674140" cy="67414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30702" y="2759927"/>
              <a:ext cx="674140" cy="133291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30282" y="1877407"/>
            <a:ext cx="2011119" cy="674140"/>
            <a:chOff x="1551763" y="1548043"/>
            <a:chExt cx="2011119" cy="674140"/>
          </a:xfrm>
        </p:grpSpPr>
        <p:sp>
          <p:nvSpPr>
            <p:cNvPr id="29" name="Rectangle 28"/>
            <p:cNvSpPr/>
            <p:nvPr/>
          </p:nvSpPr>
          <p:spPr>
            <a:xfrm>
              <a:off x="2888742" y="1548043"/>
              <a:ext cx="674140" cy="67414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51763" y="1548043"/>
              <a:ext cx="674140" cy="6741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25903" y="1548043"/>
              <a:ext cx="674140" cy="67414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60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Deliberate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6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Deliberate Practice</a:t>
            </a:r>
            <a:endParaRPr lang="en-US" dirty="0"/>
          </a:p>
        </p:txBody>
      </p:sp>
      <p:pic>
        <p:nvPicPr>
          <p:cNvPr id="9" name="Content Placeholder 8" descr="kenny-burrell-solo-bb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r="5985"/>
          <a:stretch>
            <a:fillRect/>
          </a:stretch>
        </p:blipFill>
        <p:spPr>
          <a:xfrm>
            <a:off x="762000" y="1170785"/>
            <a:ext cx="3657600" cy="376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52641"/>
            <a:ext cx="3657600" cy="37673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Different from repetitive practice</a:t>
            </a:r>
          </a:p>
          <a:p>
            <a:r>
              <a:rPr lang="en-US" dirty="0" smtClean="0"/>
              <a:t>Constantly increasing variation, complexity, challenge</a:t>
            </a:r>
          </a:p>
          <a:p>
            <a:r>
              <a:rPr lang="en-US" dirty="0" smtClean="0"/>
              <a:t>With feedback</a:t>
            </a:r>
          </a:p>
          <a:p>
            <a:r>
              <a:rPr lang="en-US" dirty="0" smtClean="0"/>
              <a:t>Staving off premature automaticity</a:t>
            </a:r>
          </a:p>
          <a:p>
            <a:r>
              <a:rPr lang="en-US" dirty="0" smtClean="0"/>
              <a:t>Understanding takes practice,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0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at stake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Community college developmental mathematics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50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Opportunities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608635"/>
              </p:ext>
            </p:extLst>
          </p:nvPr>
        </p:nvGraphicFramePr>
        <p:xfrm>
          <a:off x="2743200" y="1606064"/>
          <a:ext cx="41910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0"/>
                <a:gridCol w="209550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/>
                          <a:cs typeface="Times New Roman"/>
                        </a:rPr>
                        <a:t>Step-By-Step Procedures</a:t>
                      </a:r>
                      <a:endParaRPr lang="en-US" sz="2800" b="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/>
                          <a:cs typeface="Times New Roman"/>
                        </a:rPr>
                        <a:t>Well-Formed Lecture</a:t>
                      </a:r>
                      <a:endParaRPr lang="en-US" sz="2800" b="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/>
                          <a:cs typeface="Times New Roman"/>
                        </a:rPr>
                        <a:t>Discovery Learning</a:t>
                      </a:r>
                      <a:endParaRPr lang="en-US" sz="2800" b="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>
                          <a:solidFill>
                            <a:srgbClr val="AD0101"/>
                          </a:solidFill>
                          <a:latin typeface="Times New Roman"/>
                          <a:ea typeface="Zapf Dingbats"/>
                          <a:cs typeface="Times New Roman"/>
                        </a:rPr>
                        <a:t>✪</a:t>
                      </a:r>
                      <a:endParaRPr lang="en-US" sz="8800" dirty="0">
                        <a:solidFill>
                          <a:srgbClr val="AD010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369936" y="674536"/>
            <a:ext cx="3206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latin typeface="Times New Roman"/>
                <a:cs typeface="Times New Roman"/>
              </a:rPr>
              <a:t>Explicit Connections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873" y="2825265"/>
            <a:ext cx="1740355" cy="95410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sz="2800" u="sng" dirty="0" smtClean="0">
                <a:latin typeface="Times New Roman"/>
                <a:cs typeface="Times New Roman"/>
              </a:rPr>
              <a:t>Productive</a:t>
            </a:r>
          </a:p>
          <a:p>
            <a:r>
              <a:rPr lang="en-US" sz="2800" u="sng" dirty="0" smtClean="0">
                <a:latin typeface="Times New Roman"/>
                <a:cs typeface="Times New Roman"/>
              </a:rPr>
              <a:t>Struggle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996464"/>
            <a:ext cx="3352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ＭＳ ゴシック"/>
                <a:ea typeface="ＭＳ ゴシック"/>
                <a:cs typeface="ＭＳ ゴシック"/>
              </a:rPr>
              <a:t>−         +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209800" y="2210962"/>
            <a:ext cx="76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3200" b="1" dirty="0">
              <a:latin typeface="ＭＳ ゴシック"/>
              <a:ea typeface="ＭＳ ゴシック"/>
              <a:cs typeface="ＭＳ ゴシック"/>
            </a:endParaRPr>
          </a:p>
          <a:p>
            <a:endParaRPr lang="en-US" sz="3200" b="1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3200" b="1" dirty="0" smtClean="0">
                <a:latin typeface="ＭＳ ゴシック"/>
                <a:ea typeface="ＭＳ ゴシック"/>
                <a:cs typeface="ＭＳ ゴシック"/>
              </a:rPr>
              <a:t>         +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0050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271576" y="3540602"/>
            <a:ext cx="80192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00" dirty="0">
                <a:solidFill>
                  <a:srgbClr val="AD0101"/>
                </a:solidFill>
                <a:latin typeface="Zapf Dingbats"/>
                <a:ea typeface="Zapf Dingbats"/>
                <a:cs typeface="Zapf Dingbats"/>
              </a:rPr>
              <a:t>✪</a:t>
            </a:r>
            <a:endParaRPr lang="en-US" sz="6100" dirty="0">
              <a:solidFill>
                <a:srgbClr val="AD010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Opportunities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438237"/>
              </p:ext>
            </p:extLst>
          </p:nvPr>
        </p:nvGraphicFramePr>
        <p:xfrm>
          <a:off x="1941183" y="2828875"/>
          <a:ext cx="2893786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893"/>
                <a:gridCol w="1446893"/>
              </a:tblGrid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latin typeface="Times New Roman"/>
                          <a:cs typeface="Times New Roman"/>
                        </a:rPr>
                        <a:t>Step-By-Step Procedures</a:t>
                      </a:r>
                      <a:endParaRPr lang="en-US" sz="1900" b="0" dirty="0">
                        <a:latin typeface="Times New Roman"/>
                        <a:cs typeface="Times New Roman"/>
                      </a:endParaRPr>
                    </a:p>
                  </a:txBody>
                  <a:tcPr marL="63137" marR="63137" marT="31568" marB="315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latin typeface="Times New Roman"/>
                          <a:cs typeface="Times New Roman"/>
                        </a:rPr>
                        <a:t>Well-Formed Lecture</a:t>
                      </a:r>
                      <a:endParaRPr lang="en-US" sz="1900" b="0" dirty="0">
                        <a:latin typeface="Times New Roman"/>
                        <a:cs typeface="Times New Roman"/>
                      </a:endParaRPr>
                    </a:p>
                  </a:txBody>
                  <a:tcPr marL="63137" marR="63137" marT="31568" marB="315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latin typeface="Times New Roman"/>
                          <a:cs typeface="Times New Roman"/>
                        </a:rPr>
                        <a:t>Discovery Learning</a:t>
                      </a:r>
                      <a:endParaRPr lang="en-US" sz="1900" b="0" dirty="0">
                        <a:latin typeface="Times New Roman"/>
                        <a:cs typeface="Times New Roman"/>
                      </a:endParaRPr>
                    </a:p>
                  </a:txBody>
                  <a:tcPr marL="63137" marR="63137" marT="31568" marB="315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100" dirty="0" smtClean="0">
                          <a:solidFill>
                            <a:srgbClr val="AD0101"/>
                          </a:solidFill>
                          <a:latin typeface="Times New Roman"/>
                          <a:ea typeface="Zapf Dingbats"/>
                          <a:cs typeface="Times New Roman"/>
                        </a:rPr>
                        <a:t>✪</a:t>
                      </a:r>
                      <a:endParaRPr lang="en-US" sz="6100" dirty="0">
                        <a:solidFill>
                          <a:srgbClr val="AD010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3137" marR="63137" marT="31568" marB="315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12170" y="2196176"/>
            <a:ext cx="2343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latin typeface="Times New Roman"/>
                <a:cs typeface="Times New Roman"/>
              </a:rPr>
              <a:t>Explicit Connections</a:t>
            </a:r>
            <a:endParaRPr lang="en-US" sz="2000" u="sng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70" y="3565302"/>
            <a:ext cx="1300356" cy="707886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sz="2000" u="sng" dirty="0" smtClean="0">
                <a:latin typeface="Times New Roman"/>
                <a:cs typeface="Times New Roman"/>
              </a:rPr>
              <a:t>Productive</a:t>
            </a:r>
          </a:p>
          <a:p>
            <a:r>
              <a:rPr lang="en-US" sz="2000" u="sng" dirty="0" smtClean="0">
                <a:latin typeface="Times New Roman"/>
                <a:cs typeface="Times New Roman"/>
              </a:rPr>
              <a:t>Struggle</a:t>
            </a:r>
            <a:endParaRPr lang="en-US" sz="2000" u="sng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5562" y="2500976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ＭＳ ゴシック"/>
                <a:ea typeface="ＭＳ ゴシック"/>
                <a:cs typeface="ＭＳ ゴシック"/>
              </a:rPr>
              <a:t>−            +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474962" y="3217317"/>
            <a:ext cx="76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b="1" dirty="0">
              <a:latin typeface="ＭＳ ゴシック"/>
              <a:ea typeface="ＭＳ ゴシック"/>
              <a:cs typeface="ＭＳ ゴシック"/>
            </a:endParaRPr>
          </a:p>
          <a:p>
            <a:endParaRPr lang="en-US" b="1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b="1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b="1" dirty="0" smtClean="0">
                <a:latin typeface="ＭＳ ゴシック"/>
                <a:ea typeface="ＭＳ ゴシック"/>
                <a:cs typeface="ＭＳ ゴシック"/>
              </a:rPr>
              <a:t>         +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824482" y="3081042"/>
            <a:ext cx="80192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00" dirty="0">
                <a:solidFill>
                  <a:srgbClr val="AD0101"/>
                </a:solidFill>
                <a:latin typeface="Zapf Dingbats"/>
                <a:ea typeface="Zapf Dingbats"/>
                <a:cs typeface="Zapf Dingbats"/>
              </a:rPr>
              <a:t>✪</a:t>
            </a:r>
            <a:endParaRPr lang="en-US" sz="6100" dirty="0">
              <a:solidFill>
                <a:srgbClr val="AD010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4753" y="2642550"/>
            <a:ext cx="80192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✪</a:t>
            </a:r>
            <a:endParaRPr lang="en-US" sz="610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6988" y="2172270"/>
            <a:ext cx="80192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00" dirty="0">
                <a:solidFill>
                  <a:srgbClr val="AD0101"/>
                </a:solidFill>
                <a:latin typeface="Zapf Dingbats"/>
                <a:ea typeface="Zapf Dingbats"/>
                <a:cs typeface="Zapf Dingbats"/>
              </a:rPr>
              <a:t>✪</a:t>
            </a:r>
            <a:endParaRPr lang="en-US" sz="6100" dirty="0">
              <a:solidFill>
                <a:srgbClr val="AD010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8546" y="1712991"/>
            <a:ext cx="80192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00" dirty="0">
                <a:solidFill>
                  <a:srgbClr val="AD0101"/>
                </a:solidFill>
                <a:latin typeface="Zapf Dingbats"/>
                <a:ea typeface="Zapf Dingbats"/>
                <a:cs typeface="Zapf Dingbats"/>
              </a:rPr>
              <a:t>✪</a:t>
            </a:r>
            <a:endParaRPr lang="en-US" sz="6100" dirty="0">
              <a:solidFill>
                <a:srgbClr val="AD010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22303" y="2081093"/>
            <a:ext cx="3657600" cy="289560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95017" y="683974"/>
            <a:ext cx="33175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latin typeface="Times New Roman"/>
                <a:cs typeface="Times New Roman"/>
              </a:rPr>
              <a:t>Deliberate Practice</a:t>
            </a:r>
            <a:endParaRPr lang="en-US" sz="3200" u="sng" dirty="0"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1812" y="3560088"/>
            <a:ext cx="2751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Maintaining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struggle and connections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through time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2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connections to core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7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Igor </a:t>
            </a:r>
            <a:r>
              <a:rPr lang="en-US" dirty="0" err="1" smtClean="0"/>
              <a:t>Gregoriev</a:t>
            </a:r>
            <a:r>
              <a:rPr lang="en-US" dirty="0" smtClean="0"/>
              <a:t>: “</a:t>
            </a:r>
            <a:r>
              <a:rPr lang="en-US" i="1" dirty="0" smtClean="0"/>
              <a:t>Only 5 Chords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153" t="4545" r="2153" b="27841"/>
          <a:stretch/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47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Map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37748" y="4045383"/>
            <a:ext cx="696286" cy="69628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L3A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75725" y="4049303"/>
            <a:ext cx="696286" cy="69628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L3B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49391" y="4556478"/>
            <a:ext cx="696286" cy="69628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L3C</a:t>
            </a:r>
            <a:endParaRPr lang="en-US" dirty="0"/>
          </a:p>
        </p:txBody>
      </p:sp>
      <p:cxnSp>
        <p:nvCxnSpPr>
          <p:cNvPr id="9" name="Straight Connector 8"/>
          <p:cNvCxnSpPr>
            <a:endCxn id="6" idx="7"/>
          </p:cNvCxnSpPr>
          <p:nvPr/>
        </p:nvCxnSpPr>
        <p:spPr>
          <a:xfrm flipH="1">
            <a:off x="3132065" y="3707148"/>
            <a:ext cx="76064" cy="440204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0"/>
          </p:cNvCxnSpPr>
          <p:nvPr/>
        </p:nvCxnSpPr>
        <p:spPr>
          <a:xfrm>
            <a:off x="3383854" y="3707148"/>
            <a:ext cx="13680" cy="84933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0"/>
          </p:cNvCxnSpPr>
          <p:nvPr/>
        </p:nvCxnSpPr>
        <p:spPr>
          <a:xfrm>
            <a:off x="3600789" y="3707148"/>
            <a:ext cx="323079" cy="34215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02286" y="2243387"/>
            <a:ext cx="2186859" cy="1029223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3"/>
          </p:cNvCxnSpPr>
          <p:nvPr/>
        </p:nvCxnSpPr>
        <p:spPr>
          <a:xfrm flipH="1">
            <a:off x="2138753" y="2523050"/>
            <a:ext cx="1087008" cy="74956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34531" y="2740417"/>
            <a:ext cx="241194" cy="532193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27122" y="2437109"/>
            <a:ext cx="2807113" cy="835501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575725" y="2681125"/>
            <a:ext cx="1403557" cy="59148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639542" y="2740417"/>
            <a:ext cx="556958" cy="532193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1" idx="4"/>
          </p:cNvCxnSpPr>
          <p:nvPr/>
        </p:nvCxnSpPr>
        <p:spPr>
          <a:xfrm>
            <a:off x="5341986" y="2740417"/>
            <a:ext cx="444204" cy="532193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2" idx="3"/>
          </p:cNvCxnSpPr>
          <p:nvPr/>
        </p:nvCxnSpPr>
        <p:spPr>
          <a:xfrm flipH="1">
            <a:off x="5965114" y="2523050"/>
            <a:ext cx="470794" cy="74956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34235" y="2681125"/>
            <a:ext cx="133673" cy="59148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04882" y="2437109"/>
            <a:ext cx="899491" cy="835501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911156" y="2387624"/>
            <a:ext cx="1406350" cy="884986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83448" y="2243387"/>
            <a:ext cx="321378" cy="1029223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57226" y="1995954"/>
            <a:ext cx="1150903" cy="1429056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339324"/>
              </p:ext>
            </p:extLst>
          </p:nvPr>
        </p:nvGraphicFramePr>
        <p:xfrm>
          <a:off x="457200" y="2854860"/>
          <a:ext cx="8229600" cy="133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val 19"/>
          <p:cNvSpPr/>
          <p:nvPr/>
        </p:nvSpPr>
        <p:spPr>
          <a:xfrm>
            <a:off x="3008394" y="1256144"/>
            <a:ext cx="1484273" cy="148427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Concept 1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599849" y="1256144"/>
            <a:ext cx="1484273" cy="148427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Concept 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218541" y="1256144"/>
            <a:ext cx="1484273" cy="148427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Concept 3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04827" y="1001557"/>
            <a:ext cx="1333926" cy="133392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Related Concept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189796" y="3707148"/>
            <a:ext cx="1191882" cy="43158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278290" y="4457513"/>
            <a:ext cx="4068333" cy="646331"/>
            <a:chOff x="4278290" y="4457513"/>
            <a:chExt cx="406833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4693771" y="4457513"/>
              <a:ext cx="3652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Example: Connect concept of mean to that of best fitting regression line.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278290" y="4457513"/>
              <a:ext cx="428754" cy="2880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234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Working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04451"/>
            <a:ext cx="3657600" cy="37673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Statistics is the study of distributions.</a:t>
            </a:r>
          </a:p>
          <a:p>
            <a:r>
              <a:rPr lang="en-US" dirty="0" smtClean="0"/>
              <a:t>The “five chords”: the Distribution Triad.</a:t>
            </a:r>
          </a:p>
          <a:p>
            <a:r>
              <a:rPr lang="en-US" dirty="0" smtClean="0"/>
              <a:t>Hypothesis: practicing these connections over time will result in more coherent and flexible understanding.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222624"/>
              </p:ext>
            </p:extLst>
          </p:nvPr>
        </p:nvGraphicFramePr>
        <p:xfrm>
          <a:off x="4648200" y="1038470"/>
          <a:ext cx="3657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395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Developmental Progression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087956"/>
            <a:ext cx="3657600" cy="3767328"/>
          </a:xfrm>
        </p:spPr>
        <p:txBody>
          <a:bodyPr/>
          <a:lstStyle/>
          <a:p>
            <a:r>
              <a:rPr lang="en-US" dirty="0" smtClean="0"/>
              <a:t>The whole is more than the sum of the parts</a:t>
            </a:r>
          </a:p>
          <a:p>
            <a:r>
              <a:rPr lang="en-US" dirty="0" smtClean="0"/>
              <a:t>Describing/comparing distributions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8540208"/>
              </p:ext>
            </p:extLst>
          </p:nvPr>
        </p:nvGraphicFramePr>
        <p:xfrm>
          <a:off x="4268837" y="890015"/>
          <a:ext cx="4035733" cy="437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483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Developmental Progression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65177"/>
            <a:ext cx="3657600" cy="3767328"/>
          </a:xfrm>
        </p:spPr>
        <p:txBody>
          <a:bodyPr>
            <a:normAutofit/>
          </a:bodyPr>
          <a:lstStyle/>
          <a:p>
            <a:r>
              <a:rPr lang="en-US" dirty="0" smtClean="0"/>
              <a:t>Working from sample to population, and vice versa</a:t>
            </a:r>
          </a:p>
          <a:p>
            <a:r>
              <a:rPr lang="en-US" dirty="0"/>
              <a:t>Random sampling, and bias</a:t>
            </a:r>
          </a:p>
          <a:p>
            <a:r>
              <a:rPr lang="en-US" dirty="0" smtClean="0"/>
              <a:t>Problem of inference; informal approaches</a:t>
            </a:r>
          </a:p>
          <a:p>
            <a:r>
              <a:rPr lang="en-US" dirty="0" smtClean="0"/>
              <a:t>Sampling variation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0420226"/>
              </p:ext>
            </p:extLst>
          </p:nvPr>
        </p:nvGraphicFramePr>
        <p:xfrm>
          <a:off x="4945092" y="1252905"/>
          <a:ext cx="3292172" cy="356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541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Developmental Progression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4375"/>
            <a:ext cx="3657600" cy="37673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very abstract idea, hard to understand with or without simulation</a:t>
            </a:r>
          </a:p>
          <a:p>
            <a:r>
              <a:rPr lang="en-US" dirty="0" smtClean="0"/>
              <a:t>Confidence intervals, hypothesis tests</a:t>
            </a:r>
          </a:p>
          <a:p>
            <a:r>
              <a:rPr lang="en-US" dirty="0" smtClean="0"/>
              <a:t>Wait: I thought there were only three distributions?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862177"/>
              </p:ext>
            </p:extLst>
          </p:nvPr>
        </p:nvGraphicFramePr>
        <p:xfrm>
          <a:off x="4648200" y="1071460"/>
          <a:ext cx="3657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401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2361485"/>
            <a:ext cx="6858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rgbClr val="AD0101"/>
                </a:solidFill>
              </a:rPr>
              <a:t>Final Question:</a:t>
            </a:r>
          </a:p>
          <a:p>
            <a:pPr>
              <a:defRPr/>
            </a:pP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rgbClr val="AD0101"/>
                </a:solidFill>
              </a:rPr>
              <a:t>How do you make this happen?</a:t>
            </a:r>
            <a:endParaRPr lang="en-US" sz="3600" b="1" dirty="0">
              <a:ln w="10541" cmpd="sng">
                <a:noFill/>
                <a:prstDash val="solid"/>
              </a:ln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442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Developmental Math Students: Views of Math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View math as rules/procedures to be memorized;</a:t>
            </a:r>
            <a:b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can’t </a:t>
            </a:r>
            <a:r>
              <a:rPr lang="ja-JP" alt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figure it out</a:t>
            </a:r>
            <a:r>
              <a:rPr lang="ja-JP" alt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When students were asked, </a:t>
            </a:r>
            <a:r>
              <a:rPr lang="ja-JP" alt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What does it mean to be good at math?</a:t>
            </a:r>
            <a:r>
              <a:rPr lang="ja-JP" alt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77% </a:t>
            </a:r>
            <a:r>
              <a:rPr lang="en-US" altLang="ja-JP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gave answers like these</a:t>
            </a:r>
            <a:r>
              <a:rPr lang="en-US" altLang="ja-JP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Math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just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all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these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steps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endParaRPr lang="en-US" sz="24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ru-RU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math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sometimes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you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have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just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accept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that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that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way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there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reason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behind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ru-RU" altLang="ja-JP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altLang="ja-JP" sz="24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ru-RU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don't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think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[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being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good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at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math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has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anything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reasoning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It's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all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memorization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.”</a:t>
            </a:r>
            <a:endParaRPr lang="en-US" altLang="ja-JP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2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2971800"/>
            <a:ext cx="6858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0541" cmpd="sng">
                  <a:noFill/>
                  <a:prstDash val="solid"/>
                </a:ln>
                <a:solidFill>
                  <a:schemeClr val="accent1"/>
                </a:solidFill>
              </a:rPr>
              <a:t>stigler@ucla.edu</a:t>
            </a:r>
            <a:endParaRPr lang="en-US" sz="4400" b="1" dirty="0">
              <a:ln w="10541" cmpd="sng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482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Teacher’s Goal for the Lesson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266162"/>
              </p:ext>
            </p:extLst>
          </p:nvPr>
        </p:nvGraphicFramePr>
        <p:xfrm>
          <a:off x="1079537" y="1575280"/>
          <a:ext cx="6781800" cy="367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491" y="621173"/>
            <a:ext cx="6954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“What was the main thing you wanted students to learn from today’s lesson?”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1661" y="6217303"/>
            <a:ext cx="6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  <a:hlinkClick r:id="rId3" action="ppaction://hlinksldjump"/>
              </a:rPr>
              <a:t>Back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9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2361485"/>
            <a:ext cx="68580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rgbClr val="AD0101"/>
                </a:solidFill>
              </a:rPr>
              <a:t>“Every system is perfectly designed to achieve the results it gets.”</a:t>
            </a:r>
            <a:endParaRPr lang="en-US" sz="4400" b="1" dirty="0">
              <a:ln w="10541" cmpd="sng">
                <a:noFill/>
                <a:prstDash val="solid"/>
              </a:ln>
              <a:solidFill>
                <a:srgbClr val="AD0101"/>
              </a:solidFill>
            </a:endParaRPr>
          </a:p>
          <a:p>
            <a:pPr algn="r">
              <a:defRPr/>
            </a:pPr>
            <a:r>
              <a:rPr lang="en-US" sz="3600" b="1" dirty="0">
                <a:ln w="10541" cmpd="sng">
                  <a:noFill/>
                  <a:prstDash val="solid"/>
                </a:ln>
                <a:solidFill>
                  <a:srgbClr val="AD0101"/>
                </a:solidFill>
              </a:rPr>
              <a:t>-</a:t>
            </a:r>
            <a:r>
              <a:rPr lang="en-US" sz="3600" b="1" dirty="0" smtClean="0">
                <a:ln w="10541" cmpd="sng">
                  <a:noFill/>
                  <a:prstDash val="solid"/>
                </a:ln>
                <a:solidFill>
                  <a:srgbClr val="AD0101"/>
                </a:solidFill>
              </a:rPr>
              <a:t>Paul </a:t>
            </a:r>
            <a:r>
              <a:rPr lang="en-US" sz="3600" b="1" dirty="0" err="1" smtClean="0">
                <a:ln w="10541" cmpd="sng">
                  <a:noFill/>
                  <a:prstDash val="solid"/>
                </a:ln>
                <a:solidFill>
                  <a:srgbClr val="AD0101"/>
                </a:solidFill>
              </a:rPr>
              <a:t>Bataldan</a:t>
            </a:r>
            <a:endParaRPr lang="en-US" sz="3600" b="1" dirty="0">
              <a:ln w="10541" cmpd="sng">
                <a:noFill/>
                <a:prstDash val="solid"/>
              </a:ln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934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206397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Developmental Math Students</a:t>
            </a:r>
            <a:endParaRPr lang="en-US" sz="4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1571034" y="1565939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  <a:latin typeface="Calibri"/>
                <a:cs typeface="Calibri"/>
              </a:rPr>
              <a:t>Which is greater:        </a:t>
            </a:r>
            <a:r>
              <a:rPr lang="en-US" sz="4000" b="1" dirty="0" smtClean="0">
                <a:solidFill>
                  <a:srgbClr val="000000"/>
                </a:solidFill>
                <a:latin typeface="Calibri"/>
                <a:cs typeface="Calibri"/>
              </a:rPr>
              <a:t>or        ?  </a:t>
            </a:r>
            <a:endParaRPr lang="en-US" sz="4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763" y="2605227"/>
            <a:ext cx="350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Garamond"/>
              </a:rPr>
              <a:t>53% correct, but very few could explain why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Garamond"/>
              </a:rPr>
              <a:t>Compulsion to calculate…</a:t>
            </a:r>
            <a:endParaRPr lang="en-US" sz="2800" dirty="0">
              <a:solidFill>
                <a:srgbClr val="000000"/>
              </a:solidFill>
              <a:latin typeface="+mn-lt"/>
              <a:cs typeface="Garamon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98264" y="1131846"/>
            <a:ext cx="2010366" cy="1569660"/>
            <a:chOff x="5298264" y="1630740"/>
            <a:chExt cx="2010366" cy="15696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98264" y="2514600"/>
              <a:ext cx="6096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5365003" y="1630740"/>
              <a:ext cx="49244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b="1" dirty="0" smtClean="0">
                  <a:solidFill>
                    <a:srgbClr val="000000"/>
                  </a:solidFill>
                  <a:latin typeface="+mn-lt"/>
                  <a:cs typeface="Calibri (body)"/>
                </a:rPr>
                <a:t>a</a:t>
              </a:r>
            </a:p>
            <a:p>
              <a:pPr lvl="0"/>
              <a:r>
                <a:rPr lang="en-US" sz="4800" b="1" dirty="0">
                  <a:solidFill>
                    <a:srgbClr val="000000"/>
                  </a:solidFill>
                  <a:latin typeface="+mn-lt"/>
                  <a:cs typeface="Calibri (body)"/>
                </a:rPr>
                <a:t>5</a:t>
              </a:r>
              <a:endParaRPr lang="en-US" sz="4800" b="1" dirty="0" smtClean="0">
                <a:solidFill>
                  <a:srgbClr val="000000"/>
                </a:solidFill>
                <a:latin typeface="+mn-lt"/>
                <a:cs typeface="Calibri (body)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65769" y="1630740"/>
              <a:ext cx="49244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b="1" dirty="0" smtClean="0">
                  <a:solidFill>
                    <a:srgbClr val="000000"/>
                  </a:solidFill>
                  <a:latin typeface="+mn-lt"/>
                  <a:cs typeface="Calibri (body)"/>
                </a:rPr>
                <a:t>a</a:t>
              </a:r>
            </a:p>
            <a:p>
              <a:pPr lvl="0"/>
              <a:r>
                <a:rPr lang="en-US" sz="4800" b="1" dirty="0" smtClean="0">
                  <a:solidFill>
                    <a:srgbClr val="000000"/>
                  </a:solidFill>
                  <a:latin typeface="+mn-lt"/>
                  <a:cs typeface="Calibri (body)"/>
                </a:rPr>
                <a:t>8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699030" y="2514600"/>
              <a:ext cx="6096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803596" y="1710906"/>
            <a:ext cx="990600" cy="609600"/>
            <a:chOff x="6019800" y="2286000"/>
            <a:chExt cx="990600" cy="60960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6019800" y="2286000"/>
              <a:ext cx="990600" cy="609600"/>
            </a:xfrm>
            <a:prstGeom prst="straightConnector1">
              <a:avLst/>
            </a:prstGeom>
            <a:ln w="38100" cmpd="sng">
              <a:solidFill>
                <a:srgbClr val="AD010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019800" y="2286000"/>
              <a:ext cx="990600" cy="609600"/>
            </a:xfrm>
            <a:prstGeom prst="straightConnector1">
              <a:avLst/>
            </a:prstGeom>
            <a:ln w="38100" cmpd="sng">
              <a:solidFill>
                <a:srgbClr val="AD010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390141" y="3042904"/>
            <a:ext cx="2001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+mn-lt"/>
                <a:cs typeface="Calibri (body)"/>
              </a:rPr>
              <a:t>5a = a8</a:t>
            </a:r>
            <a:endParaRPr lang="en-US" sz="4800" b="1" dirty="0">
              <a:solidFill>
                <a:srgbClr val="000000"/>
              </a:solidFill>
              <a:latin typeface="+mn-lt"/>
              <a:cs typeface="Calibri (body)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56742" y="3311106"/>
            <a:ext cx="1230502" cy="533400"/>
            <a:chOff x="5741976" y="2971193"/>
            <a:chExt cx="1230502" cy="40005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5741976" y="2971193"/>
              <a:ext cx="381000" cy="400050"/>
            </a:xfrm>
            <a:prstGeom prst="line">
              <a:avLst/>
            </a:prstGeom>
            <a:ln w="381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591478" y="2971193"/>
              <a:ext cx="381000" cy="400050"/>
            </a:xfrm>
            <a:prstGeom prst="line">
              <a:avLst/>
            </a:prstGeom>
            <a:ln w="381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679265" y="388225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+mn-lt"/>
                <a:cs typeface="Calibri (body)"/>
              </a:rPr>
              <a:t>5 = 8</a:t>
            </a:r>
            <a:endParaRPr lang="en-US" sz="4800" b="1" dirty="0">
              <a:solidFill>
                <a:srgbClr val="000000"/>
              </a:solidFill>
              <a:latin typeface="+mn-lt"/>
              <a:cs typeface="Calibri (body)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13576" y="4001382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D0101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49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221517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Developmental Math </a:t>
            </a:r>
            <a:r>
              <a:rPr lang="en-US" sz="4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Students</a:t>
            </a:r>
            <a:endParaRPr lang="en-US" sz="4000" dirty="0">
              <a:solidFill>
                <a:srgbClr val="595959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59147" y="4228583"/>
            <a:ext cx="733434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latin typeface="Calibri"/>
                <a:ea typeface="ＭＳ Ｐゴシック" charset="0"/>
                <a:cs typeface="Calibri"/>
              </a:rPr>
              <a:t>Interviewer: “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Why did you subtract 253? Could you have subtracted 462 to check the answer?”</a:t>
            </a:r>
            <a:endParaRPr lang="en-US" sz="2800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7" name="#9 clip REDO.mo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77" y="5778794"/>
            <a:ext cx="327689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563532" y="731100"/>
            <a:ext cx="2441013" cy="1325552"/>
            <a:chOff x="3563531" y="1047218"/>
            <a:chExt cx="2441013" cy="994164"/>
          </a:xfrm>
        </p:grpSpPr>
        <p:sp>
          <p:nvSpPr>
            <p:cNvPr id="51205" name="TextBox 2"/>
            <p:cNvSpPr txBox="1">
              <a:spLocks noChangeArrowheads="1"/>
            </p:cNvSpPr>
            <p:nvPr/>
          </p:nvSpPr>
          <p:spPr bwMode="auto">
            <a:xfrm>
              <a:off x="3997804" y="1047218"/>
              <a:ext cx="1731943" cy="87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sz="4800" b="1" dirty="0">
                  <a:solidFill>
                    <a:srgbClr val="000000"/>
                  </a:solidFill>
                  <a:latin typeface="+mn-lt"/>
                </a:rPr>
                <a:t>462</a:t>
              </a:r>
              <a:r>
                <a:rPr lang="en-US" sz="4800" b="1" u="sng" dirty="0">
                  <a:solidFill>
                    <a:srgbClr val="000000"/>
                  </a:solidFill>
                  <a:latin typeface="+mn-lt"/>
                </a:rPr>
                <a:t> </a:t>
              </a:r>
            </a:p>
            <a:p>
              <a:pPr eaLnBrk="1" hangingPunct="1">
                <a:lnSpc>
                  <a:spcPct val="70000"/>
                </a:lnSpc>
              </a:pPr>
              <a:endParaRPr lang="en-US" sz="4800" b="1" u="sng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206" name="TextBox 7"/>
            <p:cNvSpPr txBox="1">
              <a:spLocks noChangeArrowheads="1"/>
            </p:cNvSpPr>
            <p:nvPr/>
          </p:nvSpPr>
          <p:spPr bwMode="auto">
            <a:xfrm>
              <a:off x="3563531" y="1556634"/>
              <a:ext cx="2441013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sz="4800" b="1" u="sng" dirty="0">
                  <a:solidFill>
                    <a:srgbClr val="000000"/>
                  </a:solidFill>
                  <a:latin typeface="+mn-lt"/>
                </a:rPr>
                <a:t>+ 253</a:t>
              </a:r>
            </a:p>
          </p:txBody>
        </p:sp>
      </p:grp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997809" y="1968114"/>
            <a:ext cx="14446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chemeClr val="accent1"/>
                </a:solidFill>
                <a:latin typeface="+mn-lt"/>
              </a:rPr>
              <a:t>715</a:t>
            </a:r>
            <a:endParaRPr lang="en-US"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8539" y="2793951"/>
            <a:ext cx="7307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Interviewer: </a:t>
            </a:r>
            <a:r>
              <a:rPr lang="en-US" sz="2800" b="1" dirty="0" smtClean="0">
                <a:latin typeface="Calibri"/>
                <a:cs typeface="Calibri"/>
              </a:rPr>
              <a:t>“</a:t>
            </a:r>
            <a:r>
              <a:rPr lang="en-US" sz="2800" dirty="0" smtClean="0">
                <a:latin typeface="Calibri"/>
                <a:cs typeface="Calibri"/>
              </a:rPr>
              <a:t>How could you check that your answer is correct?”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463" y="3424892"/>
            <a:ext cx="3217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AD0101"/>
                </a:solidFill>
              </a:rPr>
              <a:t>715</a:t>
            </a:r>
            <a:r>
              <a:rPr lang="en-US" sz="3600" b="1" dirty="0" smtClean="0"/>
              <a:t> – 253 = 462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58424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75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8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 We Want Our Students to Learn?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i="1" dirty="0" smtClean="0"/>
              <a:t>Flexible</a:t>
            </a:r>
            <a:r>
              <a:rPr lang="en-US" sz="2800" dirty="0" smtClean="0"/>
              <a:t> vs. </a:t>
            </a:r>
            <a:r>
              <a:rPr lang="en-US" sz="2800" i="1" dirty="0" smtClean="0"/>
              <a:t>routine</a:t>
            </a:r>
            <a:r>
              <a:rPr lang="en-US" sz="2800" dirty="0" smtClean="0"/>
              <a:t> expertise (</a:t>
            </a:r>
            <a:r>
              <a:rPr lang="en-US" sz="2800" dirty="0" err="1"/>
              <a:t>Hatano</a:t>
            </a:r>
            <a:r>
              <a:rPr lang="en-US" sz="2800" dirty="0"/>
              <a:t> &amp; </a:t>
            </a:r>
            <a:r>
              <a:rPr lang="en-US" sz="2800" dirty="0" smtClean="0"/>
              <a:t>Inagaki</a:t>
            </a:r>
            <a:r>
              <a:rPr lang="en-US" sz="2800" dirty="0"/>
              <a:t>)</a:t>
            </a:r>
            <a:endParaRPr lang="en-US" sz="2800" dirty="0" smtClean="0"/>
          </a:p>
          <a:p>
            <a:r>
              <a:rPr lang="en-US" sz="2800" dirty="0" smtClean="0"/>
              <a:t>What is flexible expertise?</a:t>
            </a:r>
            <a:endParaRPr lang="en-US" sz="2800" dirty="0"/>
          </a:p>
          <a:p>
            <a:pPr lvl="1"/>
            <a:r>
              <a:rPr lang="en-US" sz="2400" dirty="0"/>
              <a:t>Procedural fluency</a:t>
            </a:r>
          </a:p>
          <a:p>
            <a:pPr lvl="1"/>
            <a:r>
              <a:rPr lang="en-US" sz="2400" dirty="0"/>
              <a:t>Conceptual understanding</a:t>
            </a:r>
          </a:p>
          <a:p>
            <a:pPr lvl="1"/>
            <a:r>
              <a:rPr lang="en-US" sz="2400" dirty="0" smtClean="0"/>
              <a:t>Disposition </a:t>
            </a:r>
            <a:r>
              <a:rPr lang="en-US" sz="2400" dirty="0"/>
              <a:t>to think/make sense of </a:t>
            </a:r>
            <a:r>
              <a:rPr lang="en-US" sz="2400" dirty="0" smtClean="0"/>
              <a:t>mathematics</a:t>
            </a:r>
          </a:p>
          <a:p>
            <a:pPr lvl="1"/>
            <a:r>
              <a:rPr lang="en-US" sz="2400" dirty="0" smtClean="0"/>
              <a:t>Ability to nimbly bring knowledge to bear across a wide array of new situations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9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it’s hard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Teaching is a cultural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2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TIMSS Video Studies: How We Teach Mathematics</a:t>
            </a:r>
            <a:endParaRPr lang="en-US" sz="3600" dirty="0"/>
          </a:p>
        </p:txBody>
      </p:sp>
      <p:pic>
        <p:nvPicPr>
          <p:cNvPr id="6" name="Content Placeholder 5" descr="japan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85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38049</TotalTime>
  <Words>2016</Words>
  <Application>Microsoft Macintosh PowerPoint</Application>
  <PresentationFormat>On-screen Show (4:3)</PresentationFormat>
  <Paragraphs>319</Paragraphs>
  <Slides>42</Slides>
  <Notes>30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NewsPrint</vt:lpstr>
      <vt:lpstr>Teaching for Understanding: What Will It Take?</vt:lpstr>
      <vt:lpstr>Plan for Today</vt:lpstr>
      <vt:lpstr>What’s at stake</vt:lpstr>
      <vt:lpstr>Developmental Math Students: Views of Math</vt:lpstr>
      <vt:lpstr>Developmental Math Students</vt:lpstr>
      <vt:lpstr>Developmental Math Students</vt:lpstr>
      <vt:lpstr>What Do We Want Our Students to Learn?</vt:lpstr>
      <vt:lpstr>Why it’s hard</vt:lpstr>
      <vt:lpstr>TIMSS Video Studies: How We Teach Mathematics</vt:lpstr>
      <vt:lpstr>TIMSS Video: Teaching is Cultural</vt:lpstr>
      <vt:lpstr>PowerPoint Presentation</vt:lpstr>
      <vt:lpstr>TIMSS Video: Teaching is a Cultural Activity</vt:lpstr>
      <vt:lpstr>What it will take</vt:lpstr>
      <vt:lpstr>PowerPoint Presentation</vt:lpstr>
      <vt:lpstr>Hong Kong</vt:lpstr>
      <vt:lpstr>Netherlands</vt:lpstr>
      <vt:lpstr>PowerPoint Presentation</vt:lpstr>
      <vt:lpstr>PowerPoint Presentation</vt:lpstr>
      <vt:lpstr>Research Indicates Three Types of Learning Opportunities Required for Deep Understanding</vt:lpstr>
      <vt:lpstr>1. Productive Struggle</vt:lpstr>
      <vt:lpstr>Productive Struggle and Desirable Difficulties</vt:lpstr>
      <vt:lpstr>Productive Struggle and Desirable Difficulties</vt:lpstr>
      <vt:lpstr>Confucius</vt:lpstr>
      <vt:lpstr>2. Explicit Connections</vt:lpstr>
      <vt:lpstr>Thinking Hard</vt:lpstr>
      <vt:lpstr>The Power of Connections</vt:lpstr>
      <vt:lpstr>Example: Struggle to Make Connections</vt:lpstr>
      <vt:lpstr>3. Deliberate Practice</vt:lpstr>
      <vt:lpstr>Deliberate Practice</vt:lpstr>
      <vt:lpstr>Learning Opportunities</vt:lpstr>
      <vt:lpstr>Learning Opportunities</vt:lpstr>
      <vt:lpstr>Understanding statistics</vt:lpstr>
      <vt:lpstr>Igor Gregoriev: “Only 5 Chords”</vt:lpstr>
      <vt:lpstr>Connections Map</vt:lpstr>
      <vt:lpstr>Working Hypothesis</vt:lpstr>
      <vt:lpstr>Developmental Progression</vt:lpstr>
      <vt:lpstr>Developmental Progression</vt:lpstr>
      <vt:lpstr>Developmental Progression</vt:lpstr>
      <vt:lpstr>PowerPoint Presentation</vt:lpstr>
      <vt:lpstr>PowerPoint Presentation</vt:lpstr>
      <vt:lpstr>Teacher’s Goal for the Lesson</vt:lpstr>
      <vt:lpstr>PowerPoint Presentation</vt:lpstr>
    </vt:vector>
  </TitlesOfParts>
  <Manager/>
  <Company>LessonLab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Carnegie 2014</dc:title>
  <dc:subject/>
  <dc:creator>Jim Stigler</dc:creator>
  <cp:keywords/>
  <dc:description/>
  <cp:lastModifiedBy>Jim Stigler</cp:lastModifiedBy>
  <cp:revision>319</cp:revision>
  <dcterms:created xsi:type="dcterms:W3CDTF">2014-06-26T16:17:06Z</dcterms:created>
  <dcterms:modified xsi:type="dcterms:W3CDTF">2015-05-29T11:52:21Z</dcterms:modified>
  <cp:category/>
</cp:coreProperties>
</file>