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sldIdLst>
    <p:sldId id="495" r:id="rId2"/>
    <p:sldId id="490" r:id="rId3"/>
    <p:sldId id="487" r:id="rId4"/>
    <p:sldId id="491" r:id="rId5"/>
    <p:sldId id="492" r:id="rId6"/>
    <p:sldId id="493" r:id="rId7"/>
    <p:sldId id="494" r:id="rId8"/>
    <p:sldId id="49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/CSS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96C510-0A55-4B04-A31B-92F7C796D122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5748A4-B103-45FF-A007-287BD7F36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00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748A4-B103-45FF-A007-287BD7F364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1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748A4-B103-45FF-A007-287BD7F364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85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748A4-B103-45FF-A007-287BD7F364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98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748A4-B103-45FF-A007-287BD7F364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28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748A4-B103-45FF-A007-287BD7F364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03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5748A4-B103-45FF-A007-287BD7F364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3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DA6ED-8A5F-4536-86EB-1D442657F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93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E59F-2677-4121-ABE1-A0706B8D0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80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D5956-C4EB-474F-8F7B-2E74AEA5B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37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9A65-CAE6-434E-B465-DBBA5BA6F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81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B7F8B-A36E-482A-95DA-95AA3C854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48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228F-BDF3-44E0-8FD3-CF8DF84E3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93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619A-864E-4332-A515-0377B6B5D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27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DE30D-D9CE-40F1-A9D2-9C30340EF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52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C338C-A87A-4B5E-BC76-80B262109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27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E500-59FD-4E9F-B46E-62B835992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27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27AE8-D682-4B9D-9B76-7B39E9839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29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November 1, 2014</a:t>
            </a: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Butler University                    Indianapolis</a:t>
            </a: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AB56BD1-834D-4B43-99EF-D518F64B8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USCOTS 2015!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590"/>
            <a:ext cx="6637411" cy="441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Minitab for this reception!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Dana </a:t>
            </a:r>
            <a:r>
              <a:rPr lang="en-US" dirty="0" err="1" smtClean="0"/>
              <a:t>Tilghman</a:t>
            </a:r>
            <a:endParaRPr lang="en-US" dirty="0" smtClean="0"/>
          </a:p>
          <a:p>
            <a:pPr lvl="1"/>
            <a:r>
              <a:rPr lang="en-US" dirty="0" smtClean="0"/>
              <a:t>Sr. Trade Show and Events Planner</a:t>
            </a:r>
          </a:p>
          <a:p>
            <a:r>
              <a:rPr lang="en-US" dirty="0" smtClean="0"/>
              <a:t>Christine </a:t>
            </a:r>
            <a:r>
              <a:rPr lang="en-US" dirty="0" err="1" smtClean="0"/>
              <a:t>Bayly</a:t>
            </a:r>
            <a:endParaRPr lang="en-US" dirty="0" smtClean="0"/>
          </a:p>
          <a:p>
            <a:pPr lvl="1"/>
            <a:r>
              <a:rPr lang="en-US" dirty="0" smtClean="0"/>
              <a:t>Manager, Academic Sales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4213837"/>
            <a:ext cx="4191000" cy="10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186956"/>
            <a:ext cx="3783649" cy="107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dirty="0" smtClean="0"/>
              <a:t>Opening: What’s wrong with Stat 101?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30725"/>
          </a:xfrm>
        </p:spPr>
        <p:txBody>
          <a:bodyPr/>
          <a:lstStyle/>
          <a:p>
            <a:r>
              <a:rPr lang="en-US" sz="2800" dirty="0" smtClean="0"/>
              <a:t>Two eminent presenters: </a:t>
            </a:r>
          </a:p>
          <a:p>
            <a:pPr lvl="1"/>
            <a:r>
              <a:rPr lang="en-US" sz="2800" dirty="0" smtClean="0"/>
              <a:t>Dick De </a:t>
            </a:r>
            <a:r>
              <a:rPr lang="en-US" sz="2800" dirty="0" err="1" smtClean="0"/>
              <a:t>Veaux</a:t>
            </a:r>
            <a:r>
              <a:rPr lang="en-US" sz="2800" dirty="0" smtClean="0"/>
              <a:t>, Williams College</a:t>
            </a:r>
            <a:endParaRPr lang="en-US" sz="2800" dirty="0"/>
          </a:p>
          <a:p>
            <a:pPr lvl="1"/>
            <a:r>
              <a:rPr lang="en-US" sz="2800" dirty="0" smtClean="0"/>
              <a:t>George Cobb, Mount Holyoke College</a:t>
            </a:r>
          </a:p>
          <a:p>
            <a:r>
              <a:rPr lang="en-US" sz="2800" dirty="0" smtClean="0"/>
              <a:t>Two inspirational after-dinner talks</a:t>
            </a:r>
          </a:p>
          <a:p>
            <a:pPr lvl="1"/>
            <a:r>
              <a:rPr lang="en-US" sz="2800" dirty="0" smtClean="0"/>
              <a:t>Dick, 2007 USCOTS</a:t>
            </a:r>
          </a:p>
          <a:p>
            <a:pPr marL="344487" lvl="1" indent="0">
              <a:buNone/>
            </a:pPr>
            <a:r>
              <a:rPr lang="en-US" sz="2800" dirty="0"/>
              <a:t>	</a:t>
            </a:r>
            <a:r>
              <a:rPr lang="en-US" sz="2400" dirty="0" smtClean="0"/>
              <a:t>“Math is Music, Statistics is Literature”</a:t>
            </a:r>
          </a:p>
          <a:p>
            <a:pPr lvl="1"/>
            <a:r>
              <a:rPr lang="en-US" sz="2800" dirty="0" smtClean="0"/>
              <a:t>George, 2005 USCOTS</a:t>
            </a:r>
          </a:p>
          <a:p>
            <a:pPr marL="344487" lvl="1" indent="0">
              <a:buNone/>
            </a:pPr>
            <a:r>
              <a:rPr lang="en-US" sz="2800" dirty="0"/>
              <a:t>	</a:t>
            </a:r>
            <a:r>
              <a:rPr lang="en-US" sz="2400" dirty="0" smtClean="0"/>
              <a:t>“Introductory Statistics: A Saber Tooth Curriculum?”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991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dirty="0" smtClean="0"/>
              <a:t>Opening: What’s wrong with Stat 101?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30725"/>
          </a:xfrm>
        </p:spPr>
        <p:txBody>
          <a:bodyPr/>
          <a:lstStyle/>
          <a:p>
            <a:r>
              <a:rPr lang="en-US" sz="2800" dirty="0" smtClean="0"/>
              <a:t>“Nothing tunes the neurons like disagreement.”</a:t>
            </a:r>
          </a:p>
          <a:p>
            <a:pPr marL="0" indent="0">
              <a:buNone/>
            </a:pPr>
            <a:r>
              <a:rPr lang="en-US" sz="2800" dirty="0" smtClean="0"/>
              <a:t>						– David Moore</a:t>
            </a:r>
          </a:p>
          <a:p>
            <a:r>
              <a:rPr lang="en-US" sz="2800" dirty="0" smtClean="0"/>
              <a:t>Six distinguished discussants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Amy </a:t>
            </a:r>
            <a:r>
              <a:rPr lang="en-US" sz="2800" dirty="0" err="1" smtClean="0"/>
              <a:t>Wagaman</a:t>
            </a:r>
            <a:r>
              <a:rPr lang="en-US" sz="2800" dirty="0" smtClean="0"/>
              <a:t>, Amherst College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Jef</a:t>
            </a:r>
            <a:r>
              <a:rPr lang="en-US" sz="2800" dirty="0" smtClean="0"/>
              <a:t> </a:t>
            </a:r>
            <a:r>
              <a:rPr lang="en-US" sz="2800" dirty="0" err="1" smtClean="0"/>
              <a:t>Witmer</a:t>
            </a:r>
            <a:r>
              <a:rPr lang="en-US" sz="2800" dirty="0" smtClean="0"/>
              <a:t>, Oberlin College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Jessica </a:t>
            </a:r>
            <a:r>
              <a:rPr lang="en-US" sz="2800" dirty="0" err="1" smtClean="0"/>
              <a:t>Utts</a:t>
            </a:r>
            <a:r>
              <a:rPr lang="en-US" sz="2800" dirty="0" smtClean="0"/>
              <a:t>, UC – Irvine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Milo </a:t>
            </a:r>
            <a:r>
              <a:rPr lang="en-US" sz="2800" dirty="0" err="1" smtClean="0"/>
              <a:t>Schield</a:t>
            </a:r>
            <a:r>
              <a:rPr lang="en-US" sz="2800" dirty="0" smtClean="0"/>
              <a:t>, Augsburg College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Nathan </a:t>
            </a:r>
            <a:r>
              <a:rPr lang="en-US" sz="2800" dirty="0" err="1" smtClean="0"/>
              <a:t>Tintle</a:t>
            </a:r>
            <a:r>
              <a:rPr lang="en-US" sz="2800" dirty="0" smtClean="0"/>
              <a:t>, </a:t>
            </a:r>
            <a:r>
              <a:rPr lang="en-US" sz="2800" dirty="0" err="1" smtClean="0"/>
              <a:t>Dordt</a:t>
            </a:r>
            <a:r>
              <a:rPr lang="en-US" sz="2800" dirty="0" smtClean="0"/>
              <a:t> College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Webster West, North Carolina State University</a:t>
            </a:r>
            <a:endParaRPr lang="en-US" sz="2800" dirty="0"/>
          </a:p>
          <a:p>
            <a:endParaRPr lang="en-US" sz="28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553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Opening: Defining my term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30725"/>
          </a:xfrm>
        </p:spPr>
        <p:txBody>
          <a:bodyPr/>
          <a:lstStyle/>
          <a:p>
            <a:r>
              <a:rPr lang="en-US" sz="2800" dirty="0" smtClean="0"/>
              <a:t>“Stat 101” = AP Statistics with software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/>
              <a:t>Exploring Data: Describing patterns and departures from patterns (20-30%)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/>
              <a:t>Sampling and Experimentation: Planning and conducting a study (10-20%)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/>
              <a:t>Anticipating Patterns: Exploring random phenomena using probability and simulation (20-30%)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/>
              <a:t>Statistical Inference: Estimating population parameters and testing hypotheses (30-40</a:t>
            </a:r>
            <a:r>
              <a:rPr lang="en-US" sz="2400" dirty="0" smtClean="0"/>
              <a:t>%)</a:t>
            </a:r>
            <a:endParaRPr lang="en-US" sz="2400" dirty="0"/>
          </a:p>
          <a:p>
            <a:endParaRPr lang="en-US" sz="28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72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Opening: Some ground rules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30725"/>
          </a:xfrm>
        </p:spPr>
        <p:txBody>
          <a:bodyPr/>
          <a:lstStyle/>
          <a:p>
            <a:r>
              <a:rPr lang="en-US" sz="2800" dirty="0" smtClean="0"/>
              <a:t>Timing</a:t>
            </a:r>
          </a:p>
          <a:p>
            <a:pPr lvl="1"/>
            <a:r>
              <a:rPr lang="en-US" sz="2800" dirty="0" smtClean="0"/>
              <a:t>Dick and George have 15 minutes each</a:t>
            </a:r>
          </a:p>
          <a:p>
            <a:pPr lvl="1"/>
            <a:r>
              <a:rPr lang="en-US" sz="2800" dirty="0" smtClean="0"/>
              <a:t>Discussants have 5 minutes each</a:t>
            </a:r>
          </a:p>
          <a:p>
            <a:pPr lvl="2"/>
            <a:r>
              <a:rPr lang="en-US" sz="2400" dirty="0" smtClean="0"/>
              <a:t>But, unlike </a:t>
            </a:r>
            <a:r>
              <a:rPr lang="en-US" sz="2400" dirty="0" smtClean="0"/>
              <a:t>opening session of USCCOTS 2013</a:t>
            </a:r>
            <a:r>
              <a:rPr lang="en-US" sz="2400" dirty="0" smtClean="0"/>
              <a:t>, </a:t>
            </a:r>
            <a:r>
              <a:rPr lang="en-US" sz="2400" dirty="0" smtClean="0"/>
              <a:t>      no </a:t>
            </a:r>
            <a:r>
              <a:rPr lang="en-US" sz="2400" dirty="0" smtClean="0"/>
              <a:t>restriction on how that time is used!</a:t>
            </a:r>
          </a:p>
          <a:p>
            <a:r>
              <a:rPr lang="en-US" sz="3200" dirty="0" smtClean="0"/>
              <a:t>Ordering</a:t>
            </a:r>
          </a:p>
          <a:p>
            <a:pPr lvl="1"/>
            <a:r>
              <a:rPr lang="en-US" sz="2800" dirty="0" smtClean="0"/>
              <a:t>Alphabetical by first name</a:t>
            </a:r>
          </a:p>
          <a:p>
            <a:pPr lvl="3"/>
            <a:r>
              <a:rPr lang="en-US" sz="2400" dirty="0" smtClean="0"/>
              <a:t>A horribly under-valued sorting criterion!</a:t>
            </a:r>
          </a:p>
          <a:p>
            <a:pPr lvl="3"/>
            <a:r>
              <a:rPr lang="en-US" sz="2400" dirty="0" smtClean="0"/>
              <a:t>What about Dick/Richard?</a:t>
            </a:r>
            <a:endParaRPr lang="en-US" sz="2400" dirty="0"/>
          </a:p>
          <a:p>
            <a:endParaRPr lang="en-US" sz="28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418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Opening: What’s wrong with Stat 101?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30725"/>
          </a:xfrm>
        </p:spPr>
        <p:txBody>
          <a:bodyPr/>
          <a:lstStyle/>
          <a:p>
            <a:r>
              <a:rPr lang="en-US" sz="2800" dirty="0" smtClean="0"/>
              <a:t>Isn’t this a pessimistic, depressing title for a session to open a conference?!?</a:t>
            </a:r>
          </a:p>
          <a:p>
            <a:r>
              <a:rPr lang="en-US" sz="2800" dirty="0" smtClean="0"/>
              <a:t>Not at all!  I invite you to be inspired to …</a:t>
            </a:r>
          </a:p>
          <a:p>
            <a:pPr lvl="1"/>
            <a:r>
              <a:rPr lang="en-US" sz="2400" dirty="0" smtClean="0"/>
              <a:t>Respond to a thought-provoking call for improvement</a:t>
            </a:r>
          </a:p>
          <a:p>
            <a:pPr lvl="1"/>
            <a:r>
              <a:rPr lang="en-US" sz="2400" dirty="0" smtClean="0"/>
              <a:t>Follow up with stimulating</a:t>
            </a:r>
            <a:r>
              <a:rPr lang="en-US" sz="2400" dirty="0" smtClean="0"/>
              <a:t>, productive discussions throughout conference</a:t>
            </a:r>
          </a:p>
          <a:p>
            <a:pPr lvl="1"/>
            <a:r>
              <a:rPr lang="en-US" sz="2400" dirty="0" smtClean="0"/>
              <a:t>Look </a:t>
            </a:r>
            <a:r>
              <a:rPr lang="en-US" sz="2400" dirty="0" smtClean="0"/>
              <a:t>for </a:t>
            </a:r>
            <a:r>
              <a:rPr lang="en-US" sz="2400" dirty="0"/>
              <a:t>how “making connections” can play a key role in fixing what’s wrong</a:t>
            </a:r>
          </a:p>
          <a:p>
            <a:pPr lvl="1"/>
            <a:r>
              <a:rPr lang="en-US" sz="2400" dirty="0" smtClean="0"/>
              <a:t>Or perhaps you won’t be persuaded that anything’s wrong with Stat 101</a:t>
            </a:r>
          </a:p>
          <a:p>
            <a:pPr lvl="2"/>
            <a:r>
              <a:rPr lang="en-US" sz="2400" dirty="0" smtClean="0"/>
              <a:t>“Nothing tunes the neurons like disagreement”</a:t>
            </a:r>
            <a:endParaRPr lang="en-US" sz="2400" dirty="0"/>
          </a:p>
          <a:p>
            <a:endParaRPr lang="en-US" sz="28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11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Opening: What’s wrong with Stat 101?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30725"/>
          </a:xfrm>
        </p:spPr>
        <p:txBody>
          <a:bodyPr/>
          <a:lstStyle/>
          <a:p>
            <a:r>
              <a:rPr lang="en-US" sz="2800" smtClean="0"/>
              <a:t>Without further ado …</a:t>
            </a:r>
            <a:endParaRPr lang="en-US" sz="2400" dirty="0"/>
          </a:p>
          <a:p>
            <a:endParaRPr lang="en-US" sz="28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289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5078</TotalTime>
  <Words>294</Words>
  <Application>Microsoft Office PowerPoint</Application>
  <PresentationFormat>On-screen Show (4:3)</PresentationFormat>
  <Paragraphs>61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Garamond</vt:lpstr>
      <vt:lpstr>Wingdings</vt:lpstr>
      <vt:lpstr>Edge</vt:lpstr>
      <vt:lpstr>Welcome to USCOTS 2015!</vt:lpstr>
      <vt:lpstr>Thanks to Minitab for this reception!</vt:lpstr>
      <vt:lpstr>Opening: What’s wrong with Stat 101?</vt:lpstr>
      <vt:lpstr>Opening: What’s wrong with Stat 101?</vt:lpstr>
      <vt:lpstr>Opening: Defining my term</vt:lpstr>
      <vt:lpstr>Opening: Some ground rules</vt:lpstr>
      <vt:lpstr>Opening: What’s wrong with Stat 101?</vt:lpstr>
      <vt:lpstr>Opening: What’s wrong with Stat 101?</vt:lpstr>
    </vt:vector>
  </TitlesOfParts>
  <Company>Cal Poly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USCOTS Opening Session</dc:title>
  <dc:creator>Allan Rossman</dc:creator>
  <cp:lastModifiedBy>Allan Rossman</cp:lastModifiedBy>
  <cp:revision>293</cp:revision>
  <dcterms:created xsi:type="dcterms:W3CDTF">2009-03-26T00:55:02Z</dcterms:created>
  <dcterms:modified xsi:type="dcterms:W3CDTF">2015-05-28T21:39:47Z</dcterms:modified>
</cp:coreProperties>
</file>