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3" r:id="rId3"/>
    <p:sldId id="319" r:id="rId4"/>
    <p:sldId id="265" r:id="rId5"/>
    <p:sldId id="315" r:id="rId6"/>
    <p:sldId id="320" r:id="rId7"/>
    <p:sldId id="316" r:id="rId8"/>
    <p:sldId id="317" r:id="rId9"/>
    <p:sldId id="321" r:id="rId10"/>
    <p:sldId id="323" r:id="rId11"/>
    <p:sldId id="324" r:id="rId12"/>
    <p:sldId id="327" r:id="rId13"/>
    <p:sldId id="310" r:id="rId14"/>
    <p:sldId id="328" r:id="rId15"/>
    <p:sldId id="329" r:id="rId16"/>
    <p:sldId id="332" r:id="rId17"/>
    <p:sldId id="326" r:id="rId18"/>
    <p:sldId id="289" r:id="rId19"/>
    <p:sldId id="304" r:id="rId20"/>
    <p:sldId id="32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68139" autoAdjust="0"/>
  </p:normalViewPr>
  <p:slideViewPr>
    <p:cSldViewPr>
      <p:cViewPr varScale="1">
        <p:scale>
          <a:sx n="56" d="100"/>
          <a:sy n="56" d="100"/>
        </p:scale>
        <p:origin x="-13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C0C6-56BD-43F1-9594-CBD2003C24D6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F1BF8-6004-4242-8C45-C46AA173D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6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CB6A-9DAB-4779-88EE-CD48DDF7C15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9109-2865-47BE-809D-EA865B83D7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2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15CC4-3016-404A-B599-24817993134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cholarship.org/uc/uclastat_cts_tis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IGNITING A PASSION FOR CHANGE ARSONIST OR MERE ACCELERANT?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George W. Cobb</a:t>
            </a:r>
          </a:p>
          <a:p>
            <a:r>
              <a:rPr lang="en-US" dirty="0"/>
              <a:t>Mount Holyoke </a:t>
            </a:r>
            <a:r>
              <a:rPr lang="en-US" dirty="0" smtClean="0"/>
              <a:t>College</a:t>
            </a:r>
          </a:p>
          <a:p>
            <a:r>
              <a:rPr lang="en-US" dirty="0" err="1" smtClean="0"/>
              <a:t>GCobb@MtHolyoke.edu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USCOTS 2013</a:t>
            </a:r>
          </a:p>
          <a:p>
            <a:r>
              <a:rPr lang="en-US" dirty="0" smtClean="0"/>
              <a:t>Raleigh, NC      May 18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40"/>
    </mc:Choice>
    <mc:Fallback xmlns="">
      <p:transition spd="slow" advTm="155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(Just for variety)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6019800" cy="5940127"/>
          </a:xfrm>
        </p:spPr>
      </p:pic>
    </p:spTree>
    <p:extLst>
      <p:ext uri="{BB962C8B-B14F-4D97-AF65-F5344CB8AC3E}">
        <p14:creationId xmlns:p14="http://schemas.microsoft.com/office/powerpoint/2010/main" val="7861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07"/>
    </mc:Choice>
    <mc:Fallback xmlns="">
      <p:transition spd="slow" advTm="1610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09600"/>
            <a:ext cx="3207154" cy="5931568"/>
          </a:xfrm>
        </p:spPr>
      </p:pic>
    </p:spTree>
    <p:extLst>
      <p:ext uri="{BB962C8B-B14F-4D97-AF65-F5344CB8AC3E}">
        <p14:creationId xmlns:p14="http://schemas.microsoft.com/office/powerpoint/2010/main" val="18834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10"/>
    </mc:Choice>
    <mc:Fallback xmlns="">
      <p:transition spd="slow" advTm="1571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1.  TYRANNY OF THE COMPUTABLE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/>
              <a:t>How we </a:t>
            </a:r>
            <a:r>
              <a:rPr lang="en-US" sz="4400" b="1" u="sng" dirty="0" smtClean="0"/>
              <a:t>think</a:t>
            </a:r>
            <a:r>
              <a:rPr lang="en-US" sz="4400" b="1" dirty="0" smtClean="0"/>
              <a:t>,</a:t>
            </a:r>
            <a:br>
              <a:rPr lang="en-US" sz="4400" b="1" dirty="0" smtClean="0"/>
            </a:br>
            <a:r>
              <a:rPr lang="en-US" sz="4400" b="1" dirty="0" smtClean="0"/>
              <a:t>and what we </a:t>
            </a:r>
            <a:r>
              <a:rPr lang="en-US" sz="4400" b="1" u="sng" dirty="0" smtClean="0"/>
              <a:t>teach</a:t>
            </a:r>
            <a:r>
              <a:rPr lang="en-US" sz="4400" b="1" dirty="0" smtClean="0"/>
              <a:t>,</a:t>
            </a:r>
            <a:br>
              <a:rPr lang="en-US" sz="4400" b="1" dirty="0" smtClean="0"/>
            </a:br>
            <a:r>
              <a:rPr lang="en-US" sz="4400" b="1" dirty="0" smtClean="0"/>
              <a:t>are shaped by what we can</a:t>
            </a:r>
            <a:br>
              <a:rPr lang="en-US" sz="4400" b="1" dirty="0" smtClean="0"/>
            </a:br>
            <a:r>
              <a:rPr lang="en-US" sz="4400" b="1" dirty="0" smtClean="0"/>
              <a:t>and cannot </a:t>
            </a:r>
            <a:r>
              <a:rPr lang="en-US" sz="4400" b="1" u="sng" dirty="0" smtClean="0"/>
              <a:t>compute</a:t>
            </a:r>
          </a:p>
          <a:p>
            <a:pPr algn="ctr"/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648200"/>
            <a:ext cx="2362200" cy="184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61"/>
    </mc:Choice>
    <mc:Fallback xmlns="">
      <p:transition spd="slow" advTm="1546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066800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 THE POWER OF SIMULATION</a:t>
            </a:r>
            <a:br>
              <a:rPr lang="en-US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1976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 smtClean="0"/>
              <a:t>Simulation reduces computing</a:t>
            </a:r>
          </a:p>
          <a:p>
            <a:pPr marL="0" indent="0" algn="ctr">
              <a:buNone/>
            </a:pPr>
            <a:r>
              <a:rPr lang="en-US" sz="4400" b="1" dirty="0"/>
              <a:t>a</a:t>
            </a:r>
            <a:r>
              <a:rPr lang="en-US" sz="4400" b="1" dirty="0" smtClean="0"/>
              <a:t>reas and probabilities</a:t>
            </a:r>
          </a:p>
          <a:p>
            <a:pPr marL="0" indent="0" algn="ctr">
              <a:buNone/>
            </a:pPr>
            <a:r>
              <a:rPr lang="en-US" sz="4400" b="1" dirty="0" smtClean="0"/>
              <a:t>to counting  # Yes / # Reps</a:t>
            </a:r>
          </a:p>
          <a:p>
            <a:pPr marL="0" indent="0" algn="ctr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343400"/>
            <a:ext cx="3874668" cy="18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3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97"/>
    </mc:Choice>
    <mc:Fallback xmlns="">
      <p:transition spd="slow" advTm="1549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          Cobb, TISE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0339"/>
          <a:stretch/>
        </p:blipFill>
        <p:spPr>
          <a:xfrm>
            <a:off x="833966" y="3657600"/>
            <a:ext cx="7476068" cy="1015617"/>
          </a:xfr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uclastat_cts_ti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" y="1380067"/>
            <a:ext cx="765429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2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73"/>
    </mc:Choice>
    <mc:Fallback xmlns="">
      <p:transition spd="slow" advTm="1537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3.  FISHER’S VISION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Fisher wanted to base p-values </a:t>
            </a:r>
          </a:p>
          <a:p>
            <a:pPr marL="0" indent="0" algn="ctr">
              <a:buNone/>
            </a:pPr>
            <a:r>
              <a:rPr lang="en-US" sz="4800" dirty="0" smtClean="0"/>
              <a:t>on randomization, </a:t>
            </a:r>
          </a:p>
          <a:p>
            <a:pPr marL="0" indent="0" algn="ctr">
              <a:buNone/>
            </a:pPr>
            <a:r>
              <a:rPr lang="en-US" sz="4800" dirty="0"/>
              <a:t>b</a:t>
            </a:r>
            <a:r>
              <a:rPr lang="en-US" sz="4800" dirty="0" smtClean="0"/>
              <a:t>ut he didn’t have </a:t>
            </a:r>
          </a:p>
          <a:p>
            <a:pPr marL="0" indent="0" algn="ctr">
              <a:buNone/>
            </a:pPr>
            <a:r>
              <a:rPr lang="en-US" sz="4800" dirty="0" smtClean="0"/>
              <a:t>the computing power.</a:t>
            </a:r>
          </a:p>
          <a:p>
            <a:pPr marL="0" indent="0" algn="ctr">
              <a:buNone/>
            </a:pPr>
            <a:r>
              <a:rPr lang="en-US" sz="4800" dirty="0" smtClean="0"/>
              <a:t>We do.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8545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49"/>
    </mc:Choice>
    <mc:Fallback xmlns="">
      <p:transition spd="slow" advTm="1524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P-VALUES </a:t>
            </a:r>
            <a:r>
              <a:rPr lang="en-US" sz="4800" b="1" u="sng" dirty="0" smtClean="0"/>
              <a:t>AND</a:t>
            </a:r>
            <a:r>
              <a:rPr lang="en-US" sz="4800" b="1" dirty="0" smtClean="0"/>
              <a:t> BAYES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P-VALUES: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 x have a detectable effect?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 x belong in our model?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BAYES: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Posterior distributions for estimation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A.P. </a:t>
            </a:r>
            <a:r>
              <a:rPr lang="en-US" dirty="0" err="1" smtClean="0"/>
              <a:t>Dempster</a:t>
            </a:r>
            <a:r>
              <a:rPr lang="en-US" dirty="0" smtClean="0"/>
              <a:t> (1971) “Model searching and estimation in the logic of inference”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91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>4.  BAYESIAN INTERVALS</a:t>
            </a:r>
            <a:br>
              <a:rPr lang="en-US" sz="53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/>
              <a:t>Only Bayesian intervals</a:t>
            </a:r>
          </a:p>
          <a:p>
            <a:pPr marL="0" indent="0" algn="ctr">
              <a:buNone/>
            </a:pPr>
            <a:r>
              <a:rPr lang="en-US" sz="4400" b="1" dirty="0"/>
              <a:t>c</a:t>
            </a:r>
            <a:r>
              <a:rPr lang="en-US" sz="4400" b="1" dirty="0" smtClean="0"/>
              <a:t>ondition on </a:t>
            </a:r>
            <a:r>
              <a:rPr lang="en-US" sz="4400" b="1" u="sng" dirty="0" smtClean="0"/>
              <a:t>all</a:t>
            </a:r>
            <a:r>
              <a:rPr lang="en-US" sz="4400" b="1" dirty="0" smtClean="0"/>
              <a:t> the data, </a:t>
            </a:r>
          </a:p>
          <a:p>
            <a:pPr marL="0" indent="0" algn="ctr">
              <a:buNone/>
            </a:pPr>
            <a:r>
              <a:rPr lang="en-US" sz="4400" b="1" dirty="0"/>
              <a:t>a</a:t>
            </a:r>
            <a:r>
              <a:rPr lang="en-US" sz="4400" b="1" dirty="0" smtClean="0"/>
              <a:t>nd </a:t>
            </a:r>
            <a:r>
              <a:rPr lang="en-US" sz="4400" b="1" u="sng" dirty="0" smtClean="0"/>
              <a:t>only</a:t>
            </a:r>
            <a:r>
              <a:rPr lang="en-US" sz="4400" b="1" dirty="0" smtClean="0"/>
              <a:t> on the data</a:t>
            </a:r>
          </a:p>
          <a:p>
            <a:pPr marL="0" indent="0" algn="ctr">
              <a:buNone/>
            </a:pPr>
            <a:r>
              <a:rPr lang="en-US" sz="4400" b="1" dirty="0"/>
              <a:t>w</a:t>
            </a:r>
            <a:r>
              <a:rPr lang="en-US" sz="4400" b="1" dirty="0" smtClean="0"/>
              <a:t>e actually observed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070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8"/>
    </mc:Choice>
    <mc:Fallback xmlns="">
      <p:transition spd="slow" advTm="1560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5.  SIMULATION FREES US</a:t>
            </a:r>
            <a:br>
              <a:rPr lang="en-US" b="1" dirty="0" smtClean="0"/>
            </a:br>
            <a:r>
              <a:rPr lang="en-US" b="1" dirty="0" smtClean="0"/>
              <a:t>TO TEACH WHAT REALLY MATTERS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1050" dirty="0" smtClean="0"/>
          </a:p>
          <a:p>
            <a:pPr marL="457200" lvl="1" indent="0" algn="ctr">
              <a:buNone/>
            </a:pPr>
            <a:r>
              <a:rPr lang="en-US" sz="3600" b="1" dirty="0" smtClean="0"/>
              <a:t>It’s not just p-values </a:t>
            </a:r>
          </a:p>
          <a:p>
            <a:pPr marL="457200" lvl="1" indent="0" algn="ctr">
              <a:buNone/>
            </a:pPr>
            <a:r>
              <a:rPr lang="en-US" sz="3600" b="1" dirty="0" smtClean="0"/>
              <a:t>and Bayesian posteriors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3600" b="1" dirty="0" smtClean="0"/>
              <a:t>We need more time on what </a:t>
            </a:r>
          </a:p>
          <a:p>
            <a:pPr marL="457200" lvl="1" indent="0" algn="ctr">
              <a:buNone/>
            </a:pPr>
            <a:r>
              <a:rPr lang="en-US" sz="3600" b="1" dirty="0" smtClean="0"/>
              <a:t>Nick Horton and Danny Kaplan </a:t>
            </a:r>
          </a:p>
          <a:p>
            <a:pPr marL="457200" lvl="1" indent="0" algn="ctr">
              <a:buNone/>
            </a:pPr>
            <a:r>
              <a:rPr lang="en-US" sz="3600" b="1" dirty="0" smtClean="0"/>
              <a:t>talked about yesterday.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21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93"/>
    </mc:Choice>
    <mc:Fallback xmlns="">
      <p:transition spd="slow" advTm="1529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7827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6.  THERE IS NO STATISTICAL </a:t>
            </a:r>
            <a:br>
              <a:rPr lang="en-US" sz="4800" b="1" dirty="0" smtClean="0"/>
            </a:br>
            <a:r>
              <a:rPr lang="en-US" sz="4800" b="1" dirty="0" smtClean="0"/>
              <a:t>GRAND THEORY OF EVERYTHING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We need both p-values for model choosing</a:t>
            </a:r>
          </a:p>
          <a:p>
            <a:pPr marL="0" indent="0" algn="ctr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(Does x have a detectable effect?)</a:t>
            </a:r>
          </a:p>
          <a:p>
            <a:pPr marL="0" indent="0" algn="ctr">
              <a:buNone/>
            </a:pPr>
            <a:r>
              <a:rPr lang="en-US" sz="3600" b="1" dirty="0" smtClean="0"/>
              <a:t>AND</a:t>
            </a:r>
          </a:p>
          <a:p>
            <a:pPr marL="0" indent="0" algn="ctr">
              <a:buNone/>
            </a:pPr>
            <a:r>
              <a:rPr lang="en-US" sz="3600" b="1" dirty="0" smtClean="0"/>
              <a:t>Bayesian intervals for estimation</a:t>
            </a:r>
          </a:p>
          <a:p>
            <a:pPr marL="0" indent="0" algn="ctr">
              <a:buNone/>
            </a:pPr>
            <a:r>
              <a:rPr lang="en-US" sz="3600" b="1" dirty="0" smtClean="0"/>
              <a:t>(once we have a tentative model)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4433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16"/>
    </mc:Choice>
    <mc:Fallback xmlns="">
      <p:transition spd="slow" advTm="158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IGNITING A PASSION FOR CHANGE ARSONIST OR MERE ACCELERANT?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George W. Cobb</a:t>
            </a:r>
          </a:p>
          <a:p>
            <a:r>
              <a:rPr lang="en-US" dirty="0"/>
              <a:t>Mount Holyoke </a:t>
            </a:r>
            <a:r>
              <a:rPr lang="en-US" dirty="0" smtClean="0"/>
              <a:t>College</a:t>
            </a:r>
          </a:p>
          <a:p>
            <a:r>
              <a:rPr lang="en-US" dirty="0" err="1" smtClean="0"/>
              <a:t>GCobb@MtHolyoke.edu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USCOTS 2013</a:t>
            </a:r>
          </a:p>
          <a:p>
            <a:r>
              <a:rPr lang="en-US" dirty="0" smtClean="0"/>
              <a:t>Raleigh, NC      May 18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8"/>
    </mc:Choice>
    <mc:Fallback xmlns="">
      <p:transition spd="slow" advTm="1611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IGNITING A PASSION FOR CHANGE ARSONIST OR MERE ACCELERANT?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George W. Cobb</a:t>
            </a:r>
          </a:p>
          <a:p>
            <a:r>
              <a:rPr lang="en-US" dirty="0"/>
              <a:t>Mount Holyoke </a:t>
            </a:r>
            <a:r>
              <a:rPr lang="en-US" dirty="0" smtClean="0"/>
              <a:t>College</a:t>
            </a:r>
          </a:p>
          <a:p>
            <a:r>
              <a:rPr lang="en-US" dirty="0" err="1" smtClean="0"/>
              <a:t>GCobb@MtHolyoke.edu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USCOTS 2013</a:t>
            </a:r>
          </a:p>
          <a:p>
            <a:r>
              <a:rPr lang="en-US" dirty="0" smtClean="0"/>
              <a:t>Raleigh, NC      May 18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91"/>
    </mc:Choice>
    <mc:Fallback xmlns="">
      <p:transition spd="slow" advTm="1529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742" y="1600200"/>
            <a:ext cx="5802516" cy="4525963"/>
          </a:xfrm>
        </p:spPr>
      </p:pic>
    </p:spTree>
    <p:extLst>
      <p:ext uri="{BB962C8B-B14F-4D97-AF65-F5344CB8AC3E}">
        <p14:creationId xmlns:p14="http://schemas.microsoft.com/office/powerpoint/2010/main" val="242722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9"/>
    </mc:Choice>
    <mc:Fallback xmlns="">
      <p:transition spd="slow" advTm="159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6096000" cy="609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69"/>
    </mc:Choice>
    <mc:Fallback xmlns="">
      <p:transition spd="slow" advTm="1596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8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68"/>
    </mc:Choice>
    <mc:Fallback xmlns="">
      <p:transition spd="slow" advTm="1546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page intentionally left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4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1"/>
    </mc:Choice>
    <mc:Fallback xmlns="">
      <p:transition spd="slow" advTm="150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1000"/>
            <a:ext cx="4014788" cy="576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8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06"/>
    </mc:Choice>
    <mc:Fallback xmlns="">
      <p:transition spd="slow" advTm="1520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57200"/>
            <a:ext cx="4319588" cy="61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8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0"/>
    </mc:Choice>
    <mc:Fallback xmlns="">
      <p:transition spd="slow" advTm="152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518" y="304800"/>
            <a:ext cx="4206082" cy="603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2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21"/>
    </mc:Choice>
    <mc:Fallback xmlns="">
      <p:transition spd="slow" advTm="1552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172</Words>
  <Application>Microsoft Office PowerPoint</Application>
  <PresentationFormat>On-screen Show (4:3)</PresentationFormat>
  <Paragraphs>91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IGNITING A PASSION FOR CHANGE ARSONIST OR MERE ACCELERANT?</vt:lpstr>
      <vt:lpstr>IGNITING A PASSION FOR CHANGE ARSONIST OR MERE ACCELERANT?</vt:lpstr>
      <vt:lpstr> </vt:lpstr>
      <vt:lpstr> </vt:lpstr>
      <vt:lpstr> </vt:lpstr>
      <vt:lpstr>This page intentionally left blank</vt:lpstr>
      <vt:lpstr> </vt:lpstr>
      <vt:lpstr> </vt:lpstr>
      <vt:lpstr> </vt:lpstr>
      <vt:lpstr>(Just for variety)</vt:lpstr>
      <vt:lpstr>  </vt:lpstr>
      <vt:lpstr> 1.  TYRANNY OF THE COMPUTABLE </vt:lpstr>
      <vt:lpstr> 2.  THE POWER OF SIMULATION </vt:lpstr>
      <vt:lpstr>Google           Cobb, TISE</vt:lpstr>
      <vt:lpstr>3.  FISHER’S VISION</vt:lpstr>
      <vt:lpstr>P-VALUES AND BAYES</vt:lpstr>
      <vt:lpstr> 4.  BAYESIAN INTERVALS </vt:lpstr>
      <vt:lpstr>5.  SIMULATION FREES US TO TEACH WHAT REALLY MATTERS</vt:lpstr>
      <vt:lpstr>6.  THERE IS NO STATISTICAL  GRAND THEORY OF EVERYTHING</vt:lpstr>
      <vt:lpstr>IGNITING A PASSION FOR CHANGE ARSONIST OR MERE ACCELERANT?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 For Beginners? Some Reasons to Push Ahead</dc:title>
  <dc:creator>George</dc:creator>
  <cp:lastModifiedBy>George Cobb</cp:lastModifiedBy>
  <cp:revision>109</cp:revision>
  <dcterms:created xsi:type="dcterms:W3CDTF">2008-02-10T20:15:13Z</dcterms:created>
  <dcterms:modified xsi:type="dcterms:W3CDTF">2013-05-18T15:44:54Z</dcterms:modified>
</cp:coreProperties>
</file>