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notesSlides/notesSlide1.xml" ContentType="application/vnd.openxmlformats-officedocument.presentationml.notesSlide+xml"/>
  <Override PartName="/ppt/embeddings/oleObject2.bin" ContentType="application/vnd.openxmlformats-officedocument.oleObject"/>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sldIdLst>
    <p:sldId id="256" r:id="rId2"/>
    <p:sldId id="257" r:id="rId3"/>
    <p:sldId id="258" r:id="rId4"/>
    <p:sldId id="259" r:id="rId5"/>
    <p:sldId id="260" r:id="rId6"/>
    <p:sldId id="261" r:id="rId7"/>
    <p:sldId id="262" r:id="rId8"/>
    <p:sldId id="263" r:id="rId9"/>
    <p:sldId id="282" r:id="rId10"/>
    <p:sldId id="264" r:id="rId11"/>
    <p:sldId id="265" r:id="rId12"/>
    <p:sldId id="266" r:id="rId13"/>
    <p:sldId id="267" r:id="rId14"/>
    <p:sldId id="326" r:id="rId15"/>
    <p:sldId id="268" r:id="rId16"/>
    <p:sldId id="270" r:id="rId17"/>
    <p:sldId id="279" r:id="rId18"/>
    <p:sldId id="280" r:id="rId19"/>
    <p:sldId id="276" r:id="rId20"/>
    <p:sldId id="277" r:id="rId21"/>
    <p:sldId id="278" r:id="rId22"/>
    <p:sldId id="271" r:id="rId23"/>
    <p:sldId id="291" r:id="rId24"/>
    <p:sldId id="292"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25" r:id="rId38"/>
    <p:sldId id="273" r:id="rId39"/>
    <p:sldId id="274" r:id="rId40"/>
    <p:sldId id="283" r:id="rId41"/>
    <p:sldId id="284" r:id="rId42"/>
    <p:sldId id="285" r:id="rId43"/>
    <p:sldId id="286" r:id="rId44"/>
    <p:sldId id="331" r:id="rId45"/>
    <p:sldId id="287" r:id="rId46"/>
    <p:sldId id="288" r:id="rId47"/>
    <p:sldId id="327" r:id="rId48"/>
    <p:sldId id="275" r:id="rId49"/>
    <p:sldId id="332" r:id="rId50"/>
    <p:sldId id="333"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formation  Technology" initials="IT" lastIdx="11" clrIdx="0"/>
  <p:cmAuthor id="1" name="Anna Bargagliotti"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0" d="100"/>
          <a:sy n="80" d="100"/>
        </p:scale>
        <p:origin x="-744" y="-4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commentAuthors" Target="commentAuthors.xml"/><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a:t>Do you like sports?</a:t>
            </a:r>
          </a:p>
        </c:rich>
      </c:tx>
      <c:layout/>
      <c:overlay val="0"/>
    </c:title>
    <c:autoTitleDeleted val="0"/>
    <c:plotArea>
      <c:layout/>
      <c:barChart>
        <c:barDir val="col"/>
        <c:grouping val="percentStacked"/>
        <c:varyColors val="0"/>
        <c:ser>
          <c:idx val="0"/>
          <c:order val="0"/>
          <c:tx>
            <c:strRef>
              <c:f>Sheet1!$B$1</c:f>
              <c:strCache>
                <c:ptCount val="1"/>
                <c:pt idx="0">
                  <c:v>Yes</c:v>
                </c:pt>
              </c:strCache>
            </c:strRef>
          </c:tx>
          <c:spPr>
            <a:solidFill>
              <a:schemeClr val="tx2"/>
            </a:solidFill>
          </c:spPr>
          <c:invertIfNegative val="0"/>
          <c:cat>
            <c:strRef>
              <c:f>Sheet1!$A$2:$A$3</c:f>
              <c:strCache>
                <c:ptCount val="2"/>
                <c:pt idx="0">
                  <c:v>Male</c:v>
                </c:pt>
                <c:pt idx="1">
                  <c:v>Female</c:v>
                </c:pt>
              </c:strCache>
            </c:strRef>
          </c:cat>
          <c:val>
            <c:numRef>
              <c:f>Sheet1!$B$2:$B$3</c:f>
              <c:numCache>
                <c:formatCode>General</c:formatCode>
                <c:ptCount val="2"/>
                <c:pt idx="0">
                  <c:v>6.0</c:v>
                </c:pt>
                <c:pt idx="1">
                  <c:v>4.0</c:v>
                </c:pt>
              </c:numCache>
            </c:numRef>
          </c:val>
        </c:ser>
        <c:ser>
          <c:idx val="1"/>
          <c:order val="1"/>
          <c:tx>
            <c:strRef>
              <c:f>Sheet1!$C$1</c:f>
              <c:strCache>
                <c:ptCount val="1"/>
                <c:pt idx="0">
                  <c:v>No</c:v>
                </c:pt>
              </c:strCache>
            </c:strRef>
          </c:tx>
          <c:spPr>
            <a:solidFill>
              <a:schemeClr val="accent1">
                <a:lumMod val="40000"/>
                <a:lumOff val="60000"/>
              </a:schemeClr>
            </a:solidFill>
          </c:spPr>
          <c:invertIfNegative val="0"/>
          <c:cat>
            <c:strRef>
              <c:f>Sheet1!$A$2:$A$3</c:f>
              <c:strCache>
                <c:ptCount val="2"/>
                <c:pt idx="0">
                  <c:v>Male</c:v>
                </c:pt>
                <c:pt idx="1">
                  <c:v>Female</c:v>
                </c:pt>
              </c:strCache>
            </c:strRef>
          </c:cat>
          <c:val>
            <c:numRef>
              <c:f>Sheet1!$C$2:$C$3</c:f>
              <c:numCache>
                <c:formatCode>General</c:formatCode>
                <c:ptCount val="2"/>
                <c:pt idx="0">
                  <c:v>2.0</c:v>
                </c:pt>
                <c:pt idx="1">
                  <c:v>4.0</c:v>
                </c:pt>
              </c:numCache>
            </c:numRef>
          </c:val>
        </c:ser>
        <c:dLbls>
          <c:showLegendKey val="0"/>
          <c:showVal val="0"/>
          <c:showCatName val="0"/>
          <c:showSerName val="0"/>
          <c:showPercent val="0"/>
          <c:showBubbleSize val="0"/>
        </c:dLbls>
        <c:gapWidth val="150"/>
        <c:overlap val="100"/>
        <c:axId val="2109313304"/>
        <c:axId val="2135197192"/>
      </c:barChart>
      <c:catAx>
        <c:axId val="2109313304"/>
        <c:scaling>
          <c:orientation val="minMax"/>
        </c:scaling>
        <c:delete val="0"/>
        <c:axPos val="b"/>
        <c:majorTickMark val="out"/>
        <c:minorTickMark val="none"/>
        <c:tickLblPos val="nextTo"/>
        <c:crossAx val="2135197192"/>
        <c:crosses val="autoZero"/>
        <c:auto val="1"/>
        <c:lblAlgn val="ctr"/>
        <c:lblOffset val="100"/>
        <c:noMultiLvlLbl val="0"/>
      </c:catAx>
      <c:valAx>
        <c:axId val="2135197192"/>
        <c:scaling>
          <c:orientation val="minMax"/>
        </c:scaling>
        <c:delete val="0"/>
        <c:axPos val="l"/>
        <c:majorGridlines/>
        <c:numFmt formatCode="0%" sourceLinked="1"/>
        <c:majorTickMark val="out"/>
        <c:minorTickMark val="none"/>
        <c:tickLblPos val="nextTo"/>
        <c:crossAx val="2109313304"/>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1B99B-C021-614D-95A1-6BA69EACF3DF}" type="datetimeFigureOut">
              <a:rPr lang="en-US" smtClean="0"/>
              <a:t>5/17/13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712877-E72B-FA46-B6BB-89CD3AE8826C}" type="slidenum">
              <a:rPr lang="en-US" smtClean="0"/>
              <a:t>‹#›</a:t>
            </a:fld>
            <a:endParaRPr lang="en-US"/>
          </a:p>
        </p:txBody>
      </p:sp>
    </p:spTree>
    <p:extLst>
      <p:ext uri="{BB962C8B-B14F-4D97-AF65-F5344CB8AC3E}">
        <p14:creationId xmlns:p14="http://schemas.microsoft.com/office/powerpoint/2010/main" val="9478837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81393-D9F0-8541-B00C-7C7A650ED616}" type="slidenum">
              <a:rPr lang="en-US" smtClean="0"/>
              <a:t>35</a:t>
            </a:fld>
            <a:endParaRPr lang="en-US"/>
          </a:p>
        </p:txBody>
      </p:sp>
    </p:spTree>
    <p:extLst>
      <p:ext uri="{BB962C8B-B14F-4D97-AF65-F5344CB8AC3E}">
        <p14:creationId xmlns:p14="http://schemas.microsoft.com/office/powerpoint/2010/main" val="3064900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outcomes in the CCSSM 9 – 12 devoted to bivariate data analysis. One of our goals is to prepare teachers to teach these outcomes infusing the spirit of the GAISE in their teaching.</a:t>
            </a:r>
            <a:endParaRPr lang="en-US" dirty="0"/>
          </a:p>
        </p:txBody>
      </p:sp>
      <p:sp>
        <p:nvSpPr>
          <p:cNvPr id="4" name="Slide Number Placeholder 3"/>
          <p:cNvSpPr>
            <a:spLocks noGrp="1"/>
          </p:cNvSpPr>
          <p:nvPr>
            <p:ph type="sldNum" sz="quarter" idx="10"/>
          </p:nvPr>
        </p:nvSpPr>
        <p:spPr/>
        <p:txBody>
          <a:bodyPr/>
          <a:lstStyle/>
          <a:p>
            <a:fld id="{20712877-E72B-FA46-B6BB-89CD3AE8826C}" type="slidenum">
              <a:rPr lang="en-US" smtClean="0"/>
              <a:t>39</a:t>
            </a:fld>
            <a:endParaRPr lang="en-US"/>
          </a:p>
        </p:txBody>
      </p:sp>
    </p:spTree>
    <p:extLst>
      <p:ext uri="{BB962C8B-B14F-4D97-AF65-F5344CB8AC3E}">
        <p14:creationId xmlns:p14="http://schemas.microsoft.com/office/powerpoint/2010/main" val="227544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718616-7EFC-6440-8F74-137EC21B2A8E}" type="datetimeFigureOut">
              <a:rPr lang="en-US" smtClean="0"/>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40747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18616-7EFC-6440-8F74-137EC21B2A8E}" type="datetimeFigureOut">
              <a:rPr lang="en-US" smtClean="0"/>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92594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18616-7EFC-6440-8F74-137EC21B2A8E}" type="datetimeFigureOut">
              <a:rPr lang="en-US" smtClean="0"/>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227662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18616-7EFC-6440-8F74-137EC21B2A8E}" type="datetimeFigureOut">
              <a:rPr lang="en-US" smtClean="0"/>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123190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18616-7EFC-6440-8F74-137EC21B2A8E}" type="datetimeFigureOut">
              <a:rPr lang="en-US" smtClean="0"/>
              <a:t>5/17/13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2838524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718616-7EFC-6440-8F74-137EC21B2A8E}" type="datetimeFigureOut">
              <a:rPr lang="en-US" smtClean="0"/>
              <a:t>5/17/13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26231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718616-7EFC-6440-8F74-137EC21B2A8E}" type="datetimeFigureOut">
              <a:rPr lang="en-US" smtClean="0"/>
              <a:t>5/17/13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385342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718616-7EFC-6440-8F74-137EC21B2A8E}" type="datetimeFigureOut">
              <a:rPr lang="en-US" smtClean="0"/>
              <a:t>5/17/13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12057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18616-7EFC-6440-8F74-137EC21B2A8E}" type="datetimeFigureOut">
              <a:rPr lang="en-US" smtClean="0"/>
              <a:t>5/17/13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3843956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18616-7EFC-6440-8F74-137EC21B2A8E}" type="datetimeFigureOut">
              <a:rPr lang="en-US" smtClean="0"/>
              <a:t>5/17/13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17013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18616-7EFC-6440-8F74-137EC21B2A8E}" type="datetimeFigureOut">
              <a:rPr lang="en-US" smtClean="0"/>
              <a:t>5/17/13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73B60-A5F4-EB40-BB37-FD24BF10C1AC}" type="slidenum">
              <a:rPr lang="en-US" smtClean="0"/>
              <a:t>‹#›</a:t>
            </a:fld>
            <a:endParaRPr lang="en-US"/>
          </a:p>
        </p:txBody>
      </p:sp>
    </p:spTree>
    <p:extLst>
      <p:ext uri="{BB962C8B-B14F-4D97-AF65-F5344CB8AC3E}">
        <p14:creationId xmlns:p14="http://schemas.microsoft.com/office/powerpoint/2010/main" val="1598325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18616-7EFC-6440-8F74-137EC21B2A8E}" type="datetimeFigureOut">
              <a:rPr lang="en-US" smtClean="0"/>
              <a:t>5/17/13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73B60-A5F4-EB40-BB37-FD24BF10C1AC}" type="slidenum">
              <a:rPr lang="en-US" smtClean="0"/>
              <a:t>‹#›</a:t>
            </a:fld>
            <a:endParaRPr lang="en-US"/>
          </a:p>
        </p:txBody>
      </p:sp>
    </p:spTree>
    <p:extLst>
      <p:ext uri="{BB962C8B-B14F-4D97-AF65-F5344CB8AC3E}">
        <p14:creationId xmlns:p14="http://schemas.microsoft.com/office/powerpoint/2010/main" val="1077513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tm.org/uploadedFiles/About_NCTM/Position_Statements/1Statistics%20joint%20ASA%20NCTM%20statement%20021113.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0.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2.bin"/><Relationship Id="rId5" Type="http://schemas.openxmlformats.org/officeDocument/2006/relationships/image" Target="../media/image11.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chris@stat.uga.edu" TargetMode="External"/><Relationship Id="rId4" Type="http://schemas.openxmlformats.org/officeDocument/2006/relationships/hyperlink" Target="mailto:REGROTH@salisbury.edu" TargetMode="External"/><Relationship Id="rId5" Type="http://schemas.openxmlformats.org/officeDocument/2006/relationships/hyperlink" Target="mailto:jacobbe@coe.ufl.edu" TargetMode="External"/><Relationship Id="rId6" Type="http://schemas.openxmlformats.org/officeDocument/2006/relationships/hyperlink" Target="mailto:jkaplan@uga.edu" TargetMode="External"/><Relationship Id="rId1" Type="http://schemas.openxmlformats.org/officeDocument/2006/relationships/slideLayout" Target="../slideLayouts/slideLayout2.xml"/><Relationship Id="rId2" Type="http://schemas.openxmlformats.org/officeDocument/2006/relationships/hyperlink" Target="mailto:abargagl@lmu.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K-12 Teacher Preparation in Statistics: It is </a:t>
            </a:r>
            <a:r>
              <a:rPr lang="en-US" dirty="0"/>
              <a:t>N</a:t>
            </a:r>
            <a:r>
              <a:rPr lang="en-US" dirty="0" smtClean="0"/>
              <a:t>o Longer Optional but Essential</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Anna Bargagliotti, Loyola Marymount University</a:t>
            </a:r>
          </a:p>
          <a:p>
            <a:r>
              <a:rPr lang="en-US" dirty="0" smtClean="0"/>
              <a:t>Christine Franklin, University of Georgia</a:t>
            </a:r>
          </a:p>
          <a:p>
            <a:r>
              <a:rPr lang="en-US" dirty="0" smtClean="0"/>
              <a:t>Randall </a:t>
            </a:r>
            <a:r>
              <a:rPr lang="en-US" dirty="0" err="1" smtClean="0"/>
              <a:t>Groth</a:t>
            </a:r>
            <a:r>
              <a:rPr lang="en-US" dirty="0" smtClean="0"/>
              <a:t>, Salisbury University</a:t>
            </a:r>
          </a:p>
          <a:p>
            <a:r>
              <a:rPr lang="en-US" dirty="0" smtClean="0"/>
              <a:t>Tim </a:t>
            </a:r>
            <a:r>
              <a:rPr lang="en-US" dirty="0" err="1" smtClean="0"/>
              <a:t>Jacobbe</a:t>
            </a:r>
            <a:r>
              <a:rPr lang="en-US" dirty="0" smtClean="0"/>
              <a:t>, University of Florida</a:t>
            </a:r>
          </a:p>
          <a:p>
            <a:r>
              <a:rPr lang="en-US" dirty="0" smtClean="0"/>
              <a:t>Jennifer Kaplan, University of Georgia</a:t>
            </a:r>
            <a:endParaRPr lang="en-US" dirty="0"/>
          </a:p>
        </p:txBody>
      </p:sp>
    </p:spTree>
    <p:extLst>
      <p:ext uri="{BB962C8B-B14F-4D97-AF65-F5344CB8AC3E}">
        <p14:creationId xmlns:p14="http://schemas.microsoft.com/office/powerpoint/2010/main" val="29212355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483"/>
            <a:ext cx="8229600" cy="6621517"/>
          </a:xfrm>
        </p:spPr>
        <p:txBody>
          <a:bodyPr>
            <a:normAutofit fontScale="85000" lnSpcReduction="10000"/>
          </a:bodyPr>
          <a:lstStyle/>
          <a:p>
            <a:r>
              <a:rPr lang="en-US" dirty="0"/>
              <a:t>Do you think that prospective </a:t>
            </a:r>
            <a:r>
              <a:rPr lang="en-US" b="1" dirty="0"/>
              <a:t>K-5 teachers </a:t>
            </a:r>
            <a:r>
              <a:rPr lang="en-US" dirty="0"/>
              <a:t>should have their own introductory statistics course, distinct from a course intended for those in other majors?</a:t>
            </a:r>
          </a:p>
          <a:p>
            <a:pPr marL="0" indent="0">
              <a:buNone/>
            </a:pPr>
            <a:r>
              <a:rPr lang="en-US" dirty="0" smtClean="0"/>
              <a:t>a) Yes			b) No			c) Maybe			d) Don’t know</a:t>
            </a:r>
          </a:p>
          <a:p>
            <a:pPr marL="0" indent="0">
              <a:buNone/>
            </a:pPr>
            <a:endParaRPr lang="en-US" dirty="0"/>
          </a:p>
          <a:p>
            <a:r>
              <a:rPr lang="en-US" dirty="0"/>
              <a:t>Do you think that prospective </a:t>
            </a:r>
            <a:r>
              <a:rPr lang="en-US" b="1" dirty="0"/>
              <a:t>6-8 teachers </a:t>
            </a:r>
            <a:r>
              <a:rPr lang="en-US" dirty="0"/>
              <a:t>should have their own introductory statistics course, distinct from a course intended for those in other majors?</a:t>
            </a:r>
          </a:p>
          <a:p>
            <a:pPr marL="0" indent="0">
              <a:buNone/>
            </a:pPr>
            <a:r>
              <a:rPr lang="en-US" dirty="0" smtClean="0"/>
              <a:t>a) Yes			b) No			c) Maybe			d) Don’t know</a:t>
            </a:r>
          </a:p>
          <a:p>
            <a:pPr marL="0" indent="0">
              <a:buNone/>
            </a:pPr>
            <a:endParaRPr lang="en-US" dirty="0"/>
          </a:p>
          <a:p>
            <a:r>
              <a:rPr lang="en-US" dirty="0"/>
              <a:t>Do you think that prospective </a:t>
            </a:r>
            <a:r>
              <a:rPr lang="en-US" b="1" dirty="0"/>
              <a:t>9-12 </a:t>
            </a:r>
            <a:r>
              <a:rPr lang="en-US" b="1" dirty="0" smtClean="0"/>
              <a:t>teachers </a:t>
            </a:r>
            <a:r>
              <a:rPr lang="en-US" dirty="0"/>
              <a:t>should have their own introductory statistics course, distinct from that intended for mathematics majors</a:t>
            </a:r>
            <a:r>
              <a:rPr lang="en-US" dirty="0" smtClean="0"/>
              <a:t>?</a:t>
            </a:r>
          </a:p>
          <a:p>
            <a:pPr marL="0" indent="0">
              <a:buNone/>
            </a:pPr>
            <a:r>
              <a:rPr lang="en-US" dirty="0" smtClean="0"/>
              <a:t>a) Yes			b) No			c) Maybe			d) Don’t know</a:t>
            </a:r>
          </a:p>
          <a:p>
            <a:endParaRPr lang="en-US" dirty="0"/>
          </a:p>
          <a:p>
            <a:endParaRPr lang="en-US" dirty="0"/>
          </a:p>
        </p:txBody>
      </p:sp>
    </p:spTree>
    <p:extLst>
      <p:ext uri="{BB962C8B-B14F-4D97-AF65-F5344CB8AC3E}">
        <p14:creationId xmlns:p14="http://schemas.microsoft.com/office/powerpoint/2010/main" val="22476281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77144" cy="1143000"/>
          </a:xfrm>
        </p:spPr>
        <p:txBody>
          <a:bodyPr>
            <a:normAutofit fontScale="90000"/>
          </a:bodyPr>
          <a:lstStyle/>
          <a:p>
            <a:r>
              <a:rPr lang="en-US" dirty="0" smtClean="0"/>
              <a:t>Current Landscape of K-12 Teacher Prep</a:t>
            </a:r>
            <a:endParaRPr lang="en-US" dirty="0"/>
          </a:p>
        </p:txBody>
      </p:sp>
      <p:sp>
        <p:nvSpPr>
          <p:cNvPr id="3" name="Content Placeholder 2"/>
          <p:cNvSpPr>
            <a:spLocks noGrp="1"/>
          </p:cNvSpPr>
          <p:nvPr>
            <p:ph idx="1"/>
          </p:nvPr>
        </p:nvSpPr>
        <p:spPr/>
        <p:txBody>
          <a:bodyPr/>
          <a:lstStyle/>
          <a:p>
            <a:r>
              <a:rPr lang="en-US" dirty="0" smtClean="0"/>
              <a:t>Our subject is in demand across all disciplines, at all age levels, and in the work force. </a:t>
            </a:r>
          </a:p>
          <a:p>
            <a:r>
              <a:rPr lang="en-US" dirty="0" smtClean="0"/>
              <a:t>Teacher preparation schools and in service professional development are rapidly trying to ‘catch up’ with statistical preparation.</a:t>
            </a:r>
          </a:p>
          <a:p>
            <a:r>
              <a:rPr lang="en-US" dirty="0" smtClean="0"/>
              <a:t>Must help our teachers develop a belief that they are </a:t>
            </a:r>
            <a:r>
              <a:rPr lang="en-US" b="1" dirty="0" smtClean="0"/>
              <a:t>key </a:t>
            </a:r>
            <a:r>
              <a:rPr lang="en-US" dirty="0" smtClean="0"/>
              <a:t>to the success of preparing students for our data-centric world.</a:t>
            </a:r>
          </a:p>
          <a:p>
            <a:endParaRPr lang="en-US" dirty="0" smtClean="0"/>
          </a:p>
        </p:txBody>
      </p:sp>
    </p:spTree>
    <p:extLst>
      <p:ext uri="{BB962C8B-B14F-4D97-AF65-F5344CB8AC3E}">
        <p14:creationId xmlns:p14="http://schemas.microsoft.com/office/powerpoint/2010/main" val="318784991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we need change?</a:t>
            </a:r>
            <a:endParaRPr lang="en-US" dirty="0"/>
          </a:p>
        </p:txBody>
      </p:sp>
      <p:sp>
        <p:nvSpPr>
          <p:cNvPr id="3" name="Content Placeholder 2"/>
          <p:cNvSpPr>
            <a:spLocks noGrp="1"/>
          </p:cNvSpPr>
          <p:nvPr>
            <p:ph idx="1"/>
          </p:nvPr>
        </p:nvSpPr>
        <p:spPr/>
        <p:txBody>
          <a:bodyPr>
            <a:normAutofit lnSpcReduction="10000"/>
          </a:bodyPr>
          <a:lstStyle/>
          <a:p>
            <a:r>
              <a:rPr lang="en-US" dirty="0"/>
              <a:t>The prevalence of technology is demanding that teachers learn skills, practices, and ways of thinking statistically they have never </a:t>
            </a:r>
            <a:r>
              <a:rPr lang="en-US" dirty="0" smtClean="0"/>
              <a:t>encountered.</a:t>
            </a:r>
          </a:p>
          <a:p>
            <a:r>
              <a:rPr lang="en-US" dirty="0" smtClean="0"/>
              <a:t>Teachers are being asked to teach in the philosophy of the Pre-K-12 GAISE Framework – most teachers do not understand the statistical investigative process or the evolution of statistical concepts</a:t>
            </a:r>
            <a:endParaRPr lang="en-US" dirty="0"/>
          </a:p>
          <a:p>
            <a:endParaRPr lang="en-US" dirty="0"/>
          </a:p>
        </p:txBody>
      </p:sp>
    </p:spTree>
    <p:extLst>
      <p:ext uri="{BB962C8B-B14F-4D97-AF65-F5344CB8AC3E}">
        <p14:creationId xmlns:p14="http://schemas.microsoft.com/office/powerpoint/2010/main" val="8163985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we change?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Joint Position Statement from ASA-NCTM is a must read for change – provides five recommendations summarized as:</a:t>
            </a:r>
          </a:p>
          <a:p>
            <a:pPr lvl="1"/>
            <a:r>
              <a:rPr lang="en-US" dirty="0" smtClean="0"/>
              <a:t>promoting well-designed PD courses and resources </a:t>
            </a:r>
          </a:p>
          <a:p>
            <a:pPr lvl="1"/>
            <a:r>
              <a:rPr lang="en-US" dirty="0"/>
              <a:t>c</a:t>
            </a:r>
            <a:r>
              <a:rPr lang="en-US" dirty="0" smtClean="0"/>
              <a:t>ooperation between local school districts, state DOE, national organizations (i.e., ASA and NCTM) , and teacher preparation programs.</a:t>
            </a:r>
          </a:p>
          <a:p>
            <a:pPr marL="0" indent="0">
              <a:buNone/>
            </a:pPr>
            <a:endParaRPr lang="en-US" dirty="0" smtClean="0"/>
          </a:p>
          <a:p>
            <a:pPr marL="0" indent="0">
              <a:buNone/>
            </a:pPr>
            <a:r>
              <a:rPr lang="en-US" dirty="0">
                <a:hlinkClick r:id="rId2"/>
              </a:rPr>
              <a:t>http://www.nctm.org/uploadedFiles/About_NCTM/Position_Statements/1Statistics%20joint%20ASA%20NCTM%20statement%20021113.</a:t>
            </a:r>
            <a:r>
              <a:rPr lang="en-US" dirty="0" smtClean="0">
                <a:hlinkClick r:id="rId2"/>
              </a:rPr>
              <a:t>pdf</a:t>
            </a:r>
            <a:endParaRPr lang="en-US" dirty="0" smtClean="0"/>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23730733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we change?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 a response to the Joint Position paper, ASA is supporting as an upcoming strategic initiative a team of statistics and mathematics educators, chaired by Christine Franklin and Tim </a:t>
            </a:r>
            <a:r>
              <a:rPr lang="en-US" dirty="0" err="1" smtClean="0"/>
              <a:t>Jacobbe</a:t>
            </a:r>
            <a:r>
              <a:rPr lang="en-US" dirty="0" smtClean="0"/>
              <a:t> to write a document that will provide guidance for implementing the recommendations and also as a follow up to the MET 2 recommendations in statistics. </a:t>
            </a:r>
          </a:p>
          <a:p>
            <a:r>
              <a:rPr lang="en-US" dirty="0" smtClean="0"/>
              <a:t>Due out in 2014</a:t>
            </a:r>
          </a:p>
          <a:p>
            <a:pPr marL="0" indent="0">
              <a:buNone/>
            </a:pPr>
            <a:r>
              <a:rPr lang="en-US" dirty="0"/>
              <a:t>	</a:t>
            </a:r>
            <a:r>
              <a:rPr lang="en-US" dirty="0" smtClean="0"/>
              <a:t>	</a:t>
            </a:r>
          </a:p>
          <a:p>
            <a:pPr marL="0" indent="0">
              <a:buNone/>
            </a:pPr>
            <a:endParaRPr lang="en-US" dirty="0"/>
          </a:p>
        </p:txBody>
      </p:sp>
    </p:spTree>
    <p:extLst>
      <p:ext uri="{BB962C8B-B14F-4D97-AF65-F5344CB8AC3E}">
        <p14:creationId xmlns:p14="http://schemas.microsoft.com/office/powerpoint/2010/main" val="345808566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426120"/>
          </a:xfrm>
        </p:spPr>
        <p:txBody>
          <a:bodyPr>
            <a:normAutofit/>
          </a:bodyPr>
          <a:lstStyle/>
          <a:p>
            <a:r>
              <a:rPr lang="en-US" dirty="0" smtClean="0"/>
              <a:t>In today’s session, we’ll look at examples of teacher statistical knowledge as well as example teaching materials from each grade band that fit the recommendations of the Joint Position Statement</a:t>
            </a:r>
            <a:endParaRPr lang="en-US" dirty="0"/>
          </a:p>
        </p:txBody>
      </p:sp>
    </p:spTree>
    <p:extLst>
      <p:ext uri="{BB962C8B-B14F-4D97-AF65-F5344CB8AC3E}">
        <p14:creationId xmlns:p14="http://schemas.microsoft.com/office/powerpoint/2010/main" val="36549760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K-5 Grade Band: Teacher Understanding of Nominal Categorical Data Analysis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880271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K-5 Topic: Nominal Categorical Data Analysis</a:t>
            </a:r>
            <a:endParaRPr lang="en-US" dirty="0"/>
          </a:p>
        </p:txBody>
      </p:sp>
      <p:sp>
        <p:nvSpPr>
          <p:cNvPr id="3" name="Content Placeholder 2"/>
          <p:cNvSpPr>
            <a:spLocks noGrp="1"/>
          </p:cNvSpPr>
          <p:nvPr>
            <p:ph idx="1"/>
          </p:nvPr>
        </p:nvSpPr>
        <p:spPr/>
        <p:txBody>
          <a:bodyPr>
            <a:normAutofit fontScale="92500"/>
          </a:bodyPr>
          <a:lstStyle/>
          <a:p>
            <a:r>
              <a:rPr lang="en-US" dirty="0" smtClean="0"/>
              <a:t>Nominal categorical data analysis can be motivated by gathering data </a:t>
            </a:r>
            <a:r>
              <a:rPr lang="en-US" dirty="0"/>
              <a:t>from classmates on questions such as “</a:t>
            </a:r>
            <a:r>
              <a:rPr lang="en-US" dirty="0" smtClean="0"/>
              <a:t>What is </a:t>
            </a:r>
            <a:r>
              <a:rPr lang="en-US" dirty="0"/>
              <a:t>your favorite beverage in the cafeteria?” (</a:t>
            </a:r>
            <a:r>
              <a:rPr lang="en-US" dirty="0" smtClean="0"/>
              <a:t>NCTM</a:t>
            </a:r>
            <a:r>
              <a:rPr lang="en-US" dirty="0"/>
              <a:t> </a:t>
            </a:r>
            <a:r>
              <a:rPr lang="en-US" i="1" dirty="0" smtClean="0"/>
              <a:t>Principles and Standards</a:t>
            </a:r>
            <a:r>
              <a:rPr lang="en-US" dirty="0" smtClean="0"/>
              <a:t>, </a:t>
            </a:r>
            <a:r>
              <a:rPr lang="en-US" dirty="0"/>
              <a:t>p. 110) and “What is your </a:t>
            </a:r>
            <a:r>
              <a:rPr lang="en-US" dirty="0" smtClean="0"/>
              <a:t>favorite type </a:t>
            </a:r>
            <a:r>
              <a:rPr lang="en-US" dirty="0"/>
              <a:t>of music?” </a:t>
            </a:r>
            <a:r>
              <a:rPr lang="en-US" dirty="0" smtClean="0"/>
              <a:t>(GAISE K-12 Guidelines, p. 23). </a:t>
            </a:r>
          </a:p>
          <a:p>
            <a:r>
              <a:rPr lang="en-US" dirty="0" smtClean="0"/>
              <a:t>Children in grades K-5 are to organize such data graphically (</a:t>
            </a:r>
            <a:r>
              <a:rPr lang="en-US" i="1" dirty="0" smtClean="0"/>
              <a:t>Common Core State Standards</a:t>
            </a:r>
            <a:r>
              <a:rPr lang="en-US" dirty="0" smtClean="0"/>
              <a:t>, K-5 Data and Measurement Strand).</a:t>
            </a:r>
          </a:p>
        </p:txBody>
      </p:sp>
    </p:spTree>
    <p:extLst>
      <p:ext uri="{BB962C8B-B14F-4D97-AF65-F5344CB8AC3E}">
        <p14:creationId xmlns:p14="http://schemas.microsoft.com/office/powerpoint/2010/main" val="24296152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7585"/>
            <a:ext cx="9144000" cy="1143000"/>
          </a:xfrm>
        </p:spPr>
        <p:txBody>
          <a:bodyPr>
            <a:noAutofit/>
          </a:bodyPr>
          <a:lstStyle/>
          <a:p>
            <a:r>
              <a:rPr lang="en-US" sz="3600" dirty="0" smtClean="0"/>
              <a:t>Resources for developing teachers’ knowledge of teaching nominal categorical data analysis</a:t>
            </a:r>
            <a:endParaRPr lang="en-US" sz="3600" dirty="0"/>
          </a:p>
        </p:txBody>
      </p:sp>
      <p:sp>
        <p:nvSpPr>
          <p:cNvPr id="3" name="Content Placeholder 2"/>
          <p:cNvSpPr>
            <a:spLocks noGrp="1"/>
          </p:cNvSpPr>
          <p:nvPr>
            <p:ph idx="1"/>
          </p:nvPr>
        </p:nvSpPr>
        <p:spPr>
          <a:xfrm>
            <a:off x="109057" y="1954636"/>
            <a:ext cx="9034943" cy="4903364"/>
          </a:xfrm>
        </p:spPr>
        <p:txBody>
          <a:bodyPr>
            <a:normAutofit fontScale="77500" lnSpcReduction="20000"/>
          </a:bodyPr>
          <a:lstStyle/>
          <a:p>
            <a:r>
              <a:rPr lang="en-US" i="1" dirty="0" smtClean="0"/>
              <a:t>Developing Mathematical Ideas</a:t>
            </a:r>
            <a:r>
              <a:rPr lang="en-US" dirty="0" smtClean="0"/>
              <a:t> cases </a:t>
            </a:r>
            <a:r>
              <a:rPr lang="en-US" dirty="0"/>
              <a:t>(Russell, </a:t>
            </a:r>
            <a:r>
              <a:rPr lang="en-US" dirty="0" err="1"/>
              <a:t>Schifter</a:t>
            </a:r>
            <a:r>
              <a:rPr lang="en-US" dirty="0"/>
              <a:t>, &amp; </a:t>
            </a:r>
            <a:r>
              <a:rPr lang="en-US" dirty="0" err="1"/>
              <a:t>Bastable</a:t>
            </a:r>
            <a:r>
              <a:rPr lang="en-US" dirty="0"/>
              <a:t>, 2002</a:t>
            </a:r>
            <a:r>
              <a:rPr lang="en-US" dirty="0" smtClean="0"/>
              <a:t>):  Raise </a:t>
            </a:r>
            <a:r>
              <a:rPr lang="en-US" dirty="0"/>
              <a:t>issues </a:t>
            </a:r>
            <a:r>
              <a:rPr lang="en-US" dirty="0" smtClean="0"/>
              <a:t>involved in </a:t>
            </a:r>
            <a:r>
              <a:rPr lang="en-US" dirty="0"/>
              <a:t>leading children’s classroom discussions about nominal categorical data</a:t>
            </a:r>
            <a:r>
              <a:rPr lang="en-US" dirty="0" smtClean="0"/>
              <a:t>.</a:t>
            </a:r>
          </a:p>
          <a:p>
            <a:r>
              <a:rPr lang="en-US" dirty="0" smtClean="0"/>
              <a:t>From </a:t>
            </a:r>
            <a:r>
              <a:rPr lang="en-US" i="1" dirty="0" smtClean="0"/>
              <a:t>Teaching Children Mathematics</a:t>
            </a:r>
            <a:r>
              <a:rPr lang="en-US" dirty="0"/>
              <a:t>: </a:t>
            </a:r>
            <a:r>
              <a:rPr lang="en-US" dirty="0" smtClean="0"/>
              <a:t>“Statistics </a:t>
            </a:r>
            <a:r>
              <a:rPr lang="en-US" dirty="0"/>
              <a:t>in the elementary grades: Exploring distributions of </a:t>
            </a:r>
            <a:r>
              <a:rPr lang="en-US" dirty="0" smtClean="0"/>
              <a:t>data” </a:t>
            </a:r>
            <a:r>
              <a:rPr lang="en-US" dirty="0"/>
              <a:t>(</a:t>
            </a:r>
            <a:r>
              <a:rPr lang="en-US" dirty="0" smtClean="0"/>
              <a:t>Franklin </a:t>
            </a:r>
            <a:r>
              <a:rPr lang="en-US" dirty="0"/>
              <a:t>&amp; </a:t>
            </a:r>
            <a:r>
              <a:rPr lang="en-US" dirty="0" err="1"/>
              <a:t>Mewborn</a:t>
            </a:r>
            <a:r>
              <a:rPr lang="en-US" dirty="0"/>
              <a:t>, 2008) </a:t>
            </a:r>
            <a:r>
              <a:rPr lang="en-US" dirty="0" smtClean="0"/>
              <a:t>Distinguishes </a:t>
            </a:r>
            <a:r>
              <a:rPr lang="en-US" dirty="0"/>
              <a:t>classroom activities </a:t>
            </a:r>
            <a:r>
              <a:rPr lang="en-US" dirty="0" smtClean="0"/>
              <a:t>and analyses </a:t>
            </a:r>
            <a:r>
              <a:rPr lang="en-US" dirty="0"/>
              <a:t>suitable for categorical data from those for quantitative </a:t>
            </a:r>
            <a:r>
              <a:rPr lang="en-US" dirty="0" smtClean="0"/>
              <a:t>data.</a:t>
            </a:r>
          </a:p>
          <a:p>
            <a:r>
              <a:rPr lang="en-US" dirty="0" smtClean="0"/>
              <a:t>From </a:t>
            </a:r>
            <a:r>
              <a:rPr lang="en-US" i="1" dirty="0" smtClean="0"/>
              <a:t>Mathematics Teaching in the </a:t>
            </a:r>
            <a:r>
              <a:rPr lang="en-US" i="1" dirty="0"/>
              <a:t>Middle School</a:t>
            </a:r>
            <a:r>
              <a:rPr lang="en-US" dirty="0"/>
              <a:t>: “It’s a </a:t>
            </a:r>
            <a:r>
              <a:rPr lang="en-US" dirty="0" err="1"/>
              <a:t>fird</a:t>
            </a:r>
            <a:r>
              <a:rPr lang="en-US" dirty="0"/>
              <a:t>! Can you compute a median of categorical data</a:t>
            </a:r>
            <a:r>
              <a:rPr lang="en-US" dirty="0" smtClean="0"/>
              <a:t>?” (</a:t>
            </a:r>
            <a:r>
              <a:rPr lang="en-US" dirty="0" err="1"/>
              <a:t>Leavy</a:t>
            </a:r>
            <a:r>
              <a:rPr lang="en-US" dirty="0"/>
              <a:t> et al., 2009) described a classroom activity based on a </a:t>
            </a:r>
            <a:r>
              <a:rPr lang="en-US" i="1" dirty="0"/>
              <a:t>Connected </a:t>
            </a:r>
            <a:r>
              <a:rPr lang="en-US" i="1" dirty="0" smtClean="0"/>
              <a:t>Mathematics Project</a:t>
            </a:r>
            <a:r>
              <a:rPr lang="en-US" dirty="0" smtClean="0"/>
              <a:t> </a:t>
            </a:r>
            <a:r>
              <a:rPr lang="en-US" dirty="0"/>
              <a:t>lesson (</a:t>
            </a:r>
            <a:r>
              <a:rPr lang="en-US" dirty="0" err="1"/>
              <a:t>Lappan</a:t>
            </a:r>
            <a:r>
              <a:rPr lang="en-US" dirty="0"/>
              <a:t>, Fey, Fitzgerald, </a:t>
            </a:r>
            <a:r>
              <a:rPr lang="en-US" dirty="0" err="1"/>
              <a:t>Friel</a:t>
            </a:r>
            <a:r>
              <a:rPr lang="en-US" dirty="0"/>
              <a:t>, &amp; Phillips, 2006) with the goal of </a:t>
            </a:r>
            <a:r>
              <a:rPr lang="en-US" dirty="0" smtClean="0"/>
              <a:t>helping students </a:t>
            </a:r>
            <a:r>
              <a:rPr lang="en-US" dirty="0"/>
              <a:t>distinguish between categorical and quantitative data. It explained how the </a:t>
            </a:r>
            <a:r>
              <a:rPr lang="en-US" dirty="0" smtClean="0"/>
              <a:t>classroom teacher </a:t>
            </a:r>
            <a:r>
              <a:rPr lang="en-US" dirty="0"/>
              <a:t>dealt with students’ </a:t>
            </a:r>
            <a:r>
              <a:rPr lang="en-US" dirty="0" smtClean="0"/>
              <a:t>idea </a:t>
            </a:r>
            <a:r>
              <a:rPr lang="en-US" dirty="0"/>
              <a:t>that the median is suitable for nominal </a:t>
            </a:r>
            <a:r>
              <a:rPr lang="en-US" dirty="0" smtClean="0"/>
              <a:t>categorical data</a:t>
            </a:r>
            <a:r>
              <a:rPr lang="en-US" dirty="0"/>
              <a:t>.</a:t>
            </a:r>
          </a:p>
        </p:txBody>
      </p:sp>
    </p:spTree>
    <p:extLst>
      <p:ext uri="{BB962C8B-B14F-4D97-AF65-F5344CB8AC3E}">
        <p14:creationId xmlns:p14="http://schemas.microsoft.com/office/powerpoint/2010/main" val="91651643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863" y="87855"/>
            <a:ext cx="6351689" cy="65367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34223" y="427839"/>
            <a:ext cx="2323751" cy="3693319"/>
          </a:xfrm>
          <a:prstGeom prst="rect">
            <a:avLst/>
          </a:prstGeom>
          <a:solidFill>
            <a:schemeClr val="accent6"/>
          </a:solidFill>
        </p:spPr>
        <p:txBody>
          <a:bodyPr wrap="square" rtlCol="0">
            <a:spAutoFit/>
          </a:bodyPr>
          <a:lstStyle/>
          <a:p>
            <a:r>
              <a:rPr lang="en-US" dirty="0" smtClean="0"/>
              <a:t>Discussion question: What kinds of difficulties might prospective teachers have in responding to children who offer these analyses of the graph shown?</a:t>
            </a:r>
            <a:br>
              <a:rPr lang="en-US" dirty="0" smtClean="0"/>
            </a:br>
            <a:endParaRPr lang="en-US" dirty="0" smtClean="0"/>
          </a:p>
          <a:p>
            <a:r>
              <a:rPr lang="en-US" dirty="0" smtClean="0"/>
              <a:t>Discuss first with those around you, and then be ready to share with the large group.</a:t>
            </a:r>
            <a:endParaRPr lang="en-US" dirty="0"/>
          </a:p>
        </p:txBody>
      </p:sp>
    </p:spTree>
    <p:extLst>
      <p:ext uri="{BB962C8B-B14F-4D97-AF65-F5344CB8AC3E}">
        <p14:creationId xmlns:p14="http://schemas.microsoft.com/office/powerpoint/2010/main" val="111300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in K-12</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a:t>
            </a:r>
            <a:r>
              <a:rPr lang="en-US" dirty="0"/>
              <a:t>recently adopted </a:t>
            </a:r>
            <a:r>
              <a:rPr lang="en-US" dirty="0" smtClean="0"/>
              <a:t>Common Core </a:t>
            </a:r>
            <a:r>
              <a:rPr lang="en-US" dirty="0"/>
              <a:t>State Standards for Mathematics (</a:t>
            </a:r>
            <a:r>
              <a:rPr lang="en-US" dirty="0" smtClean="0"/>
              <a:t>CCSSM) include </a:t>
            </a:r>
            <a:r>
              <a:rPr lang="en-US" dirty="0"/>
              <a:t>a large amount of statistics content in the middle and high school grades and a smaller amount at the elementary school level</a:t>
            </a:r>
            <a:r>
              <a:rPr lang="en-US" dirty="0" smtClean="0">
                <a:effectLst/>
              </a:rPr>
              <a:t> </a:t>
            </a:r>
          </a:p>
          <a:p>
            <a:r>
              <a:rPr lang="en-US" dirty="0" smtClean="0"/>
              <a:t>The Mathematics </a:t>
            </a:r>
            <a:r>
              <a:rPr lang="en-US" dirty="0"/>
              <a:t>Education of Teachers Reports (MET 1 and MET 2) have identified statistics as </a:t>
            </a:r>
            <a:r>
              <a:rPr lang="en-US" dirty="0" smtClean="0"/>
              <a:t>a large area </a:t>
            </a:r>
            <a:r>
              <a:rPr lang="en-US" dirty="0"/>
              <a:t>of concern for teacher preparation at the undergraduate level</a:t>
            </a:r>
            <a:r>
              <a:rPr lang="en-US" dirty="0" smtClean="0">
                <a:effectLst/>
              </a:rPr>
              <a:t> </a:t>
            </a:r>
          </a:p>
          <a:p>
            <a:r>
              <a:rPr lang="en-US" dirty="0"/>
              <a:t>T</a:t>
            </a:r>
            <a:r>
              <a:rPr lang="en-US" dirty="0" smtClean="0"/>
              <a:t>o </a:t>
            </a:r>
            <a:r>
              <a:rPr lang="en-US" dirty="0"/>
              <a:t>ensure the effective implementation of the CCSSM in the classroom, there is an immediate need to provide high quality statistical preparation of teachers during their undergraduate coursework</a:t>
            </a:r>
            <a:r>
              <a:rPr lang="en-US" dirty="0" smtClean="0">
                <a:effectLst/>
              </a:rPr>
              <a:t> </a:t>
            </a:r>
            <a:endParaRPr lang="en-US" dirty="0"/>
          </a:p>
        </p:txBody>
      </p:sp>
    </p:spTree>
    <p:extLst>
      <p:ext uri="{BB962C8B-B14F-4D97-AF65-F5344CB8AC3E}">
        <p14:creationId xmlns:p14="http://schemas.microsoft.com/office/powerpoint/2010/main" val="39227503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4697"/>
            <a:ext cx="9144000" cy="1143000"/>
          </a:xfrm>
        </p:spPr>
        <p:txBody>
          <a:bodyPr>
            <a:noAutofit/>
          </a:bodyPr>
          <a:lstStyle/>
          <a:p>
            <a:r>
              <a:rPr lang="en-US" sz="3600" dirty="0" smtClean="0"/>
              <a:t>What would </a:t>
            </a:r>
            <a:r>
              <a:rPr lang="en-US" sz="3600" i="1" dirty="0" smtClean="0"/>
              <a:t>you</a:t>
            </a:r>
            <a:r>
              <a:rPr lang="en-US" sz="3600" dirty="0" smtClean="0"/>
              <a:t> do with these pre-service teacher responses? (Groth &amp; Bergner, in press)</a:t>
            </a:r>
            <a:endParaRPr lang="en-US" sz="3600" dirty="0"/>
          </a:p>
        </p:txBody>
      </p:sp>
      <p:sp>
        <p:nvSpPr>
          <p:cNvPr id="3" name="Content Placeholder 2"/>
          <p:cNvSpPr>
            <a:spLocks noGrp="1"/>
          </p:cNvSpPr>
          <p:nvPr>
            <p:ph idx="1"/>
          </p:nvPr>
        </p:nvSpPr>
        <p:spPr>
          <a:xfrm>
            <a:off x="457200" y="2053206"/>
            <a:ext cx="8229600" cy="4525963"/>
          </a:xfrm>
        </p:spPr>
        <p:txBody>
          <a:bodyPr>
            <a:normAutofit fontScale="92500" lnSpcReduction="10000"/>
          </a:bodyPr>
          <a:lstStyle/>
          <a:p>
            <a:r>
              <a:rPr lang="en-US" dirty="0" smtClean="0"/>
              <a:t>“Peggy’s </a:t>
            </a:r>
            <a:r>
              <a:rPr lang="en-US" dirty="0"/>
              <a:t>answer is incorrect because the graph is not in sequential order. If it was, </a:t>
            </a:r>
            <a:r>
              <a:rPr lang="en-US" dirty="0" smtClean="0"/>
              <a:t>brown would </a:t>
            </a:r>
            <a:r>
              <a:rPr lang="en-US" dirty="0"/>
              <a:t>be the median since one of its points is in the middle number of data points</a:t>
            </a:r>
            <a:r>
              <a:rPr lang="en-US" dirty="0" smtClean="0"/>
              <a:t>.”</a:t>
            </a:r>
          </a:p>
          <a:p>
            <a:r>
              <a:rPr lang="en-US" dirty="0" smtClean="0"/>
              <a:t>“Priscilla </a:t>
            </a:r>
            <a:r>
              <a:rPr lang="en-US" dirty="0"/>
              <a:t>is correct. You can only find the mean or average of this data set because it is categorical. I would support her learning by sharing exactly what the average represents and allow her to think about what it means, and why it is a good </a:t>
            </a:r>
            <a:r>
              <a:rPr lang="en-US" dirty="0" err="1"/>
              <a:t>representer</a:t>
            </a:r>
            <a:r>
              <a:rPr lang="en-US" dirty="0"/>
              <a:t> of this data set</a:t>
            </a:r>
            <a:r>
              <a:rPr lang="en-US" dirty="0" smtClean="0"/>
              <a:t>.”</a:t>
            </a:r>
            <a:endParaRPr lang="en-US" dirty="0"/>
          </a:p>
          <a:p>
            <a:endParaRPr lang="en-US" dirty="0" smtClean="0"/>
          </a:p>
        </p:txBody>
      </p:sp>
    </p:spTree>
    <p:extLst>
      <p:ext uri="{BB962C8B-B14F-4D97-AF65-F5344CB8AC3E}">
        <p14:creationId xmlns:p14="http://schemas.microsoft.com/office/powerpoint/2010/main" val="8910196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8587"/>
            <a:ext cx="9144000" cy="1143000"/>
          </a:xfrm>
        </p:spPr>
        <p:txBody>
          <a:bodyPr>
            <a:noAutofit/>
          </a:bodyPr>
          <a:lstStyle/>
          <a:p>
            <a:r>
              <a:rPr lang="en-US" sz="3600" dirty="0"/>
              <a:t>What would </a:t>
            </a:r>
            <a:r>
              <a:rPr lang="en-US" sz="3600" i="1" dirty="0"/>
              <a:t>you</a:t>
            </a:r>
            <a:r>
              <a:rPr lang="en-US" sz="3600" dirty="0"/>
              <a:t> do with these </a:t>
            </a:r>
            <a:r>
              <a:rPr lang="en-US" sz="3600" dirty="0" smtClean="0"/>
              <a:t>pre-service </a:t>
            </a:r>
            <a:r>
              <a:rPr lang="en-US" sz="3600" dirty="0"/>
              <a:t>teacher responses</a:t>
            </a:r>
            <a:r>
              <a:rPr lang="en-US" sz="3600" dirty="0" smtClean="0"/>
              <a:t>? (Groth &amp; Bergner, in press)</a:t>
            </a:r>
            <a:endParaRPr lang="en-US" sz="3600" dirty="0"/>
          </a:p>
        </p:txBody>
      </p:sp>
      <p:sp>
        <p:nvSpPr>
          <p:cNvPr id="3" name="Content Placeholder 2"/>
          <p:cNvSpPr>
            <a:spLocks noGrp="1"/>
          </p:cNvSpPr>
          <p:nvPr>
            <p:ph idx="1"/>
          </p:nvPr>
        </p:nvSpPr>
        <p:spPr>
          <a:xfrm>
            <a:off x="457200" y="2212597"/>
            <a:ext cx="8229600" cy="4525963"/>
          </a:xfrm>
        </p:spPr>
        <p:txBody>
          <a:bodyPr>
            <a:normAutofit fontScale="92500" lnSpcReduction="20000"/>
          </a:bodyPr>
          <a:lstStyle/>
          <a:p>
            <a:r>
              <a:rPr lang="en-US" dirty="0" smtClean="0"/>
              <a:t>“Gray </a:t>
            </a:r>
            <a:r>
              <a:rPr lang="en-US" dirty="0"/>
              <a:t>is not the median color because of its location on the graph. The colors are </a:t>
            </a:r>
            <a:r>
              <a:rPr lang="en-US" dirty="0" smtClean="0"/>
              <a:t>displayed in </a:t>
            </a:r>
            <a:r>
              <a:rPr lang="en-US" dirty="0"/>
              <a:t>alphabetical order, which still does not make gray the median. This data is categorical</a:t>
            </a:r>
            <a:r>
              <a:rPr lang="en-US" dirty="0" smtClean="0"/>
              <a:t>, not </a:t>
            </a:r>
            <a:r>
              <a:rPr lang="en-US" dirty="0"/>
              <a:t>quantitative, meaning there is no real reason for the order and there is no median</a:t>
            </a:r>
            <a:r>
              <a:rPr lang="en-US" dirty="0" smtClean="0"/>
              <a:t>.”</a:t>
            </a:r>
          </a:p>
          <a:p>
            <a:r>
              <a:rPr lang="en-US" dirty="0" smtClean="0"/>
              <a:t>“</a:t>
            </a:r>
            <a:r>
              <a:rPr lang="en-US" dirty="0" err="1" smtClean="0"/>
              <a:t>Jordy</a:t>
            </a:r>
            <a:r>
              <a:rPr lang="en-US" dirty="0" smtClean="0"/>
              <a:t> </a:t>
            </a:r>
            <a:r>
              <a:rPr lang="en-US" dirty="0"/>
              <a:t>did not arrange the data in a logical order because she just took the top </a:t>
            </a:r>
            <a:r>
              <a:rPr lang="en-US" dirty="0" smtClean="0"/>
              <a:t>number from </a:t>
            </a:r>
            <a:r>
              <a:rPr lang="en-US" dirty="0"/>
              <a:t>each bar graph. The correct way would be to write out ‘blue’ 7 times, ‘brown</a:t>
            </a:r>
            <a:r>
              <a:rPr lang="en-US" dirty="0" smtClean="0"/>
              <a:t>’ 8 </a:t>
            </a:r>
            <a:r>
              <a:rPr lang="en-US" dirty="0"/>
              <a:t>times, ‘gray’ 4 times, etc. and then find the median</a:t>
            </a:r>
            <a:r>
              <a:rPr lang="en-US" dirty="0" smtClean="0"/>
              <a:t>.”</a:t>
            </a:r>
            <a:endParaRPr lang="en-US" dirty="0"/>
          </a:p>
        </p:txBody>
      </p:sp>
    </p:spTree>
    <p:extLst>
      <p:ext uri="{BB962C8B-B14F-4D97-AF65-F5344CB8AC3E}">
        <p14:creationId xmlns:p14="http://schemas.microsoft.com/office/powerpoint/2010/main" val="325910855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0110"/>
            <a:ext cx="8229600" cy="1143000"/>
          </a:xfrm>
        </p:spPr>
        <p:txBody>
          <a:bodyPr>
            <a:normAutofit fontScale="90000"/>
          </a:bodyPr>
          <a:lstStyle/>
          <a:p>
            <a:r>
              <a:rPr lang="en-US" dirty="0" smtClean="0"/>
              <a:t>6-8 </a:t>
            </a:r>
            <a:r>
              <a:rPr lang="en-US" dirty="0"/>
              <a:t>Grade Band</a:t>
            </a:r>
            <a:r>
              <a:rPr lang="en-US" dirty="0" smtClean="0"/>
              <a:t>: Variability in Data and Distributions &amp; Comparing Distributions</a:t>
            </a:r>
            <a:endParaRPr lang="en-US" dirty="0"/>
          </a:p>
        </p:txBody>
      </p:sp>
    </p:spTree>
    <p:extLst>
      <p:ext uri="{BB962C8B-B14F-4D97-AF65-F5344CB8AC3E}">
        <p14:creationId xmlns:p14="http://schemas.microsoft.com/office/powerpoint/2010/main" val="23771618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normAutofit/>
          </a:bodyPr>
          <a:lstStyle/>
          <a:p>
            <a:r>
              <a:rPr lang="en-US" sz="3600" dirty="0">
                <a:latin typeface="Times" charset="0"/>
                <a:ea typeface="ＭＳ Ｐゴシック" charset="0"/>
                <a:cs typeface="ＭＳ Ｐゴシック" charset="0"/>
              </a:rPr>
              <a:t>NCTM’s Essential Understanding Series</a:t>
            </a:r>
          </a:p>
        </p:txBody>
      </p:sp>
      <p:sp>
        <p:nvSpPr>
          <p:cNvPr id="22530" name="Content Placeholder 2"/>
          <p:cNvSpPr>
            <a:spLocks noGrp="1"/>
          </p:cNvSpPr>
          <p:nvPr>
            <p:ph idx="1"/>
          </p:nvPr>
        </p:nvSpPr>
        <p:spPr/>
        <p:txBody>
          <a:bodyPr>
            <a:normAutofit lnSpcReduction="10000"/>
          </a:bodyPr>
          <a:lstStyle/>
          <a:p>
            <a:r>
              <a:rPr lang="en-US" dirty="0">
                <a:latin typeface="Times" charset="0"/>
                <a:ea typeface="ＭＳ Ｐゴシック" charset="0"/>
                <a:cs typeface="ＭＳ Ｐゴシック" charset="0"/>
              </a:rPr>
              <a:t>Gary Kader &amp; Tim </a:t>
            </a:r>
            <a:r>
              <a:rPr lang="en-US" dirty="0" err="1">
                <a:latin typeface="Times" charset="0"/>
                <a:ea typeface="ＭＳ Ｐゴシック" charset="0"/>
                <a:cs typeface="ＭＳ Ｐゴシック" charset="0"/>
              </a:rPr>
              <a:t>Jacobbe</a:t>
            </a:r>
            <a:endParaRPr lang="en-US" dirty="0">
              <a:latin typeface="Times" charset="0"/>
              <a:ea typeface="ＭＳ Ｐゴシック" charset="0"/>
              <a:cs typeface="ＭＳ Ｐゴシック" charset="0"/>
            </a:endParaRPr>
          </a:p>
          <a:p>
            <a:pPr lvl="1"/>
            <a:r>
              <a:rPr lang="en-US" i="1" dirty="0">
                <a:latin typeface="Times" charset="0"/>
                <a:ea typeface="ＭＳ Ｐゴシック" charset="0"/>
              </a:rPr>
              <a:t>Developing essential understanding of statistics for teaching mathematics in grades 6-8</a:t>
            </a:r>
            <a:r>
              <a:rPr lang="en-US" dirty="0">
                <a:latin typeface="Times" charset="0"/>
                <a:ea typeface="ＭＳ Ｐゴシック" charset="0"/>
              </a:rPr>
              <a:t>. </a:t>
            </a:r>
          </a:p>
          <a:p>
            <a:pPr lvl="1"/>
            <a:endParaRPr lang="en-US" dirty="0">
              <a:latin typeface="Times" charset="0"/>
              <a:ea typeface="ＭＳ Ｐゴシック" charset="0"/>
              <a:cs typeface="ＭＳ Ｐゴシック" charset="0"/>
            </a:endParaRPr>
          </a:p>
          <a:p>
            <a:r>
              <a:rPr lang="en-US" dirty="0">
                <a:latin typeface="Times" charset="0"/>
                <a:ea typeface="ＭＳ Ｐゴシック" charset="0"/>
                <a:cs typeface="ＭＳ Ｐゴシック" charset="0"/>
              </a:rPr>
              <a:t>Roxy Peck, Rob Gould, &amp; Stephen Miller</a:t>
            </a:r>
          </a:p>
          <a:p>
            <a:pPr lvl="1"/>
            <a:r>
              <a:rPr lang="en-US" i="1" dirty="0">
                <a:latin typeface="Times" charset="0"/>
                <a:ea typeface="ＭＳ Ｐゴシック" charset="0"/>
              </a:rPr>
              <a:t>Developing essential understanding of statistics for teaching mathematics in grades 9-12</a:t>
            </a:r>
            <a:r>
              <a:rPr lang="en-US" dirty="0">
                <a:latin typeface="Times" charset="0"/>
                <a:ea typeface="ＭＳ Ｐゴシック" charset="0"/>
              </a:rPr>
              <a:t>. </a:t>
            </a:r>
          </a:p>
          <a:p>
            <a:pPr lvl="1"/>
            <a:endParaRPr lang="en-US" dirty="0">
              <a:latin typeface="Times" charset="0"/>
              <a:ea typeface="ＭＳ Ｐゴシック" charset="0"/>
            </a:endParaRPr>
          </a:p>
          <a:p>
            <a:r>
              <a:rPr lang="en-US" dirty="0" smtClean="0">
                <a:latin typeface="Times" charset="0"/>
                <a:ea typeface="ＭＳ Ｐゴシック" charset="0"/>
                <a:cs typeface="ＭＳ Ｐゴシック" charset="0"/>
              </a:rPr>
              <a:t>Spring 2013/Available Now!</a:t>
            </a:r>
            <a:endParaRPr lang="en-US" dirty="0">
              <a:latin typeface="Times" charset="0"/>
              <a:ea typeface="ＭＳ Ｐゴシック" charset="0"/>
              <a:cs typeface="ＭＳ Ｐゴシック" charset="0"/>
            </a:endParaRPr>
          </a:p>
          <a:p>
            <a:pPr lvl="1"/>
            <a:endParaRPr lang="en-US" dirty="0">
              <a:latin typeface="Times" charset="0"/>
              <a:ea typeface="ＭＳ Ｐゴシック" charset="0"/>
              <a:cs typeface="ＭＳ Ｐゴシック" charset="0"/>
            </a:endParaRPr>
          </a:p>
          <a:p>
            <a:pPr lvl="1"/>
            <a:endParaRPr lang="en-US" dirty="0">
              <a:latin typeface="Times" charset="0"/>
              <a:ea typeface="ＭＳ Ｐゴシック" charset="0"/>
              <a:cs typeface="ＭＳ Ｐゴシック" charset="0"/>
            </a:endParaRPr>
          </a:p>
        </p:txBody>
      </p:sp>
    </p:spTree>
    <p:extLst>
      <p:ext uri="{BB962C8B-B14F-4D97-AF65-F5344CB8AC3E}">
        <p14:creationId xmlns:p14="http://schemas.microsoft.com/office/powerpoint/2010/main" val="20136612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normAutofit fontScale="90000"/>
          </a:bodyPr>
          <a:lstStyle/>
          <a:p>
            <a:r>
              <a:rPr lang="en-US" sz="3600" dirty="0">
                <a:latin typeface="Times" charset="0"/>
                <a:ea typeface="ＭＳ Ｐゴシック" charset="0"/>
                <a:cs typeface="ＭＳ Ｐゴシック" charset="0"/>
              </a:rPr>
              <a:t>Big Ideas for Grades 6-8: </a:t>
            </a:r>
            <a:r>
              <a:rPr lang="en-US" dirty="0">
                <a:latin typeface="Times" charset="0"/>
                <a:ea typeface="ＭＳ Ｐゴシック" charset="0"/>
                <a:cs typeface="ＭＳ Ｐゴシック" charset="0"/>
              </a:rPr>
              <a:t/>
            </a:r>
            <a:br>
              <a:rPr lang="en-US" dirty="0">
                <a:latin typeface="Times" charset="0"/>
                <a:ea typeface="ＭＳ Ｐゴシック" charset="0"/>
                <a:cs typeface="ＭＳ Ｐゴシック" charset="0"/>
              </a:rPr>
            </a:br>
            <a:r>
              <a:rPr lang="en-US" sz="3600" dirty="0">
                <a:latin typeface="Times" charset="0"/>
                <a:ea typeface="ＭＳ Ｐゴシック" charset="0"/>
                <a:cs typeface="ＭＳ Ｐゴシック" charset="0"/>
              </a:rPr>
              <a:t>Statistics is a Problem Solving Process</a:t>
            </a:r>
          </a:p>
        </p:txBody>
      </p:sp>
      <p:sp>
        <p:nvSpPr>
          <p:cNvPr id="3" name="Content Placeholder 2"/>
          <p:cNvSpPr>
            <a:spLocks noGrp="1"/>
          </p:cNvSpPr>
          <p:nvPr>
            <p:ph idx="1"/>
          </p:nvPr>
        </p:nvSpPr>
        <p:spPr>
          <a:xfrm>
            <a:off x="685800" y="1981200"/>
            <a:ext cx="8229600" cy="4114800"/>
          </a:xfrm>
        </p:spPr>
        <p:txBody>
          <a:bodyPr>
            <a:normAutofit/>
          </a:bodyPr>
          <a:lstStyle/>
          <a:p>
            <a:r>
              <a:rPr lang="en-US" dirty="0" smtClean="0">
                <a:latin typeface="Times" charset="0"/>
                <a:ea typeface="ＭＳ Ｐゴシック" charset="0"/>
                <a:cs typeface="ＭＳ Ｐゴシック" charset="0"/>
              </a:rPr>
              <a:t>Variability in Data and Distributions</a:t>
            </a:r>
          </a:p>
          <a:p>
            <a:endParaRPr lang="en-US" dirty="0">
              <a:latin typeface="Times" charset="0"/>
              <a:ea typeface="ＭＳ Ｐゴシック" charset="0"/>
              <a:cs typeface="ＭＳ Ｐゴシック" charset="0"/>
            </a:endParaRPr>
          </a:p>
          <a:p>
            <a:r>
              <a:rPr lang="en-US" dirty="0" smtClean="0">
                <a:latin typeface="Times" charset="0"/>
                <a:ea typeface="ＭＳ Ｐゴシック" charset="0"/>
                <a:cs typeface="ＭＳ Ｐゴシック" charset="0"/>
              </a:rPr>
              <a:t>Comparing Distributions</a:t>
            </a:r>
          </a:p>
          <a:p>
            <a:endParaRPr lang="en-US" dirty="0">
              <a:latin typeface="Times" charset="0"/>
              <a:ea typeface="ＭＳ Ｐゴシック" charset="0"/>
              <a:cs typeface="ＭＳ Ｐゴシック" charset="0"/>
            </a:endParaRPr>
          </a:p>
          <a:p>
            <a:r>
              <a:rPr lang="en-US" dirty="0" smtClean="0">
                <a:latin typeface="Times" charset="0"/>
                <a:ea typeface="ＭＳ Ｐゴシック" charset="0"/>
                <a:cs typeface="ＭＳ Ｐゴシック" charset="0"/>
              </a:rPr>
              <a:t>Association between two variables</a:t>
            </a:r>
          </a:p>
          <a:p>
            <a:endParaRPr lang="en-US" dirty="0">
              <a:latin typeface="Times" charset="0"/>
              <a:ea typeface="ＭＳ Ｐゴシック" charset="0"/>
              <a:cs typeface="ＭＳ Ｐゴシック" charset="0"/>
            </a:endParaRPr>
          </a:p>
          <a:p>
            <a:r>
              <a:rPr lang="en-US" dirty="0" smtClean="0">
                <a:latin typeface="Times" charset="0"/>
                <a:ea typeface="ＭＳ Ｐゴシック" charset="0"/>
                <a:cs typeface="ＭＳ Ｐゴシック" charset="0"/>
              </a:rPr>
              <a:t>Samples and populations</a:t>
            </a:r>
            <a:endParaRPr lang="en-US" dirty="0">
              <a:latin typeface="Times" charset="0"/>
              <a:ea typeface="ＭＳ Ｐゴシック" charset="0"/>
              <a:cs typeface="ＭＳ Ｐゴシック" charset="0"/>
            </a:endParaRPr>
          </a:p>
        </p:txBody>
      </p:sp>
    </p:spTree>
    <p:extLst>
      <p:ext uri="{BB962C8B-B14F-4D97-AF65-F5344CB8AC3E}">
        <p14:creationId xmlns:p14="http://schemas.microsoft.com/office/powerpoint/2010/main" val="2424951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Idea 2: Comparing </a:t>
            </a:r>
            <a:r>
              <a:rPr lang="en-US" dirty="0"/>
              <a:t>Distributions</a:t>
            </a:r>
          </a:p>
        </p:txBody>
      </p:sp>
      <p:sp>
        <p:nvSpPr>
          <p:cNvPr id="3" name="Content Placeholder 2"/>
          <p:cNvSpPr>
            <a:spLocks noGrp="1"/>
          </p:cNvSpPr>
          <p:nvPr>
            <p:ph idx="1"/>
          </p:nvPr>
        </p:nvSpPr>
        <p:spPr/>
        <p:txBody>
          <a:bodyPr/>
          <a:lstStyle/>
          <a:p>
            <a:r>
              <a:rPr lang="en-US" dirty="0"/>
              <a:t>How do the fizz times for two brands of effervescent tablets compare? </a:t>
            </a:r>
          </a:p>
          <a:p>
            <a:endParaRPr lang="en-US" dirty="0"/>
          </a:p>
          <a:p>
            <a:r>
              <a:rPr lang="en-US" dirty="0"/>
              <a:t>25 Fizz Times for each of two brands of effervescent tablets/Parallel </a:t>
            </a:r>
            <a:r>
              <a:rPr lang="en-US" dirty="0" err="1"/>
              <a:t>Dotplots</a:t>
            </a:r>
            <a:endParaRPr lang="en-US" dirty="0"/>
          </a:p>
          <a:p>
            <a:endParaRPr lang="en-US" dirty="0"/>
          </a:p>
        </p:txBody>
      </p:sp>
    </p:spTree>
    <p:extLst>
      <p:ext uri="{BB962C8B-B14F-4D97-AF65-F5344CB8AC3E}">
        <p14:creationId xmlns:p14="http://schemas.microsoft.com/office/powerpoint/2010/main" val="37983223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Comparing Fizz Time</a:t>
            </a:r>
            <a:br>
              <a:rPr lang="en-US" dirty="0" smtClean="0"/>
            </a:br>
            <a:r>
              <a:rPr lang="en-US" dirty="0" smtClean="0"/>
              <a:t>Overlap versus Separation</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8753" b="8753"/>
          <a:stretch>
            <a:fillRect/>
          </a:stretch>
        </p:blipFill>
        <p:spPr bwMode="auto">
          <a:prstGeom prst="rect">
            <a:avLst/>
          </a:prstGeom>
          <a:noFill/>
          <a:ln>
            <a:noFill/>
          </a:ln>
        </p:spPr>
      </p:pic>
    </p:spTree>
    <p:extLst>
      <p:ext uri="{BB962C8B-B14F-4D97-AF65-F5344CB8AC3E}">
        <p14:creationId xmlns:p14="http://schemas.microsoft.com/office/powerpoint/2010/main" val="203380761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Fizz Time</a:t>
            </a:r>
            <a:br>
              <a:rPr lang="en-US" dirty="0"/>
            </a:br>
            <a:r>
              <a:rPr lang="en-US" dirty="0"/>
              <a:t>Overlap versus </a:t>
            </a:r>
            <a:r>
              <a:rPr lang="en-US" dirty="0" smtClean="0"/>
              <a:t>Separation</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8753" b="8753"/>
          <a:stretch>
            <a:fillRect/>
          </a:stretch>
        </p:blipFill>
        <p:spPr bwMode="auto">
          <a:prstGeom prst="rect">
            <a:avLst/>
          </a:prstGeom>
          <a:noFill/>
          <a:ln>
            <a:noFill/>
          </a:ln>
        </p:spPr>
      </p:pic>
    </p:spTree>
    <p:extLst>
      <p:ext uri="{BB962C8B-B14F-4D97-AF65-F5344CB8AC3E}">
        <p14:creationId xmlns:p14="http://schemas.microsoft.com/office/powerpoint/2010/main" val="131544142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Difference In Medians = 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8932522"/>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spcBef>
                          <a:spcPts val="0"/>
                        </a:spcBef>
                        <a:spcAft>
                          <a:spcPts val="0"/>
                        </a:spcAft>
                      </a:pPr>
                      <a:r>
                        <a:rPr lang="en-US" sz="1200" dirty="0">
                          <a:effectLst/>
                          <a:latin typeface="Cambria"/>
                          <a:ea typeface="ＭＳ 明朝"/>
                          <a:cs typeface="Times New Roman"/>
                        </a:rPr>
                        <a:t>Summary</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Brand A</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Brand B</a:t>
                      </a:r>
                    </a:p>
                  </a:txBody>
                  <a:tcPr marL="68580" marR="68580" marT="0" marB="0"/>
                </a:tc>
              </a:tr>
              <a:tr h="370840">
                <a:tc>
                  <a:txBody>
                    <a:bodyPr/>
                    <a:lstStyle/>
                    <a:p>
                      <a:pPr marL="0" marR="0">
                        <a:spcBef>
                          <a:spcPts val="0"/>
                        </a:spcBef>
                        <a:spcAft>
                          <a:spcPts val="0"/>
                        </a:spcAft>
                      </a:pPr>
                      <a:r>
                        <a:rPr lang="en-US" sz="1200" dirty="0">
                          <a:effectLst/>
                          <a:latin typeface="Cambria"/>
                          <a:ea typeface="ＭＳ 明朝"/>
                          <a:cs typeface="Times New Roman"/>
                        </a:rPr>
                        <a:t>Minimum</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96</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105</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First quartile</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105</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118</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Median</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113</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129</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Third quartile</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119</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140</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Maximum</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135</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151</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IQR</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14</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22</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Range</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39</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46</a:t>
                      </a:r>
                    </a:p>
                  </a:txBody>
                  <a:tcPr marL="68580" marR="68580" marT="0" marB="0"/>
                </a:tc>
              </a:tr>
            </a:tbl>
          </a:graphicData>
        </a:graphic>
      </p:graphicFrame>
    </p:spTree>
    <p:extLst>
      <p:ext uri="{BB962C8B-B14F-4D97-AF65-F5344CB8AC3E}">
        <p14:creationId xmlns:p14="http://schemas.microsoft.com/office/powerpoint/2010/main" val="134238375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Fizz Times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8753" b="8753"/>
          <a:stretch>
            <a:fillRect/>
          </a:stretch>
        </p:blipFill>
        <p:spPr bwMode="auto">
          <a:prstGeom prst="rect">
            <a:avLst/>
          </a:prstGeom>
          <a:noFill/>
          <a:ln>
            <a:noFill/>
          </a:ln>
        </p:spPr>
      </p:pic>
    </p:spTree>
    <p:extLst>
      <p:ext uri="{BB962C8B-B14F-4D97-AF65-F5344CB8AC3E}">
        <p14:creationId xmlns:p14="http://schemas.microsoft.com/office/powerpoint/2010/main" val="32975962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Preparation</a:t>
            </a:r>
            <a:endParaRPr lang="en-US" dirty="0"/>
          </a:p>
        </p:txBody>
      </p:sp>
      <p:sp>
        <p:nvSpPr>
          <p:cNvPr id="3" name="Content Placeholder 2"/>
          <p:cNvSpPr>
            <a:spLocks noGrp="1"/>
          </p:cNvSpPr>
          <p:nvPr>
            <p:ph idx="1"/>
          </p:nvPr>
        </p:nvSpPr>
        <p:spPr/>
        <p:txBody>
          <a:bodyPr/>
          <a:lstStyle/>
          <a:p>
            <a:r>
              <a:rPr lang="en-US" dirty="0" smtClean="0"/>
              <a:t>In this session, we are going to discuss how teachers should be prepared </a:t>
            </a:r>
            <a:r>
              <a:rPr lang="en-US" dirty="0"/>
              <a:t>in statistics </a:t>
            </a:r>
            <a:endParaRPr lang="en-US" dirty="0" smtClean="0"/>
          </a:p>
          <a:p>
            <a:r>
              <a:rPr lang="en-US" dirty="0" smtClean="0"/>
              <a:t>We will also provide </a:t>
            </a:r>
            <a:r>
              <a:rPr lang="en-US" dirty="0"/>
              <a:t>specific examples of teacher education materials for different K-12 grade bands that exemplify best </a:t>
            </a:r>
            <a:r>
              <a:rPr lang="en-US" dirty="0" smtClean="0"/>
              <a:t>practices </a:t>
            </a:r>
          </a:p>
          <a:p>
            <a:pPr marL="0" indent="0">
              <a:buNone/>
            </a:pPr>
            <a:endParaRPr lang="en-US" dirty="0"/>
          </a:p>
          <a:p>
            <a:endParaRPr lang="en-US" dirty="0"/>
          </a:p>
        </p:txBody>
      </p:sp>
    </p:spTree>
    <p:extLst>
      <p:ext uri="{BB962C8B-B14F-4D97-AF65-F5344CB8AC3E}">
        <p14:creationId xmlns:p14="http://schemas.microsoft.com/office/powerpoint/2010/main" val="286917052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 In Medians = 16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540521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a:spcBef>
                          <a:spcPts val="0"/>
                        </a:spcBef>
                        <a:spcAft>
                          <a:spcPts val="0"/>
                        </a:spcAft>
                      </a:pPr>
                      <a:r>
                        <a:rPr lang="en-US" sz="1200" dirty="0">
                          <a:effectLst/>
                          <a:latin typeface="Cambria"/>
                          <a:ea typeface="ＭＳ 明朝"/>
                          <a:cs typeface="Times New Roman"/>
                        </a:rPr>
                        <a:t>Summary</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Brand A</a:t>
                      </a:r>
                    </a:p>
                  </a:txBody>
                  <a:tcPr marL="68580" marR="68580" marT="0" marB="0"/>
                </a:tc>
                <a:tc>
                  <a:txBody>
                    <a:bodyPr/>
                    <a:lstStyle/>
                    <a:p>
                      <a:pPr marL="0" marR="0">
                        <a:spcBef>
                          <a:spcPts val="0"/>
                        </a:spcBef>
                        <a:spcAft>
                          <a:spcPts val="0"/>
                        </a:spcAft>
                      </a:pPr>
                      <a:r>
                        <a:rPr lang="en-US" sz="1200">
                          <a:effectLst/>
                          <a:latin typeface="Cambria"/>
                          <a:ea typeface="ＭＳ 明朝"/>
                          <a:cs typeface="Times New Roman"/>
                        </a:rPr>
                        <a:t>Brand B</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Minimum</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67</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69</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First quartile</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92</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113</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Median</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113</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129</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Third quartile</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128</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149</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Maximum</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167</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162</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IQR</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36</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36</a:t>
                      </a:r>
                    </a:p>
                  </a:txBody>
                  <a:tcPr marL="68580" marR="68580" marT="0" marB="0"/>
                </a:tc>
              </a:tr>
              <a:tr h="370840">
                <a:tc>
                  <a:txBody>
                    <a:bodyPr/>
                    <a:lstStyle/>
                    <a:p>
                      <a:pPr marL="0" marR="0">
                        <a:spcBef>
                          <a:spcPts val="0"/>
                        </a:spcBef>
                        <a:spcAft>
                          <a:spcPts val="0"/>
                        </a:spcAft>
                      </a:pPr>
                      <a:r>
                        <a:rPr lang="en-US" sz="1200">
                          <a:effectLst/>
                          <a:latin typeface="Cambria"/>
                          <a:ea typeface="ＭＳ 明朝"/>
                          <a:cs typeface="Times New Roman"/>
                        </a:rPr>
                        <a:t>Range</a:t>
                      </a:r>
                    </a:p>
                  </a:txBody>
                  <a:tcPr marL="68580" marR="68580" marT="0" marB="0"/>
                </a:tc>
                <a:tc>
                  <a:txBody>
                    <a:bodyPr/>
                    <a:lstStyle/>
                    <a:p>
                      <a:pPr marL="0" marR="0" algn="ctr">
                        <a:spcBef>
                          <a:spcPts val="0"/>
                        </a:spcBef>
                        <a:spcAft>
                          <a:spcPts val="0"/>
                        </a:spcAft>
                      </a:pPr>
                      <a:r>
                        <a:rPr lang="en-US" sz="1200">
                          <a:effectLst/>
                          <a:latin typeface="Cambria"/>
                          <a:ea typeface="ＭＳ 明朝"/>
                          <a:cs typeface="Times New Roman"/>
                        </a:rPr>
                        <a:t>100</a:t>
                      </a:r>
                    </a:p>
                  </a:txBody>
                  <a:tcPr marL="68580" marR="68580" marT="0" marB="0"/>
                </a:tc>
                <a:tc>
                  <a:txBody>
                    <a:bodyPr/>
                    <a:lstStyle/>
                    <a:p>
                      <a:pPr marL="0" marR="0" algn="ctr">
                        <a:spcBef>
                          <a:spcPts val="0"/>
                        </a:spcBef>
                        <a:spcAft>
                          <a:spcPts val="0"/>
                        </a:spcAft>
                      </a:pPr>
                      <a:r>
                        <a:rPr lang="en-US" sz="1200" dirty="0">
                          <a:effectLst/>
                          <a:latin typeface="Cambria"/>
                          <a:ea typeface="ＭＳ 明朝"/>
                          <a:cs typeface="Times New Roman"/>
                        </a:rPr>
                        <a:t>93</a:t>
                      </a:r>
                    </a:p>
                  </a:txBody>
                  <a:tcPr marL="68580" marR="68580" marT="0" marB="0"/>
                </a:tc>
              </a:tr>
            </a:tbl>
          </a:graphicData>
        </a:graphic>
      </p:graphicFrame>
    </p:spTree>
    <p:extLst>
      <p:ext uri="{BB962C8B-B14F-4D97-AF65-F5344CB8AC3E}">
        <p14:creationId xmlns:p14="http://schemas.microsoft.com/office/powerpoint/2010/main" val="87425150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Real Versus Hypothetical Fizz Times</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8753" b="8753"/>
          <a:stretch>
            <a:fillRect/>
          </a:stretch>
        </p:blipFill>
        <p:spPr bwMode="auto">
          <a:prstGeom prst="rect">
            <a:avLst/>
          </a:prstGeom>
          <a:noFill/>
          <a:ln>
            <a:noFill/>
          </a:ln>
        </p:spPr>
      </p:pic>
    </p:spTree>
    <p:extLst>
      <p:ext uri="{BB962C8B-B14F-4D97-AF65-F5344CB8AC3E}">
        <p14:creationId xmlns:p14="http://schemas.microsoft.com/office/powerpoint/2010/main" val="49496781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Medians/IQRs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1268516"/>
              </p:ext>
            </p:extLst>
          </p:nvPr>
        </p:nvGraphicFramePr>
        <p:xfrm>
          <a:off x="457200" y="1600200"/>
          <a:ext cx="8229600" cy="2133599"/>
        </p:xfrm>
        <a:graphic>
          <a:graphicData uri="http://schemas.openxmlformats.org/drawingml/2006/table">
            <a:tbl>
              <a:tblPr firstRow="1" bandRow="1">
                <a:tableStyleId>{5C22544A-7EE6-4342-B048-85BDC9FD1C3A}</a:tableStyleId>
              </a:tblPr>
              <a:tblGrid>
                <a:gridCol w="3188525"/>
                <a:gridCol w="2297875"/>
                <a:gridCol w="2743200"/>
              </a:tblGrid>
              <a:tr h="370840">
                <a:tc>
                  <a:txBody>
                    <a:bodyPr/>
                    <a:lstStyle/>
                    <a:p>
                      <a:pPr marL="0" marR="0" algn="ctr">
                        <a:spcBef>
                          <a:spcPts val="0"/>
                        </a:spcBef>
                        <a:spcAft>
                          <a:spcPts val="0"/>
                        </a:spcAft>
                      </a:pPr>
                      <a:r>
                        <a:rPr lang="en-US" sz="2800" dirty="0">
                          <a:effectLst/>
                          <a:latin typeface="Cambria"/>
                          <a:ea typeface="ＭＳ 明朝"/>
                          <a:cs typeface="Times New Roman"/>
                        </a:rPr>
                        <a:t> </a:t>
                      </a:r>
                    </a:p>
                  </a:txBody>
                  <a:tcPr marL="68580" marR="68580" marT="0" marB="0"/>
                </a:tc>
                <a:tc>
                  <a:txBody>
                    <a:bodyPr/>
                    <a:lstStyle/>
                    <a:p>
                      <a:pPr marL="0" marR="0" algn="ctr">
                        <a:spcBef>
                          <a:spcPts val="0"/>
                        </a:spcBef>
                        <a:spcAft>
                          <a:spcPts val="0"/>
                        </a:spcAft>
                      </a:pPr>
                      <a:r>
                        <a:rPr lang="en-US" sz="2800">
                          <a:effectLst/>
                          <a:latin typeface="Cambria"/>
                          <a:ea typeface="ＭＳ 明朝"/>
                          <a:cs typeface="Times New Roman"/>
                        </a:rPr>
                        <a:t>Brand A</a:t>
                      </a:r>
                    </a:p>
                  </a:txBody>
                  <a:tcPr marL="68580" marR="68580" marT="0" marB="0"/>
                </a:tc>
                <a:tc>
                  <a:txBody>
                    <a:bodyPr/>
                    <a:lstStyle/>
                    <a:p>
                      <a:pPr marL="0" marR="0" algn="ctr">
                        <a:spcBef>
                          <a:spcPts val="0"/>
                        </a:spcBef>
                        <a:spcAft>
                          <a:spcPts val="0"/>
                        </a:spcAft>
                      </a:pPr>
                      <a:r>
                        <a:rPr lang="en-US" sz="2800">
                          <a:effectLst/>
                          <a:latin typeface="Cambria"/>
                          <a:ea typeface="ＭＳ 明朝"/>
                          <a:cs typeface="Times New Roman"/>
                        </a:rPr>
                        <a:t>Brand B</a:t>
                      </a:r>
                    </a:p>
                  </a:txBody>
                  <a:tcPr marL="68580" marR="68580" marT="0" marB="0"/>
                </a:tc>
              </a:tr>
              <a:tr h="370840">
                <a:tc>
                  <a:txBody>
                    <a:bodyPr/>
                    <a:lstStyle/>
                    <a:p>
                      <a:pPr marL="0" marR="0" algn="ctr">
                        <a:spcBef>
                          <a:spcPts val="0"/>
                        </a:spcBef>
                        <a:spcAft>
                          <a:spcPts val="0"/>
                        </a:spcAft>
                      </a:pPr>
                      <a:r>
                        <a:rPr lang="en-US" sz="2800" dirty="0">
                          <a:effectLst/>
                          <a:latin typeface="Cambria"/>
                          <a:ea typeface="ＭＳ 明朝"/>
                          <a:cs typeface="Times New Roman"/>
                        </a:rPr>
                        <a:t>Median/IQR </a:t>
                      </a:r>
                      <a:endParaRPr lang="en-US" sz="2800" dirty="0" smtClean="0">
                        <a:effectLst/>
                        <a:latin typeface="Cambria"/>
                        <a:ea typeface="ＭＳ 明朝"/>
                        <a:cs typeface="Times New Roman"/>
                      </a:endParaRPr>
                    </a:p>
                    <a:p>
                      <a:pPr marL="0" marR="0" algn="ctr">
                        <a:spcBef>
                          <a:spcPts val="0"/>
                        </a:spcBef>
                        <a:spcAft>
                          <a:spcPts val="0"/>
                        </a:spcAft>
                      </a:pPr>
                      <a:r>
                        <a:rPr lang="en-US" sz="2800" dirty="0" smtClean="0">
                          <a:effectLst/>
                          <a:latin typeface="Cambria"/>
                          <a:ea typeface="ＭＳ 明朝"/>
                          <a:cs typeface="Times New Roman"/>
                        </a:rPr>
                        <a:t>(</a:t>
                      </a:r>
                      <a:r>
                        <a:rPr lang="en-US" sz="2800" dirty="0">
                          <a:effectLst/>
                          <a:latin typeface="Cambria"/>
                          <a:ea typeface="ＭＳ 明朝"/>
                          <a:cs typeface="Times New Roman"/>
                        </a:rPr>
                        <a:t>Real Data)</a:t>
                      </a:r>
                    </a:p>
                  </a:txBody>
                  <a:tcPr marL="68580" marR="68580" marT="0" marB="0"/>
                </a:tc>
                <a:tc>
                  <a:txBody>
                    <a:bodyPr/>
                    <a:lstStyle/>
                    <a:p>
                      <a:pPr marL="0" marR="0" algn="ctr">
                        <a:spcBef>
                          <a:spcPts val="0"/>
                        </a:spcBef>
                        <a:spcAft>
                          <a:spcPts val="0"/>
                        </a:spcAft>
                      </a:pPr>
                      <a:r>
                        <a:rPr lang="en-US" sz="2800" dirty="0">
                          <a:effectLst/>
                          <a:latin typeface="Cambria"/>
                          <a:ea typeface="ＭＳ 明朝"/>
                          <a:cs typeface="Times New Roman"/>
                        </a:rPr>
                        <a:t>113/14</a:t>
                      </a:r>
                    </a:p>
                  </a:txBody>
                  <a:tcPr marL="68580" marR="68580" marT="0" marB="0" anchor="ctr"/>
                </a:tc>
                <a:tc>
                  <a:txBody>
                    <a:bodyPr/>
                    <a:lstStyle/>
                    <a:p>
                      <a:pPr marL="0" marR="0" algn="ctr">
                        <a:spcBef>
                          <a:spcPts val="0"/>
                        </a:spcBef>
                        <a:spcAft>
                          <a:spcPts val="0"/>
                        </a:spcAft>
                      </a:pPr>
                      <a:r>
                        <a:rPr lang="en-US" sz="2800">
                          <a:effectLst/>
                          <a:latin typeface="Cambria"/>
                          <a:ea typeface="ＭＳ 明朝"/>
                          <a:cs typeface="Times New Roman"/>
                        </a:rPr>
                        <a:t>129/22</a:t>
                      </a:r>
                    </a:p>
                  </a:txBody>
                  <a:tcPr marL="68580" marR="68580" marT="0" marB="0" anchor="ctr"/>
                </a:tc>
              </a:tr>
              <a:tr h="370840">
                <a:tc>
                  <a:txBody>
                    <a:bodyPr/>
                    <a:lstStyle/>
                    <a:p>
                      <a:pPr marL="0" marR="0" algn="ctr">
                        <a:spcBef>
                          <a:spcPts val="0"/>
                        </a:spcBef>
                        <a:spcAft>
                          <a:spcPts val="0"/>
                        </a:spcAft>
                      </a:pPr>
                      <a:r>
                        <a:rPr lang="en-US" sz="2800">
                          <a:effectLst/>
                          <a:latin typeface="Cambria"/>
                          <a:ea typeface="ＭＳ 明朝"/>
                          <a:cs typeface="Times New Roman"/>
                        </a:rPr>
                        <a:t>Median/IQR (Hypothetical Data)</a:t>
                      </a:r>
                    </a:p>
                  </a:txBody>
                  <a:tcPr marL="68580" marR="68580" marT="0" marB="0"/>
                </a:tc>
                <a:tc>
                  <a:txBody>
                    <a:bodyPr/>
                    <a:lstStyle/>
                    <a:p>
                      <a:pPr marL="0" marR="0" algn="ctr">
                        <a:spcBef>
                          <a:spcPts val="0"/>
                        </a:spcBef>
                        <a:spcAft>
                          <a:spcPts val="0"/>
                        </a:spcAft>
                      </a:pPr>
                      <a:r>
                        <a:rPr lang="en-US" sz="2800" dirty="0">
                          <a:effectLst/>
                          <a:latin typeface="Cambria"/>
                          <a:ea typeface="ＭＳ 明朝"/>
                          <a:cs typeface="Times New Roman"/>
                        </a:rPr>
                        <a:t>113/36</a:t>
                      </a:r>
                    </a:p>
                  </a:txBody>
                  <a:tcPr marL="68580" marR="68580" marT="0" marB="0" anchor="ctr"/>
                </a:tc>
                <a:tc>
                  <a:txBody>
                    <a:bodyPr/>
                    <a:lstStyle/>
                    <a:p>
                      <a:pPr marL="0" marR="0" algn="ctr">
                        <a:spcBef>
                          <a:spcPts val="0"/>
                        </a:spcBef>
                        <a:spcAft>
                          <a:spcPts val="0"/>
                        </a:spcAft>
                      </a:pPr>
                      <a:r>
                        <a:rPr lang="en-US" sz="2800" dirty="0">
                          <a:effectLst/>
                          <a:latin typeface="Cambria"/>
                          <a:ea typeface="ＭＳ 明朝"/>
                          <a:cs typeface="Times New Roman"/>
                        </a:rPr>
                        <a:t>129/36</a:t>
                      </a:r>
                    </a:p>
                  </a:txBody>
                  <a:tcPr marL="68580" marR="68580" marT="0" marB="0" anchor="ctr"/>
                </a:tc>
              </a:tr>
            </a:tbl>
          </a:graphicData>
        </a:graphic>
      </p:graphicFrame>
    </p:spTree>
    <p:extLst>
      <p:ext uri="{BB962C8B-B14F-4D97-AF65-F5344CB8AC3E}">
        <p14:creationId xmlns:p14="http://schemas.microsoft.com/office/powerpoint/2010/main" val="57012438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21574"/>
          </a:xfrm>
        </p:spPr>
        <p:txBody>
          <a:bodyPr>
            <a:normAutofit fontScale="90000"/>
          </a:bodyPr>
          <a:lstStyle/>
          <a:p>
            <a:pPr algn="l"/>
            <a:r>
              <a:rPr lang="en-US" dirty="0" smtClean="0"/>
              <a:t>For which set of Fizz Times (Real versus Hypothetical) is the difference between Medians more </a:t>
            </a:r>
            <a:r>
              <a:rPr lang="en-US" i="1" dirty="0" smtClean="0"/>
              <a:t>meaningful</a:t>
            </a:r>
            <a:r>
              <a:rPr lang="en-US" dirty="0" smtClean="0"/>
              <a:t>?</a:t>
            </a:r>
            <a:endParaRPr lang="en-US" dirty="0"/>
          </a:p>
        </p:txBody>
      </p:sp>
      <p:sp>
        <p:nvSpPr>
          <p:cNvPr id="3" name="Content Placeholder 2"/>
          <p:cNvSpPr>
            <a:spLocks noGrp="1"/>
          </p:cNvSpPr>
          <p:nvPr>
            <p:ph idx="1"/>
          </p:nvPr>
        </p:nvSpPr>
        <p:spPr>
          <a:xfrm>
            <a:off x="457200" y="3005927"/>
            <a:ext cx="8229600" cy="3120236"/>
          </a:xfrm>
        </p:spPr>
        <p:txBody>
          <a:bodyPr>
            <a:normAutofit lnSpcReduction="10000"/>
          </a:bodyPr>
          <a:lstStyle/>
          <a:p>
            <a:pPr marL="0" indent="0">
              <a:buNone/>
            </a:pPr>
            <a:r>
              <a:rPr lang="en-US" sz="4000" dirty="0" smtClean="0"/>
              <a:t>•	CCSSM suggests </a:t>
            </a:r>
            <a:r>
              <a:rPr lang="en-US" sz="4000" dirty="0"/>
              <a:t>that the magnitude </a:t>
            </a:r>
            <a:r>
              <a:rPr lang="en-US" sz="4000" dirty="0" smtClean="0"/>
              <a:t>	of </a:t>
            </a:r>
            <a:r>
              <a:rPr lang="en-US" sz="4000" dirty="0"/>
              <a:t>a difference between two centers </a:t>
            </a:r>
            <a:r>
              <a:rPr lang="en-US" sz="4000" dirty="0" smtClean="0"/>
              <a:t>	can </a:t>
            </a:r>
            <a:r>
              <a:rPr lang="en-US" sz="4000" dirty="0"/>
              <a:t>be assessed by "expressing it as </a:t>
            </a:r>
            <a:r>
              <a:rPr lang="en-US" sz="4000" dirty="0" smtClean="0"/>
              <a:t>	a </a:t>
            </a:r>
            <a:r>
              <a:rPr lang="en-US" sz="4000" dirty="0"/>
              <a:t>multiple of a measure of </a:t>
            </a:r>
            <a:r>
              <a:rPr lang="en-US" sz="4000" dirty="0" smtClean="0"/>
              <a:t>	variability</a:t>
            </a:r>
            <a:r>
              <a:rPr lang="en-US" sz="4000" dirty="0"/>
              <a:t>." </a:t>
            </a:r>
          </a:p>
          <a:p>
            <a:pPr marL="0" indent="0">
              <a:buNone/>
            </a:pPr>
            <a:endParaRPr lang="en-US" sz="4000" dirty="0" smtClean="0"/>
          </a:p>
        </p:txBody>
      </p:sp>
    </p:spTree>
    <p:extLst>
      <p:ext uri="{BB962C8B-B14F-4D97-AF65-F5344CB8AC3E}">
        <p14:creationId xmlns:p14="http://schemas.microsoft.com/office/powerpoint/2010/main" val="216308697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 difference meaningful? </a:t>
            </a:r>
            <a:endParaRPr lang="en-US" dirty="0"/>
          </a:p>
        </p:txBody>
      </p:sp>
      <p:sp>
        <p:nvSpPr>
          <p:cNvPr id="3" name="Content Placeholder 2"/>
          <p:cNvSpPr>
            <a:spLocks noGrp="1"/>
          </p:cNvSpPr>
          <p:nvPr>
            <p:ph idx="1"/>
          </p:nvPr>
        </p:nvSpPr>
        <p:spPr>
          <a:xfrm>
            <a:off x="457200" y="1600200"/>
            <a:ext cx="8229600" cy="4726229"/>
          </a:xfrm>
        </p:spPr>
        <p:txBody>
          <a:bodyPr/>
          <a:lstStyle/>
          <a:p>
            <a:r>
              <a:rPr lang="en-US" dirty="0"/>
              <a:t>W</a:t>
            </a:r>
            <a:r>
              <a:rPr lang="en-US" dirty="0" smtClean="0"/>
              <a:t>hen </a:t>
            </a:r>
            <a:r>
              <a:rPr lang="en-US" dirty="0"/>
              <a:t>comparing two medians, the larger the quantity  </a:t>
            </a:r>
            <a:endParaRPr lang="en-US" dirty="0" smtClean="0"/>
          </a:p>
          <a:p>
            <a:endParaRPr lang="en-US" dirty="0"/>
          </a:p>
          <a:p>
            <a:endParaRPr lang="en-US" dirty="0" smtClean="0"/>
          </a:p>
          <a:p>
            <a:pPr marL="0" indent="0">
              <a:buNone/>
            </a:pPr>
            <a:endParaRPr lang="en-US" dirty="0" smtClean="0"/>
          </a:p>
          <a:p>
            <a:pPr marL="0" indent="0">
              <a:buNone/>
            </a:pPr>
            <a:r>
              <a:rPr lang="en-US" dirty="0"/>
              <a:t>	</a:t>
            </a:r>
            <a:r>
              <a:rPr lang="en-US" dirty="0" smtClean="0"/>
              <a:t>the </a:t>
            </a:r>
            <a:r>
              <a:rPr lang="en-US" dirty="0"/>
              <a:t>more meaningful the difference between </a:t>
            </a:r>
            <a:r>
              <a:rPr lang="en-US" dirty="0" smtClean="0"/>
              <a:t>	the </a:t>
            </a:r>
            <a:r>
              <a:rPr lang="en-US" dirty="0"/>
              <a:t>two medians is. </a:t>
            </a:r>
            <a:endParaRPr lang="en-US" dirty="0" smtClean="0"/>
          </a:p>
          <a:p>
            <a:pPr marL="0" indent="0">
              <a:buNone/>
            </a:pPr>
            <a:r>
              <a:rPr lang="en-US" dirty="0" smtClean="0"/>
              <a:t>Note:  Use the larger IQR</a:t>
            </a: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08057176"/>
              </p:ext>
            </p:extLst>
          </p:nvPr>
        </p:nvGraphicFramePr>
        <p:xfrm>
          <a:off x="3089275" y="2970213"/>
          <a:ext cx="3582988" cy="1363662"/>
        </p:xfrm>
        <a:graphic>
          <a:graphicData uri="http://schemas.openxmlformats.org/presentationml/2006/ole">
            <mc:AlternateContent xmlns:mc="http://schemas.openxmlformats.org/markup-compatibility/2006">
              <mc:Choice xmlns:v="urn:schemas-microsoft-com:vml" Requires="v">
                <p:oleObj spid="_x0000_s2164" name="Equation" r:id="rId3" imgW="1219200" imgH="419100" progId="Equation.3">
                  <p:embed/>
                </p:oleObj>
              </mc:Choice>
              <mc:Fallback>
                <p:oleObj name="Equation" r:id="rId3" imgW="1219200" imgH="419100" progId="Equation.3">
                  <p:embed/>
                  <p:pic>
                    <p:nvPicPr>
                      <p:cNvPr id="0" name=""/>
                      <p:cNvPicPr/>
                      <p:nvPr/>
                    </p:nvPicPr>
                    <p:blipFill>
                      <a:blip r:embed="rId4"/>
                      <a:stretch>
                        <a:fillRect/>
                      </a:stretch>
                    </p:blipFill>
                    <p:spPr>
                      <a:xfrm>
                        <a:off x="3089275" y="2970213"/>
                        <a:ext cx="3582988" cy="1363662"/>
                      </a:xfrm>
                      <a:prstGeom prst="rect">
                        <a:avLst/>
                      </a:prstGeom>
                    </p:spPr>
                  </p:pic>
                </p:oleObj>
              </mc:Fallback>
            </mc:AlternateContent>
          </a:graphicData>
        </a:graphic>
      </p:graphicFrame>
    </p:spTree>
    <p:extLst>
      <p:ext uri="{BB962C8B-B14F-4D97-AF65-F5344CB8AC3E}">
        <p14:creationId xmlns:p14="http://schemas.microsoft.com/office/powerpoint/2010/main" val="1040076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 difference meaningful? </a:t>
            </a:r>
            <a:endParaRPr lang="en-US" dirty="0"/>
          </a:p>
        </p:txBody>
      </p:sp>
      <p:sp>
        <p:nvSpPr>
          <p:cNvPr id="3" name="Content Placeholder 2"/>
          <p:cNvSpPr>
            <a:spLocks noGrp="1"/>
          </p:cNvSpPr>
          <p:nvPr>
            <p:ph idx="1"/>
          </p:nvPr>
        </p:nvSpPr>
        <p:spPr>
          <a:xfrm>
            <a:off x="457200" y="1600200"/>
            <a:ext cx="8229600" cy="4994199"/>
          </a:xfrm>
        </p:spPr>
        <p:txBody>
          <a:bodyPr>
            <a:normAutofit lnSpcReduction="10000"/>
          </a:bodyPr>
          <a:lstStyle/>
          <a:p>
            <a:r>
              <a:rPr lang="en-US" dirty="0"/>
              <a:t>W</a:t>
            </a:r>
            <a:r>
              <a:rPr lang="en-US" dirty="0" smtClean="0"/>
              <a:t>hen </a:t>
            </a:r>
            <a:r>
              <a:rPr lang="en-US" dirty="0"/>
              <a:t>comparing two </a:t>
            </a:r>
            <a:r>
              <a:rPr lang="en-US" dirty="0" smtClean="0"/>
              <a:t>means</a:t>
            </a:r>
            <a:r>
              <a:rPr lang="en-US" dirty="0"/>
              <a:t>, the larger the quantity  </a:t>
            </a:r>
            <a:endParaRPr lang="en-US" dirty="0" smtClean="0"/>
          </a:p>
          <a:p>
            <a:endParaRPr lang="en-US" dirty="0"/>
          </a:p>
          <a:p>
            <a:endParaRPr lang="en-US" dirty="0" smtClean="0"/>
          </a:p>
          <a:p>
            <a:endParaRPr lang="en-US" dirty="0"/>
          </a:p>
          <a:p>
            <a:endParaRPr lang="en-US" dirty="0" smtClean="0"/>
          </a:p>
          <a:p>
            <a:pPr marL="0" indent="0">
              <a:buNone/>
            </a:pPr>
            <a:r>
              <a:rPr lang="en-US" dirty="0"/>
              <a:t>	</a:t>
            </a:r>
            <a:r>
              <a:rPr lang="en-US" dirty="0" smtClean="0"/>
              <a:t>the </a:t>
            </a:r>
            <a:r>
              <a:rPr lang="en-US" dirty="0"/>
              <a:t>more meaningful the difference between </a:t>
            </a:r>
            <a:r>
              <a:rPr lang="en-US" dirty="0" smtClean="0"/>
              <a:t>	the </a:t>
            </a:r>
            <a:r>
              <a:rPr lang="en-US" dirty="0"/>
              <a:t>two </a:t>
            </a:r>
            <a:r>
              <a:rPr lang="en-US" dirty="0" smtClean="0"/>
              <a:t>means </a:t>
            </a:r>
            <a:r>
              <a:rPr lang="en-US" dirty="0"/>
              <a:t>is. </a:t>
            </a:r>
            <a:endParaRPr lang="en-US" dirty="0" smtClean="0"/>
          </a:p>
          <a:p>
            <a:pPr marL="0" indent="0">
              <a:buNone/>
            </a:pPr>
            <a:r>
              <a:rPr lang="en-US" dirty="0"/>
              <a:t>Note:  Use the larger </a:t>
            </a:r>
            <a:r>
              <a:rPr lang="en-US" dirty="0" smtClean="0"/>
              <a:t>MAD</a:t>
            </a:r>
            <a:endParaRPr lang="en-US" dirty="0"/>
          </a:p>
          <a:p>
            <a:pPr marL="0" indent="0">
              <a:buNone/>
            </a:pP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612233490"/>
              </p:ext>
            </p:extLst>
          </p:nvPr>
        </p:nvGraphicFramePr>
        <p:xfrm>
          <a:off x="3443288" y="3011488"/>
          <a:ext cx="2873375" cy="1281112"/>
        </p:xfrm>
        <a:graphic>
          <a:graphicData uri="http://schemas.openxmlformats.org/presentationml/2006/ole">
            <mc:AlternateContent xmlns:mc="http://schemas.openxmlformats.org/markup-compatibility/2006">
              <mc:Choice xmlns:v="urn:schemas-microsoft-com:vml" Requires="v">
                <p:oleObj spid="_x0000_s3188" name="Equation" r:id="rId4" imgW="977900" imgH="393700" progId="Equation.3">
                  <p:embed/>
                </p:oleObj>
              </mc:Choice>
              <mc:Fallback>
                <p:oleObj name="Equation" r:id="rId4" imgW="977900" imgH="393700" progId="Equation.3">
                  <p:embed/>
                  <p:pic>
                    <p:nvPicPr>
                      <p:cNvPr id="0" name=""/>
                      <p:cNvPicPr/>
                      <p:nvPr/>
                    </p:nvPicPr>
                    <p:blipFill>
                      <a:blip r:embed="rId5"/>
                      <a:stretch>
                        <a:fillRect/>
                      </a:stretch>
                    </p:blipFill>
                    <p:spPr>
                      <a:xfrm>
                        <a:off x="3443288" y="3011488"/>
                        <a:ext cx="2873375" cy="1281112"/>
                      </a:xfrm>
                      <a:prstGeom prst="rect">
                        <a:avLst/>
                      </a:prstGeom>
                    </p:spPr>
                  </p:pic>
                </p:oleObj>
              </mc:Fallback>
            </mc:AlternateContent>
          </a:graphicData>
        </a:graphic>
      </p:graphicFrame>
    </p:spTree>
    <p:extLst>
      <p:ext uri="{BB962C8B-B14F-4D97-AF65-F5344CB8AC3E}">
        <p14:creationId xmlns:p14="http://schemas.microsoft.com/office/powerpoint/2010/main" val="324655838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Meaningful Differences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the real fizz time data, we will use the larger IQR for Brand B (22) as the divisor here.</a:t>
            </a:r>
          </a:p>
          <a:p>
            <a:pPr marL="0" indent="0">
              <a:buNone/>
            </a:pPr>
            <a:r>
              <a:rPr lang="en-US" dirty="0"/>
              <a:t> </a:t>
            </a:r>
          </a:p>
          <a:p>
            <a:r>
              <a:rPr lang="en-US" dirty="0"/>
              <a:t>Real Data:  = .73		Hypothetical Data:   = .44</a:t>
            </a:r>
          </a:p>
          <a:p>
            <a:endParaRPr lang="en-US" dirty="0"/>
          </a:p>
          <a:p>
            <a:r>
              <a:rPr lang="en-US" dirty="0"/>
              <a:t>Thus, the difference between medians is more meaningful for the real data than for the hypothetical data.  This illustrates why variability in data </a:t>
            </a:r>
            <a:r>
              <a:rPr lang="en-US" dirty="0" smtClean="0"/>
              <a:t>is </a:t>
            </a:r>
            <a:r>
              <a:rPr lang="en-US" dirty="0"/>
              <a:t>of utmost importance in statistics.</a:t>
            </a:r>
          </a:p>
          <a:p>
            <a:pPr marL="0" indent="0">
              <a:buNone/>
            </a:pPr>
            <a:endParaRPr lang="en-US" dirty="0"/>
          </a:p>
        </p:txBody>
      </p:sp>
    </p:spTree>
    <p:extLst>
      <p:ext uri="{BB962C8B-B14F-4D97-AF65-F5344CB8AC3E}">
        <p14:creationId xmlns:p14="http://schemas.microsoft.com/office/powerpoint/2010/main" val="133404644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a:latin typeface="Times" charset="0"/>
                <a:ea typeface="ＭＳ Ｐゴシック" charset="0"/>
                <a:cs typeface="ＭＳ Ｐゴシック" charset="0"/>
              </a:rPr>
              <a:t>Summary/Conclusion</a:t>
            </a:r>
          </a:p>
        </p:txBody>
      </p:sp>
      <p:sp>
        <p:nvSpPr>
          <p:cNvPr id="31746" name="Content Placeholder 2"/>
          <p:cNvSpPr>
            <a:spLocks noGrp="1"/>
          </p:cNvSpPr>
          <p:nvPr>
            <p:ph idx="1"/>
          </p:nvPr>
        </p:nvSpPr>
        <p:spPr/>
        <p:txBody>
          <a:bodyPr/>
          <a:lstStyle/>
          <a:p>
            <a:r>
              <a:rPr lang="en-US" dirty="0">
                <a:latin typeface="Times" charset="0"/>
                <a:ea typeface="ＭＳ Ｐゴシック" charset="0"/>
                <a:cs typeface="ＭＳ Ｐゴシック" charset="0"/>
              </a:rPr>
              <a:t>Statistics as a problem solving process</a:t>
            </a:r>
          </a:p>
          <a:p>
            <a:r>
              <a:rPr lang="en-US" altLang="ja-JP" dirty="0">
                <a:latin typeface="Times" charset="0"/>
                <a:ea typeface="ＭＳ Ｐゴシック" charset="0"/>
                <a:cs typeface="ＭＳ Ｐゴシック" charset="0"/>
              </a:rPr>
              <a:t>The role of variability</a:t>
            </a:r>
          </a:p>
          <a:p>
            <a:r>
              <a:rPr lang="en-US" altLang="ja-JP" dirty="0">
                <a:latin typeface="Times" charset="0"/>
                <a:ea typeface="ＭＳ Ｐゴシック" charset="0"/>
                <a:cs typeface="ＭＳ Ｐゴシック" charset="0"/>
              </a:rPr>
              <a:t>Changing what students experience</a:t>
            </a:r>
          </a:p>
          <a:p>
            <a:r>
              <a:rPr lang="en-US" altLang="ja-JP" dirty="0">
                <a:latin typeface="Times" charset="0"/>
                <a:ea typeface="ＭＳ Ｐゴシック" charset="0"/>
                <a:cs typeface="ＭＳ Ｐゴシック" charset="0"/>
              </a:rPr>
              <a:t>Changing the preparation of teachers to teach statistics</a:t>
            </a:r>
          </a:p>
          <a:p>
            <a:pPr lvl="1"/>
            <a:r>
              <a:rPr lang="en-US" altLang="ja-JP" dirty="0">
                <a:latin typeface="Times" charset="0"/>
                <a:ea typeface="ＭＳ Ｐゴシック" charset="0"/>
                <a:cs typeface="ＭＳ Ｐゴシック" charset="0"/>
              </a:rPr>
              <a:t>Essential Understandings will hopefully help</a:t>
            </a:r>
          </a:p>
          <a:p>
            <a:endParaRPr lang="en-US" dirty="0">
              <a:latin typeface="Times" charset="0"/>
              <a:ea typeface="ＭＳ Ｐゴシック" charset="0"/>
              <a:cs typeface="ＭＳ Ｐゴシック" charset="0"/>
            </a:endParaRPr>
          </a:p>
        </p:txBody>
      </p:sp>
    </p:spTree>
    <p:extLst>
      <p:ext uri="{BB962C8B-B14F-4D97-AF65-F5344CB8AC3E}">
        <p14:creationId xmlns:p14="http://schemas.microsoft.com/office/powerpoint/2010/main" val="323845779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0009"/>
            <a:ext cx="8229600" cy="1866645"/>
          </a:xfrm>
        </p:spPr>
        <p:txBody>
          <a:bodyPr>
            <a:normAutofit/>
          </a:bodyPr>
          <a:lstStyle/>
          <a:p>
            <a:r>
              <a:rPr lang="en-US" dirty="0" smtClean="0"/>
              <a:t>9-12 </a:t>
            </a:r>
            <a:r>
              <a:rPr lang="en-US" dirty="0"/>
              <a:t>Grade Band: </a:t>
            </a:r>
            <a:r>
              <a:rPr lang="en-US" dirty="0" smtClean="0"/>
              <a:t>Analysis of Bivariate Data</a:t>
            </a:r>
            <a:endParaRPr lang="en-US" dirty="0"/>
          </a:p>
        </p:txBody>
      </p:sp>
    </p:spTree>
    <p:extLst>
      <p:ext uri="{BB962C8B-B14F-4D97-AF65-F5344CB8AC3E}">
        <p14:creationId xmlns:p14="http://schemas.microsoft.com/office/powerpoint/2010/main" val="156549392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92465"/>
          </a:xfrm>
        </p:spPr>
        <p:txBody>
          <a:bodyPr anchor="ctr">
            <a:noAutofit/>
          </a:bodyPr>
          <a:lstStyle/>
          <a:p>
            <a:r>
              <a:rPr lang="en-US" sz="3600" dirty="0" smtClean="0"/>
              <a:t>CCSSM 9 – 12: Bivariate Data Analysis</a:t>
            </a:r>
            <a:endParaRPr lang="en-US" sz="36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79177047"/>
              </p:ext>
            </p:extLst>
          </p:nvPr>
        </p:nvGraphicFramePr>
        <p:xfrm>
          <a:off x="126125" y="1211580"/>
          <a:ext cx="8891752" cy="5321522"/>
        </p:xfrm>
        <a:graphic>
          <a:graphicData uri="http://schemas.openxmlformats.org/drawingml/2006/table">
            <a:tbl>
              <a:tblPr firstRow="1" bandRow="1">
                <a:tableStyleId>{69CF1AB2-1976-4502-BF36-3FF5EA218861}</a:tableStyleId>
              </a:tblPr>
              <a:tblGrid>
                <a:gridCol w="8891752"/>
              </a:tblGrid>
              <a:tr h="1425600">
                <a:tc>
                  <a:txBody>
                    <a:bodyPr/>
                    <a:lstStyle/>
                    <a:p>
                      <a:pPr algn="l" fontAlgn="ctr"/>
                      <a:r>
                        <a:rPr lang="en-US" sz="2000" b="0" u="none" strike="noStrike" dirty="0" smtClean="0">
                          <a:effectLst/>
                        </a:rPr>
                        <a:t>HSS-ID.B.5:</a:t>
                      </a:r>
                      <a:r>
                        <a:rPr lang="en-US" sz="2000" b="0" u="none" strike="noStrike" baseline="0" dirty="0" smtClean="0">
                          <a:effectLst/>
                        </a:rPr>
                        <a:t> </a:t>
                      </a:r>
                      <a:r>
                        <a:rPr lang="en-US" sz="2000" b="0" u="none" strike="noStrike" dirty="0" smtClean="0">
                          <a:effectLst/>
                        </a:rPr>
                        <a:t>Summarize </a:t>
                      </a:r>
                      <a:r>
                        <a:rPr lang="en-US" sz="2000" b="0" u="none" strike="noStrike" dirty="0">
                          <a:effectLst/>
                        </a:rPr>
                        <a:t>categorical data for two categories in two-way frequency tables. Interpret relative frequencies in the context of the data (including joint, marginal, and conditional relative frequencies). Recognize possible associations and trends in the data.</a:t>
                      </a:r>
                      <a:endParaRPr lang="en-US" sz="2000" b="0" i="0" u="none" strike="noStrike" dirty="0">
                        <a:solidFill>
                          <a:srgbClr val="000000"/>
                        </a:solidFill>
                        <a:effectLst/>
                        <a:latin typeface="Calibri"/>
                      </a:endParaRPr>
                    </a:p>
                  </a:txBody>
                  <a:tcPr marL="12700" marR="12700" marT="12700" marB="0" anchor="ctr"/>
                </a:tc>
              </a:tr>
              <a:tr h="720148">
                <a:tc>
                  <a:txBody>
                    <a:bodyPr/>
                    <a:lstStyle/>
                    <a:p>
                      <a:pPr algn="l" fontAlgn="ctr"/>
                      <a:r>
                        <a:rPr lang="en-US" sz="2000" b="0" u="none" strike="noStrike" dirty="0" smtClean="0">
                          <a:effectLst/>
                        </a:rPr>
                        <a:t>HSS-ID.B.6:</a:t>
                      </a:r>
                      <a:r>
                        <a:rPr lang="en-US" sz="2000" b="0" u="none" strike="noStrike" baseline="0" dirty="0" smtClean="0">
                          <a:effectLst/>
                        </a:rPr>
                        <a:t> </a:t>
                      </a:r>
                      <a:r>
                        <a:rPr lang="en-US" sz="2000" u="none" strike="noStrike" dirty="0" smtClean="0">
                          <a:effectLst/>
                        </a:rPr>
                        <a:t>Represent </a:t>
                      </a:r>
                      <a:r>
                        <a:rPr lang="en-US" sz="2000" u="none" strike="noStrike" dirty="0">
                          <a:effectLst/>
                        </a:rPr>
                        <a:t>data on two quantitative variables on a scatter plot, and describe how the variables are related.</a:t>
                      </a:r>
                      <a:endParaRPr lang="en-US" sz="2000" b="0" i="0" u="none" strike="noStrike" dirty="0">
                        <a:solidFill>
                          <a:srgbClr val="000000"/>
                        </a:solidFill>
                        <a:effectLst/>
                        <a:latin typeface="Calibri"/>
                      </a:endParaRPr>
                    </a:p>
                  </a:txBody>
                  <a:tcPr marL="12700" marR="12700" marT="12700" marB="0" anchor="ctr"/>
                </a:tc>
              </a:tr>
              <a:tr h="1072874">
                <a:tc>
                  <a:txBody>
                    <a:bodyPr/>
                    <a:lstStyle/>
                    <a:p>
                      <a:pPr algn="l" fontAlgn="ctr"/>
                      <a:r>
                        <a:rPr lang="en-US" sz="2000" u="none" strike="noStrike" dirty="0" smtClean="0">
                          <a:effectLst/>
                        </a:rPr>
                        <a:t>6a:</a:t>
                      </a:r>
                      <a:r>
                        <a:rPr lang="en-US" sz="2000" u="none" strike="noStrike" baseline="0" dirty="0" smtClean="0">
                          <a:effectLst/>
                        </a:rPr>
                        <a:t> </a:t>
                      </a:r>
                      <a:r>
                        <a:rPr lang="en-US" sz="2000" u="none" strike="noStrike" dirty="0" smtClean="0">
                          <a:effectLst/>
                        </a:rPr>
                        <a:t>Fit </a:t>
                      </a:r>
                      <a:r>
                        <a:rPr lang="en-US" sz="2000" u="none" strike="noStrike" dirty="0">
                          <a:effectLst/>
                        </a:rPr>
                        <a:t>a function to the data; use functions fitted to data to solve problems in the context of the data. Use given functions or choose a function suggested by the context. Emphasize linear, quadratic, and exponential models.</a:t>
                      </a:r>
                      <a:endParaRPr lang="en-US" sz="2000" b="0" i="0" u="none" strike="noStrike" dirty="0">
                        <a:solidFill>
                          <a:srgbClr val="000000"/>
                        </a:solidFill>
                        <a:effectLst/>
                        <a:latin typeface="Calibri"/>
                      </a:endParaRPr>
                    </a:p>
                  </a:txBody>
                  <a:tcPr marL="304800" marR="12700" marT="12700" marB="0" anchor="ctr"/>
                </a:tc>
              </a:tr>
              <a:tr h="429150">
                <a:tc>
                  <a:txBody>
                    <a:bodyPr/>
                    <a:lstStyle/>
                    <a:p>
                      <a:pPr algn="l" fontAlgn="ctr"/>
                      <a:r>
                        <a:rPr lang="en-US" sz="2000" u="none" strike="noStrike" dirty="0" smtClean="0">
                          <a:effectLst/>
                        </a:rPr>
                        <a:t>6b: Informally </a:t>
                      </a:r>
                      <a:r>
                        <a:rPr lang="en-US" sz="2000" u="none" strike="noStrike" dirty="0">
                          <a:effectLst/>
                        </a:rPr>
                        <a:t>assess the fit of a function by plotting and analyzing residuals.</a:t>
                      </a:r>
                      <a:endParaRPr lang="en-US" sz="2000" b="0" i="0" u="none" strike="noStrike" dirty="0">
                        <a:solidFill>
                          <a:srgbClr val="000000"/>
                        </a:solidFill>
                        <a:effectLst/>
                        <a:latin typeface="Calibri"/>
                      </a:endParaRPr>
                    </a:p>
                  </a:txBody>
                  <a:tcPr marL="304800" marR="12700" marT="12700" marB="0" anchor="ctr"/>
                </a:tc>
              </a:tr>
              <a:tr h="429150">
                <a:tc>
                  <a:txBody>
                    <a:bodyPr/>
                    <a:lstStyle/>
                    <a:p>
                      <a:pPr algn="l" fontAlgn="ctr"/>
                      <a:r>
                        <a:rPr lang="en-US" sz="2000" u="none" strike="noStrike" dirty="0" smtClean="0">
                          <a:effectLst/>
                        </a:rPr>
                        <a:t>6c: Fit </a:t>
                      </a:r>
                      <a:r>
                        <a:rPr lang="en-US" sz="2000" u="none" strike="noStrike" dirty="0">
                          <a:effectLst/>
                        </a:rPr>
                        <a:t>a linear function for a scatter plot that suggests a linear association.</a:t>
                      </a:r>
                      <a:endParaRPr lang="en-US" sz="2000" b="0" i="0" u="none" strike="noStrike" dirty="0">
                        <a:solidFill>
                          <a:srgbClr val="000000"/>
                        </a:solidFill>
                        <a:effectLst/>
                        <a:latin typeface="Calibri"/>
                      </a:endParaRPr>
                    </a:p>
                  </a:txBody>
                  <a:tcPr marL="304800" marR="12700" marT="12700" marB="0" anchor="ctr"/>
                </a:tc>
              </a:tr>
              <a:tr h="429150">
                <a:tc>
                  <a:txBody>
                    <a:bodyPr/>
                    <a:lstStyle/>
                    <a:p>
                      <a:pPr algn="l" fontAlgn="ctr"/>
                      <a:r>
                        <a:rPr lang="en-US" sz="2000" b="0" u="none" strike="noStrike" dirty="0" smtClean="0">
                          <a:effectLst/>
                        </a:rPr>
                        <a:t>HSS-ID.B.7:</a:t>
                      </a:r>
                      <a:r>
                        <a:rPr lang="en-US" sz="2000" b="0" u="none" strike="noStrike" baseline="0" dirty="0" smtClean="0">
                          <a:effectLst/>
                        </a:rPr>
                        <a:t> </a:t>
                      </a:r>
                      <a:r>
                        <a:rPr lang="en-US" sz="2000" u="none" strike="noStrike" dirty="0" smtClean="0">
                          <a:effectLst/>
                        </a:rPr>
                        <a:t>Interpret </a:t>
                      </a:r>
                      <a:r>
                        <a:rPr lang="en-US" sz="2000" u="none" strike="noStrike" dirty="0">
                          <a:effectLst/>
                        </a:rPr>
                        <a:t>the slope </a:t>
                      </a:r>
                      <a:r>
                        <a:rPr lang="en-US" sz="2000" u="none" strike="noStrike" dirty="0" smtClean="0">
                          <a:effectLst/>
                        </a:rPr>
                        <a:t>and </a:t>
                      </a:r>
                      <a:r>
                        <a:rPr lang="en-US" sz="2000" u="none" strike="noStrike" dirty="0">
                          <a:effectLst/>
                        </a:rPr>
                        <a:t>the intercept </a:t>
                      </a:r>
                      <a:r>
                        <a:rPr lang="en-US" sz="2000" u="none" strike="noStrike" dirty="0" smtClean="0">
                          <a:effectLst/>
                        </a:rPr>
                        <a:t>of </a:t>
                      </a:r>
                      <a:r>
                        <a:rPr lang="en-US" sz="2000" u="none" strike="noStrike" dirty="0">
                          <a:effectLst/>
                        </a:rPr>
                        <a:t>a linear model in the context of the data. </a:t>
                      </a:r>
                      <a:endParaRPr lang="en-US" sz="2000" b="0" i="0" u="none" strike="noStrike" dirty="0">
                        <a:solidFill>
                          <a:srgbClr val="000000"/>
                        </a:solidFill>
                        <a:effectLst/>
                        <a:latin typeface="Calibri"/>
                      </a:endParaRPr>
                    </a:p>
                  </a:txBody>
                  <a:tcPr marL="12700" marR="12700" marT="12700" marB="0" anchor="ctr"/>
                </a:tc>
              </a:tr>
              <a:tr h="429150">
                <a:tc>
                  <a:txBody>
                    <a:bodyPr/>
                    <a:lstStyle/>
                    <a:p>
                      <a:pPr algn="l" fontAlgn="ctr"/>
                      <a:r>
                        <a:rPr lang="en-US" sz="2000" b="0" u="none" strike="noStrike" dirty="0" smtClean="0">
                          <a:effectLst/>
                        </a:rPr>
                        <a:t>HSS-ID.B.8:</a:t>
                      </a:r>
                      <a:r>
                        <a:rPr lang="en-US" sz="2000" b="0" u="none" strike="noStrike" baseline="0" dirty="0" smtClean="0">
                          <a:effectLst/>
                        </a:rPr>
                        <a:t> </a:t>
                      </a:r>
                      <a:r>
                        <a:rPr lang="en-US" sz="2000" u="none" strike="noStrike" dirty="0" smtClean="0">
                          <a:effectLst/>
                        </a:rPr>
                        <a:t>Compute </a:t>
                      </a:r>
                      <a:r>
                        <a:rPr lang="en-US" sz="2000" u="none" strike="noStrike" dirty="0">
                          <a:effectLst/>
                        </a:rPr>
                        <a:t>(using technology) and interpret the correlation coefficient of a linear fit.</a:t>
                      </a:r>
                      <a:endParaRPr lang="en-US" sz="2000" b="0" i="0" u="none" strike="noStrike" dirty="0">
                        <a:solidFill>
                          <a:srgbClr val="000000"/>
                        </a:solidFill>
                        <a:effectLst/>
                        <a:latin typeface="Calibri"/>
                      </a:endParaRPr>
                    </a:p>
                  </a:txBody>
                  <a:tcPr marL="12700" marR="12700" marT="12700" marB="0" anchor="ctr"/>
                </a:tc>
              </a:tr>
            </a:tbl>
          </a:graphicData>
        </a:graphic>
      </p:graphicFrame>
    </p:spTree>
    <p:extLst>
      <p:ext uri="{BB962C8B-B14F-4D97-AF65-F5344CB8AC3E}">
        <p14:creationId xmlns:p14="http://schemas.microsoft.com/office/powerpoint/2010/main" val="21602589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7"/>
            <a:ext cx="8229600" cy="4714190"/>
          </a:xfrm>
        </p:spPr>
        <p:txBody>
          <a:bodyPr>
            <a:normAutofit/>
          </a:bodyPr>
          <a:lstStyle/>
          <a:p>
            <a:r>
              <a:rPr lang="en-US" dirty="0" smtClean="0"/>
              <a:t>Let’s get started by answering some questions with our clickers to see who we all are and what we all think about this topic </a:t>
            </a:r>
            <a:endParaRPr lang="en-US" dirty="0"/>
          </a:p>
        </p:txBody>
      </p:sp>
    </p:spTree>
    <p:extLst>
      <p:ext uri="{BB962C8B-B14F-4D97-AF65-F5344CB8AC3E}">
        <p14:creationId xmlns:p14="http://schemas.microsoft.com/office/powerpoint/2010/main" val="219258261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70038"/>
          </a:xfrm>
        </p:spPr>
        <p:txBody>
          <a:bodyPr/>
          <a:lstStyle/>
          <a:p>
            <a:r>
              <a:rPr lang="en-US" dirty="0" smtClean="0"/>
              <a:t>Bivariate Data</a:t>
            </a:r>
            <a:endParaRPr lang="en-US" dirty="0"/>
          </a:p>
        </p:txBody>
      </p:sp>
      <p:sp>
        <p:nvSpPr>
          <p:cNvPr id="3" name="Content Placeholder 2"/>
          <p:cNvSpPr>
            <a:spLocks noGrp="1"/>
          </p:cNvSpPr>
          <p:nvPr>
            <p:ph idx="1"/>
          </p:nvPr>
        </p:nvSpPr>
        <p:spPr>
          <a:xfrm>
            <a:off x="0" y="1257300"/>
            <a:ext cx="9144000" cy="5486400"/>
          </a:xfrm>
        </p:spPr>
        <p:txBody>
          <a:bodyPr>
            <a:normAutofit fontScale="85000" lnSpcReduction="20000"/>
          </a:bodyPr>
          <a:lstStyle/>
          <a:p>
            <a:r>
              <a:rPr lang="en-US" sz="2800" dirty="0" smtClean="0"/>
              <a:t>Data that has two variables</a:t>
            </a:r>
          </a:p>
          <a:p>
            <a:pPr marL="0" indent="0">
              <a:buNone/>
            </a:pPr>
            <a:endParaRPr lang="en-US" sz="2800" dirty="0" smtClean="0"/>
          </a:p>
          <a:p>
            <a:r>
              <a:rPr lang="en-US" sz="2800" dirty="0" smtClean="0"/>
              <a:t>Typically, we want to explore the relationship between the two variables </a:t>
            </a:r>
          </a:p>
          <a:p>
            <a:pPr marL="0" indent="0">
              <a:buNone/>
            </a:pPr>
            <a:endParaRPr lang="en-US" sz="2800" dirty="0" smtClean="0"/>
          </a:p>
          <a:p>
            <a:r>
              <a:rPr lang="en-US" sz="2800" dirty="0" smtClean="0"/>
              <a:t>Our goal is to get teachers to think about how to approach bivariate data analysis without providing them with a step-by-step formulaic list</a:t>
            </a:r>
          </a:p>
          <a:p>
            <a:pPr marL="0" indent="0">
              <a:buNone/>
            </a:pPr>
            <a:endParaRPr lang="en-US" sz="2800" dirty="0" smtClean="0"/>
          </a:p>
          <a:p>
            <a:r>
              <a:rPr lang="en-US" sz="2800" dirty="0" smtClean="0"/>
              <a:t>We want teachers to: </a:t>
            </a:r>
          </a:p>
          <a:p>
            <a:pPr lvl="1"/>
            <a:r>
              <a:rPr lang="en-US" sz="2400" dirty="0"/>
              <a:t>Be able to identify the appropriate analysis procedures given the data and driving question at hand</a:t>
            </a:r>
          </a:p>
          <a:p>
            <a:pPr lvl="1"/>
            <a:r>
              <a:rPr lang="en-US" sz="2400" dirty="0"/>
              <a:t>Be able to carry out the analysis </a:t>
            </a:r>
            <a:r>
              <a:rPr lang="en-US" sz="2400" dirty="0" smtClean="0"/>
              <a:t>procedures</a:t>
            </a:r>
          </a:p>
          <a:p>
            <a:pPr marL="457200" lvl="1" indent="0">
              <a:buNone/>
            </a:pPr>
            <a:endParaRPr lang="en-US" sz="2400" dirty="0" smtClean="0"/>
          </a:p>
          <a:p>
            <a:pPr marL="342900" lvl="1" indent="-342900">
              <a:buFont typeface="Arial"/>
              <a:buChar char="•"/>
            </a:pPr>
            <a:r>
              <a:rPr lang="en-US" dirty="0"/>
              <a:t>Our approach today is to show you a hands on sample activity to prepare high school teachers to teach bivariate data analysis</a:t>
            </a:r>
          </a:p>
          <a:p>
            <a:endParaRPr lang="en-US" dirty="0" smtClean="0"/>
          </a:p>
          <a:p>
            <a:pPr marL="457200" lvl="1" indent="0">
              <a:buNone/>
            </a:pPr>
            <a:endParaRPr lang="en-US" dirty="0"/>
          </a:p>
          <a:p>
            <a:pPr marL="0" indent="0">
              <a:buNone/>
            </a:pPr>
            <a:endParaRPr lang="en-US" dirty="0"/>
          </a:p>
        </p:txBody>
      </p:sp>
    </p:spTree>
    <p:extLst>
      <p:ext uri="{BB962C8B-B14F-4D97-AF65-F5344CB8AC3E}">
        <p14:creationId xmlns:p14="http://schemas.microsoft.com/office/powerpoint/2010/main" val="4292695765"/>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Height, Jumps &amp; Sports</a:t>
            </a:r>
            <a:endParaRPr lang="en-US" dirty="0"/>
          </a:p>
        </p:txBody>
      </p:sp>
      <p:sp>
        <p:nvSpPr>
          <p:cNvPr id="3" name="Content Placeholder 2"/>
          <p:cNvSpPr>
            <a:spLocks noGrp="1"/>
          </p:cNvSpPr>
          <p:nvPr>
            <p:ph idx="1"/>
          </p:nvPr>
        </p:nvSpPr>
        <p:spPr>
          <a:xfrm>
            <a:off x="457200" y="1417638"/>
            <a:ext cx="8229600" cy="5338762"/>
          </a:xfrm>
        </p:spPr>
        <p:txBody>
          <a:bodyPr>
            <a:normAutofit fontScale="70000" lnSpcReduction="20000"/>
          </a:bodyPr>
          <a:lstStyle/>
          <a:p>
            <a:r>
              <a:rPr lang="en-US" dirty="0"/>
              <a:t>Ms. K’s class is interested in exploring the relationship between a person’s height and his/her ability to jump vertically as well as the relationship between their gender and whether they like sports.  To do this, the class decides to measure the height and vertical jump ability of each student in the class using a specific test procedure. The procedure consists of taping measuring tapes to the wall and measuring the height of a person as well as how high they jump. To reduce measurement variation and increase accuracy, the same person will measure all the vertical jumps.  Additionally, each student will jump 3 times and their biggest jump of the three will be recorded.</a:t>
            </a:r>
          </a:p>
          <a:p>
            <a:endParaRPr lang="en-US" dirty="0" smtClean="0"/>
          </a:p>
          <a:p>
            <a:r>
              <a:rPr lang="en-US" dirty="0" smtClean="0"/>
              <a:t>After </a:t>
            </a:r>
            <a:r>
              <a:rPr lang="en-US" dirty="0"/>
              <a:t>completing the jump measurement, each student is asked to record their gender and answer the question: “Do you like to play sports?” </a:t>
            </a:r>
            <a:endParaRPr lang="en-US" dirty="0" smtClean="0"/>
          </a:p>
          <a:p>
            <a:pPr marL="0" indent="0">
              <a:buNone/>
            </a:pPr>
            <a:endParaRPr lang="en-US" dirty="0" smtClean="0"/>
          </a:p>
          <a:p>
            <a:r>
              <a:rPr lang="en-US" dirty="0"/>
              <a:t> Here are the data collected in one class.</a:t>
            </a:r>
          </a:p>
          <a:p>
            <a:endParaRPr lang="en-US" dirty="0"/>
          </a:p>
        </p:txBody>
      </p:sp>
    </p:spTree>
    <p:extLst>
      <p:ext uri="{BB962C8B-B14F-4D97-AF65-F5344CB8AC3E}">
        <p14:creationId xmlns:p14="http://schemas.microsoft.com/office/powerpoint/2010/main" val="405497859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1934034"/>
              </p:ext>
            </p:extLst>
          </p:nvPr>
        </p:nvGraphicFramePr>
        <p:xfrm>
          <a:off x="457200" y="1219200"/>
          <a:ext cx="8229600" cy="5499105"/>
        </p:xfrm>
        <a:graphic>
          <a:graphicData uri="http://schemas.openxmlformats.org/drawingml/2006/table">
            <a:tbl>
              <a:tblPr firstRow="1" bandRow="1">
                <a:tableStyleId>{FABFCF23-3B69-468F-B69F-88F6DE6A72F2}</a:tableStyleId>
              </a:tblPr>
              <a:tblGrid>
                <a:gridCol w="2057400"/>
                <a:gridCol w="2057400"/>
                <a:gridCol w="2057400"/>
                <a:gridCol w="2057400"/>
              </a:tblGrid>
              <a:tr h="366607">
                <a:tc>
                  <a:txBody>
                    <a:bodyPr/>
                    <a:lstStyle/>
                    <a:p>
                      <a:pPr algn="ctr" fontAlgn="b"/>
                      <a:r>
                        <a:rPr lang="en-US" sz="1800" b="1" i="0" u="sng" strike="noStrike" dirty="0">
                          <a:solidFill>
                            <a:srgbClr val="000000"/>
                          </a:solidFill>
                          <a:effectLst/>
                          <a:latin typeface="+mn-lt"/>
                        </a:rPr>
                        <a:t>Gender</a:t>
                      </a:r>
                    </a:p>
                  </a:txBody>
                  <a:tcPr marL="12700" marR="12700" marT="12700" marB="0" anchor="b"/>
                </a:tc>
                <a:tc>
                  <a:txBody>
                    <a:bodyPr/>
                    <a:lstStyle/>
                    <a:p>
                      <a:pPr algn="ctr" fontAlgn="b"/>
                      <a:r>
                        <a:rPr lang="en-US" sz="1800" b="1" i="0" u="sng" strike="noStrike" dirty="0">
                          <a:solidFill>
                            <a:srgbClr val="000000"/>
                          </a:solidFill>
                          <a:effectLst/>
                          <a:latin typeface="+mn-lt"/>
                        </a:rPr>
                        <a:t>Height</a:t>
                      </a:r>
                    </a:p>
                  </a:txBody>
                  <a:tcPr marL="12700" marR="12700" marT="12700" marB="0" anchor="b"/>
                </a:tc>
                <a:tc>
                  <a:txBody>
                    <a:bodyPr/>
                    <a:lstStyle/>
                    <a:p>
                      <a:pPr algn="ctr" fontAlgn="b"/>
                      <a:r>
                        <a:rPr lang="en-US" sz="1800" b="1" i="0" u="sng" strike="noStrike" dirty="0">
                          <a:solidFill>
                            <a:srgbClr val="000000"/>
                          </a:solidFill>
                          <a:effectLst/>
                          <a:latin typeface="+mn-lt"/>
                        </a:rPr>
                        <a:t>Vertical Jump Height</a:t>
                      </a:r>
                    </a:p>
                  </a:txBody>
                  <a:tcPr marL="12700" marR="12700" marT="12700" marB="0" anchor="b"/>
                </a:tc>
                <a:tc>
                  <a:txBody>
                    <a:bodyPr/>
                    <a:lstStyle/>
                    <a:p>
                      <a:pPr algn="ctr" fontAlgn="b"/>
                      <a:r>
                        <a:rPr lang="en-US" sz="1800" b="1" i="0" u="sng" strike="noStrike">
                          <a:solidFill>
                            <a:srgbClr val="000000"/>
                          </a:solidFill>
                          <a:effectLst/>
                          <a:latin typeface="+mn-lt"/>
                        </a:rPr>
                        <a:t>Likes Sports</a:t>
                      </a:r>
                    </a:p>
                  </a:txBody>
                  <a:tcPr marL="12700" marR="12700" marT="12700" marB="0" anchor="b"/>
                </a:tc>
              </a:tr>
              <a:tr h="366607">
                <a:tc>
                  <a:txBody>
                    <a:bodyPr/>
                    <a:lstStyle/>
                    <a:p>
                      <a:pPr algn="ctr" fontAlgn="b"/>
                      <a:r>
                        <a:rPr lang="en-US" sz="1800" b="0" i="0" u="none" strike="noStrike">
                          <a:solidFill>
                            <a:srgbClr val="000000"/>
                          </a:solidFill>
                          <a:effectLst/>
                          <a:latin typeface="+mn-lt"/>
                        </a:rPr>
                        <a:t>male</a:t>
                      </a:r>
                    </a:p>
                  </a:txBody>
                  <a:tcPr marL="12700" marR="12700" marT="12700" marB="0" anchor="b"/>
                </a:tc>
                <a:tc>
                  <a:txBody>
                    <a:bodyPr/>
                    <a:lstStyle/>
                    <a:p>
                      <a:pPr algn="ctr" fontAlgn="b"/>
                      <a:r>
                        <a:rPr lang="en-US" sz="1800" b="0" i="0" u="none" strike="noStrike">
                          <a:solidFill>
                            <a:srgbClr val="000000"/>
                          </a:solidFill>
                          <a:effectLst/>
                          <a:latin typeface="+mn-lt"/>
                        </a:rPr>
                        <a:t>72.5</a:t>
                      </a:r>
                    </a:p>
                  </a:txBody>
                  <a:tcPr marL="12700" marR="12700" marT="12700" marB="0" anchor="b"/>
                </a:tc>
                <a:tc>
                  <a:txBody>
                    <a:bodyPr/>
                    <a:lstStyle/>
                    <a:p>
                      <a:pPr algn="ctr" fontAlgn="b"/>
                      <a:r>
                        <a:rPr lang="en-US" sz="1800" b="0" i="0" u="none" strike="noStrike" dirty="0">
                          <a:solidFill>
                            <a:srgbClr val="000000"/>
                          </a:solidFill>
                          <a:effectLst/>
                          <a:latin typeface="+mn-lt"/>
                        </a:rPr>
                        <a:t>22.5</a:t>
                      </a:r>
                    </a:p>
                  </a:txBody>
                  <a:tcPr marL="12700" marR="12700" marT="12700" marB="0" anchor="b"/>
                </a:tc>
                <a:tc>
                  <a:txBody>
                    <a:bodyPr/>
                    <a:lstStyle/>
                    <a:p>
                      <a:pPr algn="ctr" fontAlgn="b"/>
                      <a:r>
                        <a:rPr lang="en-US" sz="1800" b="0" i="0" u="none" strike="noStrike" dirty="0">
                          <a:solidFill>
                            <a:srgbClr val="000000"/>
                          </a:solidFill>
                          <a:effectLst/>
                          <a:latin typeface="+mn-lt"/>
                        </a:rPr>
                        <a:t>Yes</a:t>
                      </a: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70</a:t>
                      </a:r>
                    </a:p>
                  </a:txBody>
                  <a:tcPr marL="12700" marR="12700" marT="12700" marB="0" anchor="b"/>
                </a:tc>
                <a:tc>
                  <a:txBody>
                    <a:bodyPr/>
                    <a:lstStyle/>
                    <a:p>
                      <a:pPr algn="ctr" fontAlgn="b"/>
                      <a:r>
                        <a:rPr lang="en-US" sz="1800" b="0" i="0" u="none" strike="noStrike">
                          <a:solidFill>
                            <a:srgbClr val="000000"/>
                          </a:solidFill>
                          <a:effectLst/>
                          <a:latin typeface="+mn-lt"/>
                        </a:rPr>
                        <a:t>18.5</a:t>
                      </a:r>
                    </a:p>
                  </a:txBody>
                  <a:tcPr marL="12700" marR="12700" marT="12700" marB="0" anchor="b"/>
                </a:tc>
                <a:tc>
                  <a:txBody>
                    <a:bodyPr/>
                    <a:lstStyle/>
                    <a:p>
                      <a:pPr algn="ctr" fontAlgn="b"/>
                      <a:r>
                        <a:rPr lang="en-US" sz="1800" b="0" i="0" u="none" strike="noStrike" dirty="0">
                          <a:solidFill>
                            <a:srgbClr val="000000"/>
                          </a:solidFill>
                          <a:effectLst/>
                          <a:latin typeface="+mn-lt"/>
                        </a:rPr>
                        <a:t>Yes</a:t>
                      </a:r>
                    </a:p>
                  </a:txBody>
                  <a:tcPr marL="12700" marR="12700" marT="12700" marB="0" anchor="b"/>
                </a:tc>
              </a:tr>
              <a:tr h="366607">
                <a:tc>
                  <a:txBody>
                    <a:bodyPr/>
                    <a:lstStyle/>
                    <a:p>
                      <a:pPr algn="ctr" fontAlgn="b"/>
                      <a:r>
                        <a:rPr lang="en-US" sz="1800" b="0" i="0" u="none" strike="noStrike">
                          <a:solidFill>
                            <a:srgbClr val="000000"/>
                          </a:solidFill>
                          <a:effectLst/>
                          <a:latin typeface="+mn-lt"/>
                        </a:rPr>
                        <a:t>male</a:t>
                      </a:r>
                    </a:p>
                  </a:txBody>
                  <a:tcPr marL="12700" marR="12700" marT="12700" marB="0" anchor="b"/>
                </a:tc>
                <a:tc>
                  <a:txBody>
                    <a:bodyPr/>
                    <a:lstStyle/>
                    <a:p>
                      <a:pPr algn="ctr" fontAlgn="b"/>
                      <a:r>
                        <a:rPr lang="en-US" sz="1800" b="0" i="0" u="none" strike="noStrike">
                          <a:solidFill>
                            <a:srgbClr val="000000"/>
                          </a:solidFill>
                          <a:effectLst/>
                          <a:latin typeface="+mn-lt"/>
                        </a:rPr>
                        <a:t>71</a:t>
                      </a:r>
                    </a:p>
                  </a:txBody>
                  <a:tcPr marL="12700" marR="12700" marT="12700" marB="0" anchor="b"/>
                </a:tc>
                <a:tc>
                  <a:txBody>
                    <a:bodyPr/>
                    <a:lstStyle/>
                    <a:p>
                      <a:pPr algn="ctr" fontAlgn="b"/>
                      <a:r>
                        <a:rPr lang="en-US" sz="1800" b="0" i="0" u="none" strike="noStrike">
                          <a:solidFill>
                            <a:srgbClr val="000000"/>
                          </a:solidFill>
                          <a:effectLst/>
                          <a:latin typeface="+mn-lt"/>
                        </a:rPr>
                        <a:t>17</a:t>
                      </a:r>
                    </a:p>
                  </a:txBody>
                  <a:tcPr marL="12700" marR="12700" marT="12700" marB="0" anchor="b"/>
                </a:tc>
                <a:tc>
                  <a:txBody>
                    <a:bodyPr/>
                    <a:lstStyle/>
                    <a:p>
                      <a:pPr algn="ctr" fontAlgn="b"/>
                      <a:r>
                        <a:rPr lang="en-US" sz="1800" b="0" i="0" u="none" strike="noStrike" dirty="0">
                          <a:solidFill>
                            <a:srgbClr val="000000"/>
                          </a:solidFill>
                          <a:effectLst/>
                          <a:latin typeface="+mn-lt"/>
                        </a:rPr>
                        <a:t>No</a:t>
                      </a: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64</a:t>
                      </a:r>
                    </a:p>
                  </a:txBody>
                  <a:tcPr marL="12700" marR="12700" marT="12700" marB="0" anchor="b"/>
                </a:tc>
                <a:tc>
                  <a:txBody>
                    <a:bodyPr/>
                    <a:lstStyle/>
                    <a:p>
                      <a:pPr algn="ctr" fontAlgn="b"/>
                      <a:r>
                        <a:rPr lang="en-US" sz="1800" b="0" i="0" u="none" strike="noStrike">
                          <a:solidFill>
                            <a:srgbClr val="000000"/>
                          </a:solidFill>
                          <a:effectLst/>
                          <a:latin typeface="+mn-lt"/>
                        </a:rPr>
                        <a:t>17</a:t>
                      </a:r>
                    </a:p>
                  </a:txBody>
                  <a:tcPr marL="12700" marR="12700" marT="12700" marB="0" anchor="b"/>
                </a:tc>
                <a:tc>
                  <a:txBody>
                    <a:bodyPr/>
                    <a:lstStyle/>
                    <a:p>
                      <a:pPr algn="ctr" fontAlgn="b"/>
                      <a:r>
                        <a:rPr lang="en-US" sz="1800" b="0" i="0" u="none" strike="noStrike" dirty="0" smtClean="0">
                          <a:solidFill>
                            <a:srgbClr val="000000"/>
                          </a:solidFill>
                          <a:effectLst/>
                          <a:latin typeface="+mn-lt"/>
                        </a:rPr>
                        <a:t>No</a:t>
                      </a:r>
                      <a:endParaRPr lang="en-US" sz="1800" b="0" i="0" u="none" strike="noStrike" dirty="0">
                        <a:solidFill>
                          <a:srgbClr val="000000"/>
                        </a:solidFill>
                        <a:effectLst/>
                        <a:latin typeface="+mn-lt"/>
                      </a:endParaRP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69</a:t>
                      </a:r>
                    </a:p>
                  </a:txBody>
                  <a:tcPr marL="12700" marR="12700" marT="12700" marB="0" anchor="b"/>
                </a:tc>
                <a:tc>
                  <a:txBody>
                    <a:bodyPr/>
                    <a:lstStyle/>
                    <a:p>
                      <a:pPr algn="ctr" fontAlgn="b"/>
                      <a:r>
                        <a:rPr lang="en-US" sz="1800" b="0" i="0" u="none" strike="noStrike">
                          <a:solidFill>
                            <a:srgbClr val="000000"/>
                          </a:solidFill>
                          <a:effectLst/>
                          <a:latin typeface="+mn-lt"/>
                        </a:rPr>
                        <a:t>16.5</a:t>
                      </a:r>
                    </a:p>
                  </a:txBody>
                  <a:tcPr marL="12700" marR="12700" marT="12700" marB="0" anchor="b"/>
                </a:tc>
                <a:tc>
                  <a:txBody>
                    <a:bodyPr/>
                    <a:lstStyle/>
                    <a:p>
                      <a:pPr algn="ctr" fontAlgn="b"/>
                      <a:r>
                        <a:rPr lang="en-US" sz="1800" b="0" i="0" u="none" strike="noStrike" dirty="0" smtClean="0">
                          <a:solidFill>
                            <a:srgbClr val="000000"/>
                          </a:solidFill>
                          <a:effectLst/>
                          <a:latin typeface="+mn-lt"/>
                        </a:rPr>
                        <a:t>Yes</a:t>
                      </a:r>
                      <a:endParaRPr lang="en-US" sz="1800" b="0" i="0" u="none" strike="noStrike" dirty="0">
                        <a:solidFill>
                          <a:srgbClr val="000000"/>
                        </a:solidFill>
                        <a:effectLst/>
                        <a:latin typeface="+mn-lt"/>
                      </a:endParaRPr>
                    </a:p>
                  </a:txBody>
                  <a:tcPr marL="12700" marR="12700" marT="12700" marB="0" anchor="b"/>
                </a:tc>
              </a:tr>
              <a:tr h="366607">
                <a:tc>
                  <a:txBody>
                    <a:bodyPr/>
                    <a:lstStyle/>
                    <a:p>
                      <a:pPr algn="ctr" fontAlgn="b"/>
                      <a:r>
                        <a:rPr lang="en-US" sz="1800" b="0" i="0" u="none" strike="noStrike">
                          <a:solidFill>
                            <a:srgbClr val="000000"/>
                          </a:solidFill>
                          <a:effectLst/>
                          <a:latin typeface="+mn-lt"/>
                        </a:rPr>
                        <a:t>male</a:t>
                      </a:r>
                    </a:p>
                  </a:txBody>
                  <a:tcPr marL="12700" marR="12700" marT="12700" marB="0" anchor="b"/>
                </a:tc>
                <a:tc>
                  <a:txBody>
                    <a:bodyPr/>
                    <a:lstStyle/>
                    <a:p>
                      <a:pPr algn="ctr" fontAlgn="b"/>
                      <a:r>
                        <a:rPr lang="en-US" sz="1800" b="0" i="0" u="none" strike="noStrike">
                          <a:solidFill>
                            <a:srgbClr val="000000"/>
                          </a:solidFill>
                          <a:effectLst/>
                          <a:latin typeface="+mn-lt"/>
                        </a:rPr>
                        <a:t>72.5</a:t>
                      </a:r>
                    </a:p>
                  </a:txBody>
                  <a:tcPr marL="12700" marR="12700" marT="12700" marB="0" anchor="b"/>
                </a:tc>
                <a:tc>
                  <a:txBody>
                    <a:bodyPr/>
                    <a:lstStyle/>
                    <a:p>
                      <a:pPr algn="ctr" fontAlgn="b"/>
                      <a:r>
                        <a:rPr lang="en-US" sz="1800" b="0" i="0" u="none" strike="noStrike">
                          <a:solidFill>
                            <a:srgbClr val="000000"/>
                          </a:solidFill>
                          <a:effectLst/>
                          <a:latin typeface="+mn-lt"/>
                        </a:rPr>
                        <a:t>27.5</a:t>
                      </a:r>
                    </a:p>
                  </a:txBody>
                  <a:tcPr marL="12700" marR="12700" marT="12700" marB="0" anchor="b"/>
                </a:tc>
                <a:tc>
                  <a:txBody>
                    <a:bodyPr/>
                    <a:lstStyle/>
                    <a:p>
                      <a:pPr algn="ctr" fontAlgn="b"/>
                      <a:r>
                        <a:rPr lang="en-US" sz="1800" b="0" i="0" u="none" strike="noStrike" dirty="0">
                          <a:solidFill>
                            <a:srgbClr val="000000"/>
                          </a:solidFill>
                          <a:effectLst/>
                          <a:latin typeface="+mn-lt"/>
                        </a:rPr>
                        <a:t>Yes</a:t>
                      </a: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64.75</a:t>
                      </a:r>
                    </a:p>
                  </a:txBody>
                  <a:tcPr marL="12700" marR="12700" marT="12700" marB="0" anchor="b"/>
                </a:tc>
                <a:tc>
                  <a:txBody>
                    <a:bodyPr/>
                    <a:lstStyle/>
                    <a:p>
                      <a:pPr algn="ctr" fontAlgn="b"/>
                      <a:r>
                        <a:rPr lang="en-US" sz="1800" b="0" i="0" u="none" strike="noStrike">
                          <a:solidFill>
                            <a:srgbClr val="000000"/>
                          </a:solidFill>
                          <a:effectLst/>
                          <a:latin typeface="+mn-lt"/>
                        </a:rPr>
                        <a:t>12.5</a:t>
                      </a:r>
                    </a:p>
                  </a:txBody>
                  <a:tcPr marL="12700" marR="12700" marT="12700" marB="0" anchor="b"/>
                </a:tc>
                <a:tc>
                  <a:txBody>
                    <a:bodyPr/>
                    <a:lstStyle/>
                    <a:p>
                      <a:pPr algn="ctr" fontAlgn="b"/>
                      <a:r>
                        <a:rPr lang="en-US" sz="1800" b="0" i="0" u="none" strike="noStrike" dirty="0" smtClean="0">
                          <a:solidFill>
                            <a:srgbClr val="000000"/>
                          </a:solidFill>
                          <a:effectLst/>
                          <a:latin typeface="+mn-lt"/>
                        </a:rPr>
                        <a:t>Yes</a:t>
                      </a:r>
                      <a:endParaRPr lang="en-US" sz="1800" b="0" i="0" u="none" strike="noStrike" dirty="0">
                        <a:solidFill>
                          <a:srgbClr val="000000"/>
                        </a:solidFill>
                        <a:effectLst/>
                        <a:latin typeface="+mn-lt"/>
                      </a:endParaRPr>
                    </a:p>
                  </a:txBody>
                  <a:tcPr marL="12700" marR="12700" marT="12700" marB="0" anchor="b"/>
                </a:tc>
              </a:tr>
              <a:tr h="366607">
                <a:tc>
                  <a:txBody>
                    <a:bodyPr/>
                    <a:lstStyle/>
                    <a:p>
                      <a:pPr algn="ctr" fontAlgn="b"/>
                      <a:r>
                        <a:rPr lang="en-US" sz="1800" b="0" i="0" u="none" strike="noStrike">
                          <a:solidFill>
                            <a:srgbClr val="000000"/>
                          </a:solidFill>
                          <a:effectLst/>
                          <a:latin typeface="+mn-lt"/>
                        </a:rPr>
                        <a:t>male</a:t>
                      </a:r>
                    </a:p>
                  </a:txBody>
                  <a:tcPr marL="12700" marR="12700" marT="12700" marB="0" anchor="b"/>
                </a:tc>
                <a:tc>
                  <a:txBody>
                    <a:bodyPr/>
                    <a:lstStyle/>
                    <a:p>
                      <a:pPr algn="ctr" fontAlgn="b"/>
                      <a:r>
                        <a:rPr lang="en-US" sz="1800" b="0" i="0" u="none" strike="noStrike">
                          <a:solidFill>
                            <a:srgbClr val="000000"/>
                          </a:solidFill>
                          <a:effectLst/>
                          <a:latin typeface="+mn-lt"/>
                        </a:rPr>
                        <a:t>70</a:t>
                      </a:r>
                    </a:p>
                  </a:txBody>
                  <a:tcPr marL="12700" marR="12700" marT="12700" marB="0" anchor="b"/>
                </a:tc>
                <a:tc>
                  <a:txBody>
                    <a:bodyPr/>
                    <a:lstStyle/>
                    <a:p>
                      <a:pPr algn="ctr" fontAlgn="b"/>
                      <a:r>
                        <a:rPr lang="en-US" sz="1800" b="0" i="0" u="none" strike="noStrike">
                          <a:solidFill>
                            <a:srgbClr val="000000"/>
                          </a:solidFill>
                          <a:effectLst/>
                          <a:latin typeface="+mn-lt"/>
                        </a:rPr>
                        <a:t>16</a:t>
                      </a:r>
                    </a:p>
                  </a:txBody>
                  <a:tcPr marL="12700" marR="12700" marT="12700" marB="0" anchor="b"/>
                </a:tc>
                <a:tc>
                  <a:txBody>
                    <a:bodyPr/>
                    <a:lstStyle/>
                    <a:p>
                      <a:pPr algn="ctr" fontAlgn="b"/>
                      <a:r>
                        <a:rPr lang="en-US" sz="1800" b="0" i="0" u="none" strike="noStrike" dirty="0" smtClean="0">
                          <a:solidFill>
                            <a:srgbClr val="000000"/>
                          </a:solidFill>
                          <a:effectLst/>
                          <a:latin typeface="+mn-lt"/>
                        </a:rPr>
                        <a:t>Yes</a:t>
                      </a:r>
                      <a:endParaRPr lang="en-US" sz="1800" b="0" i="0" u="none" strike="noStrike" dirty="0">
                        <a:solidFill>
                          <a:srgbClr val="000000"/>
                        </a:solidFill>
                        <a:effectLst/>
                        <a:latin typeface="+mn-lt"/>
                      </a:endParaRP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67.5</a:t>
                      </a:r>
                    </a:p>
                  </a:txBody>
                  <a:tcPr marL="12700" marR="12700" marT="12700" marB="0" anchor="b"/>
                </a:tc>
                <a:tc>
                  <a:txBody>
                    <a:bodyPr/>
                    <a:lstStyle/>
                    <a:p>
                      <a:pPr algn="ctr" fontAlgn="b"/>
                      <a:r>
                        <a:rPr lang="en-US" sz="1800" b="0" i="0" u="none" strike="noStrike">
                          <a:solidFill>
                            <a:srgbClr val="000000"/>
                          </a:solidFill>
                          <a:effectLst/>
                          <a:latin typeface="+mn-lt"/>
                        </a:rPr>
                        <a:t>5.5</a:t>
                      </a:r>
                    </a:p>
                  </a:txBody>
                  <a:tcPr marL="12700" marR="12700" marT="12700" marB="0" anchor="b"/>
                </a:tc>
                <a:tc>
                  <a:txBody>
                    <a:bodyPr/>
                    <a:lstStyle/>
                    <a:p>
                      <a:pPr algn="ctr" fontAlgn="b"/>
                      <a:r>
                        <a:rPr lang="en-US" sz="1800" b="0" i="0" u="none" strike="noStrike" dirty="0">
                          <a:solidFill>
                            <a:srgbClr val="000000"/>
                          </a:solidFill>
                          <a:effectLst/>
                          <a:latin typeface="+mn-lt"/>
                        </a:rPr>
                        <a:t>No</a:t>
                      </a: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66</a:t>
                      </a:r>
                    </a:p>
                  </a:txBody>
                  <a:tcPr marL="12700" marR="12700" marT="12700" marB="0" anchor="b"/>
                </a:tc>
                <a:tc>
                  <a:txBody>
                    <a:bodyPr/>
                    <a:lstStyle/>
                    <a:p>
                      <a:pPr algn="ctr" fontAlgn="b"/>
                      <a:r>
                        <a:rPr lang="en-US" sz="1800" b="0" i="0" u="none" strike="noStrike">
                          <a:solidFill>
                            <a:srgbClr val="000000"/>
                          </a:solidFill>
                          <a:effectLst/>
                          <a:latin typeface="+mn-lt"/>
                        </a:rPr>
                        <a:t>12</a:t>
                      </a:r>
                    </a:p>
                  </a:txBody>
                  <a:tcPr marL="12700" marR="12700" marT="12700" marB="0" anchor="b"/>
                </a:tc>
                <a:tc>
                  <a:txBody>
                    <a:bodyPr/>
                    <a:lstStyle/>
                    <a:p>
                      <a:pPr algn="ctr" fontAlgn="b"/>
                      <a:r>
                        <a:rPr lang="en-US" sz="1800" b="0" i="0" u="none" strike="noStrike" dirty="0" smtClean="0">
                          <a:solidFill>
                            <a:srgbClr val="000000"/>
                          </a:solidFill>
                          <a:effectLst/>
                          <a:latin typeface="+mn-lt"/>
                        </a:rPr>
                        <a:t>Yes</a:t>
                      </a:r>
                      <a:endParaRPr lang="en-US" sz="1800" b="0" i="0" u="none" strike="noStrike" dirty="0">
                        <a:solidFill>
                          <a:srgbClr val="000000"/>
                        </a:solidFill>
                        <a:effectLst/>
                        <a:latin typeface="+mn-lt"/>
                      </a:endParaRPr>
                    </a:p>
                  </a:txBody>
                  <a:tcPr marL="12700" marR="12700" marT="12700" marB="0" anchor="b"/>
                </a:tc>
              </a:tr>
              <a:tr h="366607">
                <a:tc>
                  <a:txBody>
                    <a:bodyPr/>
                    <a:lstStyle/>
                    <a:p>
                      <a:pPr algn="ctr" fontAlgn="b"/>
                      <a:r>
                        <a:rPr lang="en-US" sz="1800" b="0" i="0" u="none" strike="noStrike">
                          <a:solidFill>
                            <a:srgbClr val="000000"/>
                          </a:solidFill>
                          <a:effectLst/>
                          <a:latin typeface="+mn-lt"/>
                        </a:rPr>
                        <a:t>male</a:t>
                      </a:r>
                    </a:p>
                  </a:txBody>
                  <a:tcPr marL="12700" marR="12700" marT="12700" marB="0" anchor="b"/>
                </a:tc>
                <a:tc>
                  <a:txBody>
                    <a:bodyPr/>
                    <a:lstStyle/>
                    <a:p>
                      <a:pPr algn="ctr" fontAlgn="b"/>
                      <a:r>
                        <a:rPr lang="en-US" sz="1800" b="0" i="0" u="none" strike="noStrike">
                          <a:solidFill>
                            <a:srgbClr val="000000"/>
                          </a:solidFill>
                          <a:effectLst/>
                          <a:latin typeface="+mn-lt"/>
                        </a:rPr>
                        <a:t>65.5</a:t>
                      </a:r>
                    </a:p>
                  </a:txBody>
                  <a:tcPr marL="12700" marR="12700" marT="12700" marB="0" anchor="b"/>
                </a:tc>
                <a:tc>
                  <a:txBody>
                    <a:bodyPr/>
                    <a:lstStyle/>
                    <a:p>
                      <a:pPr algn="ctr" fontAlgn="b"/>
                      <a:r>
                        <a:rPr lang="en-US" sz="1800" b="0" i="0" u="none" strike="noStrike">
                          <a:solidFill>
                            <a:srgbClr val="000000"/>
                          </a:solidFill>
                          <a:effectLst/>
                          <a:latin typeface="+mn-lt"/>
                        </a:rPr>
                        <a:t>20.5</a:t>
                      </a:r>
                    </a:p>
                  </a:txBody>
                  <a:tcPr marL="12700" marR="12700" marT="12700" marB="0" anchor="b"/>
                </a:tc>
                <a:tc>
                  <a:txBody>
                    <a:bodyPr/>
                    <a:lstStyle/>
                    <a:p>
                      <a:pPr algn="ctr" fontAlgn="b"/>
                      <a:r>
                        <a:rPr lang="en-US" sz="1800" b="0" i="0" u="none" strike="noStrike" dirty="0">
                          <a:solidFill>
                            <a:srgbClr val="000000"/>
                          </a:solidFill>
                          <a:effectLst/>
                          <a:latin typeface="+mn-lt"/>
                        </a:rPr>
                        <a:t>Yes</a:t>
                      </a: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66.75</a:t>
                      </a:r>
                    </a:p>
                  </a:txBody>
                  <a:tcPr marL="12700" marR="12700" marT="12700" marB="0" anchor="b"/>
                </a:tc>
                <a:tc>
                  <a:txBody>
                    <a:bodyPr/>
                    <a:lstStyle/>
                    <a:p>
                      <a:pPr algn="ctr" fontAlgn="b"/>
                      <a:r>
                        <a:rPr lang="en-US" sz="1800" b="0" i="0" u="none" strike="noStrike">
                          <a:solidFill>
                            <a:srgbClr val="000000"/>
                          </a:solidFill>
                          <a:effectLst/>
                          <a:latin typeface="+mn-lt"/>
                        </a:rPr>
                        <a:t>13.5</a:t>
                      </a:r>
                    </a:p>
                  </a:txBody>
                  <a:tcPr marL="12700" marR="12700" marT="12700" marB="0" anchor="b"/>
                </a:tc>
                <a:tc>
                  <a:txBody>
                    <a:bodyPr/>
                    <a:lstStyle/>
                    <a:p>
                      <a:pPr algn="ctr" fontAlgn="b"/>
                      <a:r>
                        <a:rPr lang="en-US" sz="1800" b="0" i="0" u="none" strike="noStrike" dirty="0" smtClean="0">
                          <a:solidFill>
                            <a:srgbClr val="000000"/>
                          </a:solidFill>
                          <a:effectLst/>
                          <a:latin typeface="+mn-lt"/>
                        </a:rPr>
                        <a:t>No</a:t>
                      </a:r>
                      <a:endParaRPr lang="en-US" sz="1800" b="0" i="0" u="none" strike="noStrike" dirty="0">
                        <a:solidFill>
                          <a:srgbClr val="000000"/>
                        </a:solidFill>
                        <a:effectLst/>
                        <a:latin typeface="+mn-lt"/>
                      </a:endParaRPr>
                    </a:p>
                  </a:txBody>
                  <a:tcPr marL="12700" marR="12700" marT="12700" marB="0" anchor="b"/>
                </a:tc>
              </a:tr>
              <a:tr h="366607">
                <a:tc>
                  <a:txBody>
                    <a:bodyPr/>
                    <a:lstStyle/>
                    <a:p>
                      <a:pPr algn="ctr" fontAlgn="b"/>
                      <a:r>
                        <a:rPr lang="en-US" sz="1800" b="0" i="0" u="none" strike="noStrike">
                          <a:solidFill>
                            <a:srgbClr val="000000"/>
                          </a:solidFill>
                          <a:effectLst/>
                          <a:latin typeface="+mn-lt"/>
                        </a:rPr>
                        <a:t>female</a:t>
                      </a:r>
                    </a:p>
                  </a:txBody>
                  <a:tcPr marL="12700" marR="12700" marT="12700" marB="0" anchor="b"/>
                </a:tc>
                <a:tc>
                  <a:txBody>
                    <a:bodyPr/>
                    <a:lstStyle/>
                    <a:p>
                      <a:pPr algn="ctr" fontAlgn="b"/>
                      <a:r>
                        <a:rPr lang="en-US" sz="1800" b="0" i="0" u="none" strike="noStrike">
                          <a:solidFill>
                            <a:srgbClr val="000000"/>
                          </a:solidFill>
                          <a:effectLst/>
                          <a:latin typeface="+mn-lt"/>
                        </a:rPr>
                        <a:t>59.25</a:t>
                      </a:r>
                    </a:p>
                  </a:txBody>
                  <a:tcPr marL="12700" marR="12700" marT="12700" marB="0" anchor="b"/>
                </a:tc>
                <a:tc>
                  <a:txBody>
                    <a:bodyPr/>
                    <a:lstStyle/>
                    <a:p>
                      <a:pPr algn="ctr" fontAlgn="b"/>
                      <a:r>
                        <a:rPr lang="en-US" sz="1800" b="0" i="0" u="none" strike="noStrike">
                          <a:solidFill>
                            <a:srgbClr val="000000"/>
                          </a:solidFill>
                          <a:effectLst/>
                          <a:latin typeface="+mn-lt"/>
                        </a:rPr>
                        <a:t>11</a:t>
                      </a:r>
                    </a:p>
                  </a:txBody>
                  <a:tcPr marL="12700" marR="12700" marT="12700" marB="0" anchor="b"/>
                </a:tc>
                <a:tc>
                  <a:txBody>
                    <a:bodyPr/>
                    <a:lstStyle/>
                    <a:p>
                      <a:pPr algn="ctr" fontAlgn="b"/>
                      <a:r>
                        <a:rPr lang="en-US" sz="1800" b="0" i="0" u="none" strike="noStrike" dirty="0">
                          <a:solidFill>
                            <a:srgbClr val="000000"/>
                          </a:solidFill>
                          <a:effectLst/>
                          <a:latin typeface="+mn-lt"/>
                        </a:rPr>
                        <a:t>No</a:t>
                      </a:r>
                    </a:p>
                  </a:txBody>
                  <a:tcPr marL="12700" marR="12700" marT="12700" marB="0" anchor="b"/>
                </a:tc>
              </a:tr>
              <a:tr h="366607">
                <a:tc>
                  <a:txBody>
                    <a:bodyPr/>
                    <a:lstStyle/>
                    <a:p>
                      <a:pPr algn="ctr" fontAlgn="b"/>
                      <a:r>
                        <a:rPr lang="en-US" sz="1800" b="0" i="0" u="none" strike="noStrike">
                          <a:solidFill>
                            <a:srgbClr val="000000"/>
                          </a:solidFill>
                          <a:effectLst/>
                          <a:latin typeface="+mn-lt"/>
                        </a:rPr>
                        <a:t>male</a:t>
                      </a:r>
                    </a:p>
                  </a:txBody>
                  <a:tcPr marL="12700" marR="12700" marT="12700" marB="0" anchor="b"/>
                </a:tc>
                <a:tc>
                  <a:txBody>
                    <a:bodyPr/>
                    <a:lstStyle/>
                    <a:p>
                      <a:pPr algn="ctr" fontAlgn="b"/>
                      <a:r>
                        <a:rPr lang="en-US" sz="1800" b="0" i="0" u="none" strike="noStrike">
                          <a:solidFill>
                            <a:srgbClr val="000000"/>
                          </a:solidFill>
                          <a:effectLst/>
                          <a:latin typeface="+mn-lt"/>
                        </a:rPr>
                        <a:t>69.25</a:t>
                      </a:r>
                    </a:p>
                  </a:txBody>
                  <a:tcPr marL="12700" marR="12700" marT="12700" marB="0" anchor="b"/>
                </a:tc>
                <a:tc>
                  <a:txBody>
                    <a:bodyPr/>
                    <a:lstStyle/>
                    <a:p>
                      <a:pPr algn="ctr" fontAlgn="b"/>
                      <a:r>
                        <a:rPr lang="en-US" sz="1800" b="0" i="0" u="none" strike="noStrike">
                          <a:solidFill>
                            <a:srgbClr val="000000"/>
                          </a:solidFill>
                          <a:effectLst/>
                          <a:latin typeface="+mn-lt"/>
                        </a:rPr>
                        <a:t>16</a:t>
                      </a:r>
                    </a:p>
                  </a:txBody>
                  <a:tcPr marL="12700" marR="12700" marT="12700" marB="0" anchor="b"/>
                </a:tc>
                <a:tc>
                  <a:txBody>
                    <a:bodyPr/>
                    <a:lstStyle/>
                    <a:p>
                      <a:pPr algn="ctr" fontAlgn="b"/>
                      <a:r>
                        <a:rPr lang="en-US" sz="1800" b="0" i="0" u="none" strike="noStrike" dirty="0" smtClean="0">
                          <a:solidFill>
                            <a:srgbClr val="000000"/>
                          </a:solidFill>
                          <a:effectLst/>
                          <a:latin typeface="+mn-lt"/>
                        </a:rPr>
                        <a:t>No</a:t>
                      </a:r>
                      <a:endParaRPr lang="en-US" sz="1800" b="0" i="0" u="none" strike="noStrike" dirty="0">
                        <a:solidFill>
                          <a:srgbClr val="000000"/>
                        </a:solidFill>
                        <a:effectLst/>
                        <a:latin typeface="+mn-lt"/>
                      </a:endParaRPr>
                    </a:p>
                  </a:txBody>
                  <a:tcPr marL="12700" marR="12700" marT="12700" marB="0" anchor="b"/>
                </a:tc>
              </a:tr>
            </a:tbl>
          </a:graphicData>
        </a:graphic>
      </p:graphicFrame>
    </p:spTree>
    <p:extLst>
      <p:ext uri="{BB962C8B-B14F-4D97-AF65-F5344CB8AC3E}">
        <p14:creationId xmlns:p14="http://schemas.microsoft.com/office/powerpoint/2010/main" val="3797078788"/>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Tables and Bar Charts</a:t>
            </a:r>
            <a:endParaRPr lang="en-US" dirty="0"/>
          </a:p>
        </p:txBody>
      </p:sp>
      <p:sp>
        <p:nvSpPr>
          <p:cNvPr id="3" name="Content Placeholder 2"/>
          <p:cNvSpPr>
            <a:spLocks noGrp="1"/>
          </p:cNvSpPr>
          <p:nvPr>
            <p:ph idx="1"/>
          </p:nvPr>
        </p:nvSpPr>
        <p:spPr>
          <a:xfrm>
            <a:off x="457200" y="1600200"/>
            <a:ext cx="8229600" cy="4981171"/>
          </a:xfrm>
        </p:spPr>
        <p:txBody>
          <a:bodyPr>
            <a:normAutofit/>
          </a:bodyPr>
          <a:lstStyle/>
          <a:p>
            <a:pPr lvl="0"/>
            <a:r>
              <a:rPr lang="en-US" sz="2600" dirty="0"/>
              <a:t>Summarize the responses of student’s gender and whether the student likes sports in a two-way frequency </a:t>
            </a:r>
            <a:r>
              <a:rPr lang="en-US" sz="2600" dirty="0" smtClean="0"/>
              <a:t>table</a:t>
            </a:r>
            <a:endParaRPr lang="en-US" sz="2600" dirty="0"/>
          </a:p>
          <a:p>
            <a:pPr lvl="0"/>
            <a:r>
              <a:rPr lang="en-US" sz="2600" dirty="0"/>
              <a:t>Using the frequency table, answer the following:</a:t>
            </a:r>
          </a:p>
          <a:p>
            <a:pPr lvl="1"/>
            <a:r>
              <a:rPr lang="en-US" sz="2400" dirty="0" smtClean="0"/>
              <a:t>Is </a:t>
            </a:r>
            <a:r>
              <a:rPr lang="en-US" sz="2400" dirty="0"/>
              <a:t>there evidence in this class sample of a positive association between liking gender and liking sports? Justify your answer by pointing out a feature of the table that supports </a:t>
            </a:r>
            <a:r>
              <a:rPr lang="en-US" sz="2400" dirty="0" smtClean="0"/>
              <a:t>it</a:t>
            </a:r>
            <a:endParaRPr lang="en-US" sz="2400" dirty="0"/>
          </a:p>
          <a:p>
            <a:pPr lvl="0"/>
            <a:r>
              <a:rPr lang="en-US" sz="2600" dirty="0" smtClean="0"/>
              <a:t>Can </a:t>
            </a:r>
            <a:r>
              <a:rPr lang="en-US" sz="2600" dirty="0"/>
              <a:t>Height and Vertical Jump be summarized in a two-way frequency </a:t>
            </a:r>
            <a:r>
              <a:rPr lang="en-US" sz="2600" dirty="0" smtClean="0"/>
              <a:t>table? Explain why or why not.</a:t>
            </a:r>
            <a:endParaRPr lang="en-US" sz="2600" dirty="0"/>
          </a:p>
          <a:p>
            <a:endParaRPr lang="en-US" dirty="0"/>
          </a:p>
        </p:txBody>
      </p:sp>
    </p:spTree>
    <p:extLst>
      <p:ext uri="{BB962C8B-B14F-4D97-AF65-F5344CB8AC3E}">
        <p14:creationId xmlns:p14="http://schemas.microsoft.com/office/powerpoint/2010/main" val="13702096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988"/>
            <a:ext cx="8229600" cy="1143000"/>
          </a:xfrm>
        </p:spPr>
        <p:txBody>
          <a:bodyPr>
            <a:noAutofit/>
          </a:bodyPr>
          <a:lstStyle/>
          <a:p>
            <a:r>
              <a:rPr lang="en-US" sz="3200" dirty="0" smtClean="0"/>
              <a:t>Bivariate Data Analysis: Categorical Variables</a:t>
            </a:r>
            <a:endParaRPr lang="en-US" sz="3200" dirty="0"/>
          </a:p>
        </p:txBody>
      </p:sp>
      <p:sp>
        <p:nvSpPr>
          <p:cNvPr id="8" name="Content Placeholder 7"/>
          <p:cNvSpPr>
            <a:spLocks noGrp="1"/>
          </p:cNvSpPr>
          <p:nvPr>
            <p:ph sz="half" idx="1"/>
          </p:nvPr>
        </p:nvSpPr>
        <p:spPr>
          <a:xfrm>
            <a:off x="-12700" y="2914650"/>
            <a:ext cx="4819650" cy="1624522"/>
          </a:xfrm>
        </p:spPr>
        <p:txBody>
          <a:bodyPr>
            <a:noAutofit/>
          </a:bodyPr>
          <a:lstStyle/>
          <a:p>
            <a:pPr marL="0" indent="0">
              <a:buNone/>
            </a:pPr>
            <a:r>
              <a:rPr lang="en-US" sz="2600" dirty="0" smtClean="0"/>
              <a:t>There appears to be an association between gender and liking sports.  For example, ¾ of the males like sports while ½ of the females report liking sports</a:t>
            </a:r>
            <a:endParaRPr lang="en-US" sz="2600" dirty="0"/>
          </a:p>
        </p:txBody>
      </p:sp>
      <p:sp>
        <p:nvSpPr>
          <p:cNvPr id="10" name="Content Placeholder 9"/>
          <p:cNvSpPr>
            <a:spLocks noGrp="1"/>
          </p:cNvSpPr>
          <p:nvPr>
            <p:ph sz="half" idx="2"/>
          </p:nvPr>
        </p:nvSpPr>
        <p:spPr>
          <a:xfrm>
            <a:off x="4648200" y="940308"/>
            <a:ext cx="4038600" cy="5727192"/>
          </a:xfrm>
        </p:spPr>
        <p:txBody>
          <a:bodyPr>
            <a:normAutofit fontScale="92500" lnSpcReduction="20000"/>
          </a:bodyPr>
          <a:lstStyle/>
          <a:p>
            <a:r>
              <a:rPr lang="en-US" dirty="0" smtClean="0"/>
              <a:t>Because height and jump height are continuous variables, they can be displayed in a scatter plot</a:t>
            </a:r>
          </a:p>
          <a:p>
            <a:r>
              <a:rPr lang="en-US" dirty="0" smtClean="0"/>
              <a:t>As continuous variables the height and jump height cannot be summarized in a two-way table</a:t>
            </a:r>
          </a:p>
          <a:p>
            <a:r>
              <a:rPr lang="en-US" dirty="0" smtClean="0"/>
              <a:t>However, these data may be summarized in a two-way table if new variables are defined that group the data into categories (i.e., construct categorical variables from the continuous variables)</a:t>
            </a:r>
            <a:endParaRPr lang="en-US" dirty="0"/>
          </a:p>
        </p:txBody>
      </p:sp>
      <p:graphicFrame>
        <p:nvGraphicFramePr>
          <p:cNvPr id="11" name="Chart 10"/>
          <p:cNvGraphicFramePr/>
          <p:nvPr>
            <p:extLst>
              <p:ext uri="{D42A27DB-BD31-4B8C-83A1-F6EECF244321}">
                <p14:modId xmlns:p14="http://schemas.microsoft.com/office/powerpoint/2010/main" val="2958951651"/>
              </p:ext>
            </p:extLst>
          </p:nvPr>
        </p:nvGraphicFramePr>
        <p:xfrm>
          <a:off x="-12700" y="940308"/>
          <a:ext cx="4660900" cy="1943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extLst>
              <p:ext uri="{D42A27DB-BD31-4B8C-83A1-F6EECF244321}">
                <p14:modId xmlns:p14="http://schemas.microsoft.com/office/powerpoint/2010/main" val="595522677"/>
              </p:ext>
            </p:extLst>
          </p:nvPr>
        </p:nvGraphicFramePr>
        <p:xfrm>
          <a:off x="952500" y="5219700"/>
          <a:ext cx="3505200" cy="1447800"/>
        </p:xfrm>
        <a:graphic>
          <a:graphicData uri="http://schemas.openxmlformats.org/drawingml/2006/table">
            <a:tbl>
              <a:tblPr firstRow="1" firstCol="1" bandRow="1"/>
              <a:tblGrid>
                <a:gridCol w="998575"/>
                <a:gridCol w="982724"/>
                <a:gridCol w="810634"/>
                <a:gridCol w="713267"/>
              </a:tblGrid>
              <a:tr h="361950">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marL="0" marR="0" algn="ctr">
                        <a:lnSpc>
                          <a:spcPct val="115000"/>
                        </a:lnSpc>
                        <a:spcBef>
                          <a:spcPts val="0"/>
                        </a:spcBef>
                        <a:spcAft>
                          <a:spcPts val="0"/>
                        </a:spcAft>
                      </a:pPr>
                      <a:r>
                        <a:rPr lang="en-US" sz="2000" dirty="0">
                          <a:effectLst/>
                          <a:latin typeface="Calibri"/>
                          <a:ea typeface="Calibri"/>
                          <a:cs typeface="Times New Roman"/>
                        </a:rPr>
                        <a:t>Likes Sports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61950">
                <a:tc>
                  <a:txBody>
                    <a:bodyPr/>
                    <a:lstStyle/>
                    <a:p>
                      <a:pPr marL="0" marR="0">
                        <a:lnSpc>
                          <a:spcPct val="115000"/>
                        </a:lnSpc>
                        <a:spcBef>
                          <a:spcPts val="0"/>
                        </a:spcBef>
                        <a:spcAft>
                          <a:spcPts val="0"/>
                        </a:spcAft>
                      </a:pPr>
                      <a:r>
                        <a:rPr lang="en-US" sz="2000">
                          <a:effectLst/>
                          <a:latin typeface="Calibri"/>
                          <a:ea typeface="Calibri"/>
                          <a:cs typeface="Times New Roman"/>
                        </a:rPr>
                        <a:t> </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Calibri"/>
                          <a:cs typeface="Times New Roman"/>
                        </a:rPr>
                        <a:t>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Yes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dirty="0">
                          <a:effectLst/>
                          <a:latin typeface="Calibri"/>
                          <a:ea typeface="Calibri"/>
                          <a:cs typeface="Times New Roman"/>
                        </a:rPr>
                        <a:t>No</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rowSpan="2">
                  <a:txBody>
                    <a:bodyPr/>
                    <a:lstStyle/>
                    <a:p>
                      <a:pPr marL="0" marR="0">
                        <a:lnSpc>
                          <a:spcPct val="115000"/>
                        </a:lnSpc>
                        <a:spcBef>
                          <a:spcPts val="0"/>
                        </a:spcBef>
                        <a:spcAft>
                          <a:spcPts val="0"/>
                        </a:spcAft>
                      </a:pPr>
                      <a:r>
                        <a:rPr lang="en-US" sz="2000" dirty="0">
                          <a:effectLst/>
                          <a:latin typeface="Calibri"/>
                          <a:ea typeface="Calibri"/>
                          <a:cs typeface="Times New Roman"/>
                        </a:rPr>
                        <a:t>Gender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Calibri"/>
                          <a:cs typeface="Times New Roman"/>
                        </a:rPr>
                        <a:t>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950">
                <a:tc vMerge="1">
                  <a:txBody>
                    <a:bodyPr/>
                    <a:lstStyle/>
                    <a:p>
                      <a:endParaRPr lang="en-US"/>
                    </a:p>
                  </a:txBody>
                  <a:tcPr/>
                </a:tc>
                <a:tc>
                  <a:txBody>
                    <a:bodyPr/>
                    <a:lstStyle/>
                    <a:p>
                      <a:pPr marL="0" marR="0">
                        <a:lnSpc>
                          <a:spcPct val="115000"/>
                        </a:lnSpc>
                        <a:spcBef>
                          <a:spcPts val="0"/>
                        </a:spcBef>
                        <a:spcAft>
                          <a:spcPts val="0"/>
                        </a:spcAft>
                      </a:pPr>
                      <a:r>
                        <a:rPr lang="en-US" sz="2000" dirty="0">
                          <a:effectLst/>
                          <a:latin typeface="Calibri"/>
                          <a:ea typeface="Calibri"/>
                          <a:cs typeface="Times New Roman"/>
                        </a:rPr>
                        <a:t>Female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a:effectLst/>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2000" dirty="0">
                          <a:effectLst/>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9696930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100"/>
            <a:ext cx="8229600" cy="1143000"/>
          </a:xfrm>
        </p:spPr>
        <p:txBody>
          <a:bodyPr/>
          <a:lstStyle/>
          <a:p>
            <a:r>
              <a:rPr lang="en-US" dirty="0" smtClean="0"/>
              <a:t>Bivariate Quantitative Variables</a:t>
            </a:r>
            <a:endParaRPr lang="en-US" dirty="0"/>
          </a:p>
        </p:txBody>
      </p:sp>
      <p:sp>
        <p:nvSpPr>
          <p:cNvPr id="3" name="Content Placeholder 2"/>
          <p:cNvSpPr>
            <a:spLocks noGrp="1"/>
          </p:cNvSpPr>
          <p:nvPr>
            <p:ph idx="1"/>
          </p:nvPr>
        </p:nvSpPr>
        <p:spPr>
          <a:xfrm>
            <a:off x="0" y="4114800"/>
            <a:ext cx="8991600" cy="2908300"/>
          </a:xfrm>
        </p:spPr>
        <p:txBody>
          <a:bodyPr>
            <a:noAutofit/>
          </a:bodyPr>
          <a:lstStyle/>
          <a:p>
            <a:r>
              <a:rPr lang="en-US" sz="2400" dirty="0" smtClean="0"/>
              <a:t>Sketch </a:t>
            </a:r>
            <a:r>
              <a:rPr lang="en-US" sz="2400" dirty="0"/>
              <a:t>what you consider to be the “line of best fit” for the data. Find the approximate equation of this </a:t>
            </a:r>
            <a:r>
              <a:rPr lang="en-US" sz="2400" dirty="0" smtClean="0"/>
              <a:t>line without using a computer.</a:t>
            </a:r>
          </a:p>
          <a:p>
            <a:pPr lvl="0"/>
            <a:r>
              <a:rPr lang="en-US" sz="2400" dirty="0" smtClean="0"/>
              <a:t>When you drew the “line of best fit”, how did you decide to draw the line?</a:t>
            </a:r>
          </a:p>
          <a:p>
            <a:pPr lvl="0"/>
            <a:r>
              <a:rPr lang="en-US" sz="2400" dirty="0" smtClean="0"/>
              <a:t>Why </a:t>
            </a:r>
            <a:r>
              <a:rPr lang="en-US" sz="2400" dirty="0"/>
              <a:t>don’t all the data points lie on the line of best fit</a:t>
            </a:r>
            <a:r>
              <a:rPr lang="en-US" sz="2400" dirty="0" smtClean="0"/>
              <a:t>?</a:t>
            </a:r>
            <a:endParaRPr lang="en-US" sz="2400" dirty="0"/>
          </a:p>
        </p:txBody>
      </p:sp>
      <p:pic>
        <p:nvPicPr>
          <p:cNvPr id="4" name="Picture 3"/>
          <p:cNvPicPr>
            <a:picLocks noChangeAspect="1"/>
          </p:cNvPicPr>
          <p:nvPr/>
        </p:nvPicPr>
        <p:blipFill>
          <a:blip r:embed="rId2"/>
          <a:stretch>
            <a:fillRect/>
          </a:stretch>
        </p:blipFill>
        <p:spPr>
          <a:xfrm>
            <a:off x="3810000" y="808038"/>
            <a:ext cx="5315431" cy="3306761"/>
          </a:xfrm>
          <a:prstGeom prst="rect">
            <a:avLst/>
          </a:prstGeom>
        </p:spPr>
      </p:pic>
      <p:sp>
        <p:nvSpPr>
          <p:cNvPr id="5" name="TextBox 4"/>
          <p:cNvSpPr txBox="1"/>
          <p:nvPr/>
        </p:nvSpPr>
        <p:spPr>
          <a:xfrm>
            <a:off x="0" y="808039"/>
            <a:ext cx="3810000" cy="3564053"/>
          </a:xfrm>
          <a:prstGeom prst="rect">
            <a:avLst/>
          </a:prstGeom>
          <a:noFill/>
        </p:spPr>
        <p:txBody>
          <a:bodyPr wrap="square" rtlCol="0">
            <a:spAutoFit/>
          </a:bodyPr>
          <a:lstStyle/>
          <a:p>
            <a:pPr marL="342900" lvl="0" indent="-342900">
              <a:spcBef>
                <a:spcPct val="20000"/>
              </a:spcBef>
              <a:buFont typeface="Arial"/>
              <a:buChar char="•"/>
            </a:pPr>
            <a:r>
              <a:rPr lang="en-US" sz="2400" dirty="0">
                <a:solidFill>
                  <a:prstClr val="black"/>
                </a:solidFill>
              </a:rPr>
              <a:t>Looking at the scatter plot for Height and Vertical Jump, does there appear to be a pattern? If so, describe it</a:t>
            </a:r>
            <a:r>
              <a:rPr lang="en-US" sz="2400" dirty="0" smtClean="0">
                <a:solidFill>
                  <a:prstClr val="black"/>
                </a:solidFill>
              </a:rPr>
              <a:t>.</a:t>
            </a:r>
          </a:p>
          <a:p>
            <a:pPr marL="342900" indent="-342900">
              <a:spcBef>
                <a:spcPct val="20000"/>
              </a:spcBef>
              <a:buFont typeface="Arial"/>
              <a:buChar char="•"/>
            </a:pPr>
            <a:r>
              <a:rPr lang="en-US" sz="2400" dirty="0"/>
              <a:t>Would you </a:t>
            </a:r>
            <a:r>
              <a:rPr lang="en-US" sz="2400" dirty="0" smtClean="0"/>
              <a:t>consider the </a:t>
            </a:r>
            <a:r>
              <a:rPr lang="en-US" sz="2400" dirty="0"/>
              <a:t>pattern to be strong, moderate, or weak?</a:t>
            </a:r>
          </a:p>
          <a:p>
            <a:pPr marL="342900" lvl="0" indent="-342900">
              <a:spcBef>
                <a:spcPct val="20000"/>
              </a:spcBef>
              <a:buFont typeface="Arial"/>
              <a:buChar char="•"/>
            </a:pPr>
            <a:endParaRPr lang="en-US" sz="2400" dirty="0"/>
          </a:p>
        </p:txBody>
      </p:sp>
    </p:spTree>
    <p:extLst>
      <p:ext uri="{BB962C8B-B14F-4D97-AF65-F5344CB8AC3E}">
        <p14:creationId xmlns:p14="http://schemas.microsoft.com/office/powerpoint/2010/main" val="407411489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38"/>
            <a:ext cx="8229600" cy="1143000"/>
          </a:xfrm>
        </p:spPr>
        <p:txBody>
          <a:bodyPr/>
          <a:lstStyle/>
          <a:p>
            <a:r>
              <a:rPr lang="en-US" dirty="0" smtClean="0"/>
              <a:t>Interpretation</a:t>
            </a:r>
            <a:endParaRPr lang="en-US" dirty="0"/>
          </a:p>
        </p:txBody>
      </p:sp>
      <p:sp>
        <p:nvSpPr>
          <p:cNvPr id="3" name="Content Placeholder 2"/>
          <p:cNvSpPr>
            <a:spLocks noGrp="1"/>
          </p:cNvSpPr>
          <p:nvPr>
            <p:ph idx="1"/>
          </p:nvPr>
        </p:nvSpPr>
        <p:spPr>
          <a:xfrm>
            <a:off x="0" y="4229100"/>
            <a:ext cx="9017000" cy="2743200"/>
          </a:xfrm>
        </p:spPr>
        <p:txBody>
          <a:bodyPr>
            <a:normAutofit/>
          </a:bodyPr>
          <a:lstStyle/>
          <a:p>
            <a:pPr lvl="1"/>
            <a:r>
              <a:rPr lang="en-US" dirty="0" smtClean="0"/>
              <a:t>What is the meaning of the slope of the line</a:t>
            </a:r>
            <a:r>
              <a:rPr lang="en-US" dirty="0"/>
              <a:t> </a:t>
            </a:r>
            <a:r>
              <a:rPr lang="en-US" dirty="0" smtClean="0"/>
              <a:t>in the context of this problem?</a:t>
            </a:r>
          </a:p>
        </p:txBody>
      </p:sp>
      <p:pic>
        <p:nvPicPr>
          <p:cNvPr id="4" name="Picture 3"/>
          <p:cNvPicPr>
            <a:picLocks noChangeAspect="1"/>
          </p:cNvPicPr>
          <p:nvPr/>
        </p:nvPicPr>
        <p:blipFill rotWithShape="1">
          <a:blip r:embed="rId2"/>
          <a:srcRect b="10486"/>
          <a:stretch/>
        </p:blipFill>
        <p:spPr>
          <a:xfrm>
            <a:off x="4542018" y="891282"/>
            <a:ext cx="4474982" cy="3415159"/>
          </a:xfrm>
          <a:prstGeom prst="rect">
            <a:avLst/>
          </a:prstGeom>
          <a:ln>
            <a:solidFill>
              <a:schemeClr val="tx1"/>
            </a:solidFill>
          </a:ln>
        </p:spPr>
      </p:pic>
      <p:sp>
        <p:nvSpPr>
          <p:cNvPr id="5" name="TextBox 4"/>
          <p:cNvSpPr txBox="1"/>
          <p:nvPr/>
        </p:nvSpPr>
        <p:spPr>
          <a:xfrm>
            <a:off x="285750" y="1105748"/>
            <a:ext cx="4256268" cy="2369880"/>
          </a:xfrm>
          <a:prstGeom prst="rect">
            <a:avLst/>
          </a:prstGeom>
          <a:noFill/>
        </p:spPr>
        <p:txBody>
          <a:bodyPr wrap="square" rtlCol="0">
            <a:spAutoFit/>
          </a:bodyPr>
          <a:lstStyle/>
          <a:p>
            <a:pPr lvl="0"/>
            <a:r>
              <a:rPr lang="en-US" sz="2800" dirty="0"/>
              <a:t>The equation of the least-squares line for these data </a:t>
            </a:r>
            <a:r>
              <a:rPr lang="en-US" sz="2800" dirty="0" smtClean="0"/>
              <a:t>is:   </a:t>
            </a:r>
          </a:p>
          <a:p>
            <a:pPr lvl="0"/>
            <a:endParaRPr lang="en-US" sz="2800" dirty="0"/>
          </a:p>
          <a:p>
            <a:pPr lvl="0"/>
            <a:r>
              <a:rPr lang="en-US" dirty="0" err="1" smtClean="0"/>
              <a:t>Est</a:t>
            </a:r>
            <a:r>
              <a:rPr lang="en-US" dirty="0" smtClean="0"/>
              <a:t> Vertical </a:t>
            </a:r>
            <a:r>
              <a:rPr lang="en-US" dirty="0"/>
              <a:t>Jump = -40.76 + 0.84*Height</a:t>
            </a:r>
          </a:p>
          <a:p>
            <a:endParaRPr lang="en-US" dirty="0"/>
          </a:p>
        </p:txBody>
      </p:sp>
    </p:spTree>
    <p:extLst>
      <p:ext uri="{BB962C8B-B14F-4D97-AF65-F5344CB8AC3E}">
        <p14:creationId xmlns:p14="http://schemas.microsoft.com/office/powerpoint/2010/main" val="1778168622"/>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Summary/Conclusions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There are different approaches to bivariate data analysis depending on whether your variables are categorical or quantitative</a:t>
            </a:r>
          </a:p>
          <a:p>
            <a:pPr lvl="1"/>
            <a:r>
              <a:rPr lang="en-US" dirty="0" smtClean="0"/>
              <a:t>We want teachers to recognize the appropriate analysis approaches  </a:t>
            </a:r>
          </a:p>
          <a:p>
            <a:r>
              <a:rPr lang="en-US" dirty="0" smtClean="0"/>
              <a:t>Make pictures!  </a:t>
            </a:r>
          </a:p>
          <a:p>
            <a:pPr lvl="1"/>
            <a:r>
              <a:rPr lang="en-US" dirty="0" smtClean="0"/>
              <a:t>We want teachers to make pictures (tables, scatter plots) before doing numerical analyses </a:t>
            </a:r>
          </a:p>
          <a:p>
            <a:r>
              <a:rPr lang="en-US" dirty="0" smtClean="0"/>
              <a:t>There are differences between statistical models and deterministic models</a:t>
            </a:r>
          </a:p>
          <a:p>
            <a:pPr lvl="1"/>
            <a:r>
              <a:rPr lang="en-US" dirty="0"/>
              <a:t>W</a:t>
            </a:r>
            <a:r>
              <a:rPr lang="en-US" dirty="0" smtClean="0"/>
              <a:t>e want teachers to point out the differences since they will most likely be </a:t>
            </a:r>
            <a:r>
              <a:rPr lang="en-US" dirty="0"/>
              <a:t>teaching bivariate data analysis along with linear </a:t>
            </a:r>
            <a:r>
              <a:rPr lang="en-US" dirty="0" smtClean="0"/>
              <a:t>functions</a:t>
            </a:r>
            <a:endParaRPr lang="en-US" dirty="0"/>
          </a:p>
        </p:txBody>
      </p:sp>
    </p:spTree>
    <p:extLst>
      <p:ext uri="{BB962C8B-B14F-4D97-AF65-F5344CB8AC3E}">
        <p14:creationId xmlns:p14="http://schemas.microsoft.com/office/powerpoint/2010/main" val="51863091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dirty="0" smtClean="0"/>
              <a:t>Conclusions</a:t>
            </a:r>
            <a:endParaRPr lang="en-US" dirty="0"/>
          </a:p>
        </p:txBody>
      </p:sp>
      <p:sp>
        <p:nvSpPr>
          <p:cNvPr id="3" name="Content Placeholder 2"/>
          <p:cNvSpPr>
            <a:spLocks noGrp="1"/>
          </p:cNvSpPr>
          <p:nvPr>
            <p:ph idx="1"/>
          </p:nvPr>
        </p:nvSpPr>
        <p:spPr>
          <a:xfrm>
            <a:off x="0" y="1270000"/>
            <a:ext cx="8686800" cy="5588000"/>
          </a:xfrm>
        </p:spPr>
        <p:txBody>
          <a:bodyPr/>
          <a:lstStyle/>
          <a:p>
            <a:r>
              <a:rPr lang="en-US" dirty="0" smtClean="0"/>
              <a:t>There is lots of work to be done in teacher prep at all grade levels to address the needs of the CCSS-M and GAISE</a:t>
            </a:r>
          </a:p>
          <a:p>
            <a:r>
              <a:rPr lang="en-US" dirty="0" smtClean="0"/>
              <a:t>Today we have provided examples of teacher’s needs and thoughts as well as examples of lessons to be used with teachers</a:t>
            </a:r>
          </a:p>
          <a:p>
            <a:r>
              <a:rPr lang="en-US" dirty="0" smtClean="0"/>
              <a:t>Here is a list of resources and </a:t>
            </a:r>
            <a:r>
              <a:rPr lang="en-US" smtClean="0"/>
              <a:t>references related to K</a:t>
            </a:r>
            <a:r>
              <a:rPr lang="en-US" dirty="0" smtClean="0"/>
              <a:t>-12 teacher prep</a:t>
            </a:r>
          </a:p>
        </p:txBody>
      </p:sp>
    </p:spTree>
    <p:extLst>
      <p:ext uri="{BB962C8B-B14F-4D97-AF65-F5344CB8AC3E}">
        <p14:creationId xmlns:p14="http://schemas.microsoft.com/office/powerpoint/2010/main" val="4017091573"/>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normAutofit/>
          </a:bodyPr>
          <a:lstStyle/>
          <a:p>
            <a:r>
              <a:rPr lang="en-US" sz="3000" dirty="0" smtClean="0"/>
              <a:t>Contact Information: </a:t>
            </a:r>
          </a:p>
          <a:p>
            <a:pPr lvl="1"/>
            <a:r>
              <a:rPr lang="en-US" sz="2400" dirty="0" smtClean="0"/>
              <a:t>Anna Bargagliotti: </a:t>
            </a:r>
            <a:r>
              <a:rPr lang="en-US" sz="2400" dirty="0" smtClean="0">
                <a:hlinkClick r:id="rId2"/>
              </a:rPr>
              <a:t>abargagl@lmu.edu</a:t>
            </a:r>
            <a:endParaRPr lang="en-US" sz="2400" dirty="0" smtClean="0"/>
          </a:p>
          <a:p>
            <a:pPr lvl="1"/>
            <a:r>
              <a:rPr lang="en-US" sz="2400" dirty="0" smtClean="0"/>
              <a:t>Christine Franklin: </a:t>
            </a:r>
            <a:r>
              <a:rPr lang="en-US" sz="2400" u="sng" dirty="0">
                <a:hlinkClick r:id="rId3"/>
              </a:rPr>
              <a:t>chris@stat.uga.edu</a:t>
            </a:r>
            <a:r>
              <a:rPr lang="en-US" sz="2400" dirty="0"/>
              <a:t> </a:t>
            </a:r>
            <a:endParaRPr lang="en-US" sz="2400" dirty="0" smtClean="0"/>
          </a:p>
          <a:p>
            <a:pPr lvl="1"/>
            <a:r>
              <a:rPr lang="en-US" sz="2400" dirty="0" smtClean="0"/>
              <a:t>Randall </a:t>
            </a:r>
            <a:r>
              <a:rPr lang="en-US" sz="2400" dirty="0" err="1" smtClean="0"/>
              <a:t>Groth</a:t>
            </a:r>
            <a:r>
              <a:rPr lang="en-US" sz="2400" dirty="0" smtClean="0"/>
              <a:t>: </a:t>
            </a:r>
            <a:r>
              <a:rPr lang="en-US" sz="2400" u="sng" dirty="0">
                <a:hlinkClick r:id="rId4"/>
              </a:rPr>
              <a:t>REGROTH@salisbury.edu</a:t>
            </a:r>
            <a:r>
              <a:rPr lang="en-US" sz="2400" dirty="0"/>
              <a:t> </a:t>
            </a:r>
            <a:endParaRPr lang="en-US" sz="2400" dirty="0" smtClean="0"/>
          </a:p>
          <a:p>
            <a:pPr lvl="1"/>
            <a:r>
              <a:rPr lang="en-US" sz="2400" dirty="0" smtClean="0"/>
              <a:t>Tim </a:t>
            </a:r>
            <a:r>
              <a:rPr lang="en-US" sz="2400" dirty="0" err="1" smtClean="0"/>
              <a:t>Jacobbe</a:t>
            </a:r>
            <a:r>
              <a:rPr lang="en-US" sz="2400" dirty="0" smtClean="0"/>
              <a:t>: </a:t>
            </a:r>
            <a:r>
              <a:rPr lang="en-US" sz="2400" u="sng" dirty="0">
                <a:hlinkClick r:id="rId5"/>
              </a:rPr>
              <a:t>jacobbe@coe.ufl.edu</a:t>
            </a:r>
            <a:r>
              <a:rPr lang="en-US" sz="2400" dirty="0"/>
              <a:t> </a:t>
            </a:r>
            <a:endParaRPr lang="en-US" sz="2400" dirty="0" smtClean="0"/>
          </a:p>
          <a:p>
            <a:pPr lvl="1"/>
            <a:r>
              <a:rPr lang="en-US" sz="2400" dirty="0" smtClean="0"/>
              <a:t>Jennifer Kaplan: </a:t>
            </a:r>
            <a:r>
              <a:rPr lang="en-US" sz="2400" u="sng" dirty="0">
                <a:hlinkClick r:id="rId6"/>
              </a:rPr>
              <a:t>jkaplan@</a:t>
            </a:r>
            <a:r>
              <a:rPr lang="en-US" sz="2400" u="sng" dirty="0" smtClean="0">
                <a:hlinkClick r:id="rId6"/>
              </a:rPr>
              <a:t>uga.edu</a:t>
            </a:r>
            <a:endParaRPr lang="en-US" sz="2400" u="sng" dirty="0" smtClean="0"/>
          </a:p>
          <a:p>
            <a:pPr marL="0" indent="0">
              <a:buNone/>
            </a:pPr>
            <a:r>
              <a:rPr lang="en-US" sz="3000" dirty="0" smtClean="0"/>
              <a:t> </a:t>
            </a:r>
          </a:p>
          <a:p>
            <a:endParaRPr lang="en-US" dirty="0"/>
          </a:p>
        </p:txBody>
      </p:sp>
    </p:spTree>
    <p:extLst>
      <p:ext uri="{BB962C8B-B14F-4D97-AF65-F5344CB8AC3E}">
        <p14:creationId xmlns:p14="http://schemas.microsoft.com/office/powerpoint/2010/main" val="421419549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What type of department are you in?</a:t>
            </a:r>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mathematics </a:t>
            </a:r>
            <a:r>
              <a:rPr lang="en-US" dirty="0"/>
              <a:t>or mathematical sciences department</a:t>
            </a:r>
          </a:p>
          <a:p>
            <a:pPr marL="514350" indent="-514350">
              <a:buFont typeface="+mj-lt"/>
              <a:buAutoNum type="alphaLcPeriod"/>
            </a:pPr>
            <a:r>
              <a:rPr lang="en-US" dirty="0" smtClean="0"/>
              <a:t>statistics </a:t>
            </a:r>
            <a:r>
              <a:rPr lang="en-US" dirty="0"/>
              <a:t>department</a:t>
            </a:r>
          </a:p>
          <a:p>
            <a:pPr marL="514350" indent="-514350">
              <a:buFont typeface="+mj-lt"/>
              <a:buAutoNum type="alphaLcPeriod"/>
            </a:pPr>
            <a:r>
              <a:rPr lang="en-US" dirty="0" smtClean="0"/>
              <a:t>department </a:t>
            </a:r>
            <a:r>
              <a:rPr lang="en-US" dirty="0"/>
              <a:t>in a college or school of education</a:t>
            </a:r>
          </a:p>
          <a:p>
            <a:pPr marL="514350" indent="-514350">
              <a:buFont typeface="+mj-lt"/>
              <a:buAutoNum type="alphaLcPeriod"/>
            </a:pPr>
            <a:r>
              <a:rPr lang="en-US" dirty="0" smtClean="0"/>
              <a:t>other department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052" y="4477407"/>
            <a:ext cx="3352948" cy="2380593"/>
          </a:xfrm>
          <a:prstGeom prst="rect">
            <a:avLst/>
          </a:prstGeom>
        </p:spPr>
      </p:pic>
    </p:spTree>
    <p:extLst>
      <p:ext uri="{BB962C8B-B14F-4D97-AF65-F5344CB8AC3E}">
        <p14:creationId xmlns:p14="http://schemas.microsoft.com/office/powerpoint/2010/main" val="1623455668"/>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483"/>
            <a:ext cx="8229600" cy="6621517"/>
          </a:xfrm>
        </p:spPr>
        <p:txBody>
          <a:bodyPr>
            <a:normAutofit fontScale="85000" lnSpcReduction="10000"/>
          </a:bodyPr>
          <a:lstStyle/>
          <a:p>
            <a:r>
              <a:rPr lang="en-US" dirty="0"/>
              <a:t>Do you think that prospective </a:t>
            </a:r>
            <a:r>
              <a:rPr lang="en-US" b="1" dirty="0"/>
              <a:t>K-5 teachers </a:t>
            </a:r>
            <a:r>
              <a:rPr lang="en-US" dirty="0"/>
              <a:t>should have their own introductory statistics course, distinct from a course intended for those in other majors?</a:t>
            </a:r>
          </a:p>
          <a:p>
            <a:pPr marL="0" indent="0">
              <a:buNone/>
            </a:pPr>
            <a:r>
              <a:rPr lang="en-US" dirty="0" smtClean="0"/>
              <a:t>a) Yes			b) No			c) Maybe			d) Don’t know</a:t>
            </a:r>
          </a:p>
          <a:p>
            <a:pPr marL="0" indent="0">
              <a:buNone/>
            </a:pPr>
            <a:endParaRPr lang="en-US" dirty="0"/>
          </a:p>
          <a:p>
            <a:r>
              <a:rPr lang="en-US" dirty="0"/>
              <a:t>Do you think that prospective </a:t>
            </a:r>
            <a:r>
              <a:rPr lang="en-US" b="1" dirty="0"/>
              <a:t>6-8 teachers </a:t>
            </a:r>
            <a:r>
              <a:rPr lang="en-US" dirty="0"/>
              <a:t>should have their own introductory statistics course, distinct from a course intended for those in other majors?</a:t>
            </a:r>
          </a:p>
          <a:p>
            <a:pPr marL="0" indent="0">
              <a:buNone/>
            </a:pPr>
            <a:r>
              <a:rPr lang="en-US" dirty="0" smtClean="0"/>
              <a:t>a) Yes			b) No			c) Maybe			d) Don’t know</a:t>
            </a:r>
          </a:p>
          <a:p>
            <a:pPr marL="0" indent="0">
              <a:buNone/>
            </a:pPr>
            <a:endParaRPr lang="en-US" dirty="0"/>
          </a:p>
          <a:p>
            <a:r>
              <a:rPr lang="en-US" dirty="0"/>
              <a:t>Do you think that prospective </a:t>
            </a:r>
            <a:r>
              <a:rPr lang="en-US" b="1" dirty="0"/>
              <a:t>9-12 </a:t>
            </a:r>
            <a:r>
              <a:rPr lang="en-US" b="1" dirty="0" smtClean="0"/>
              <a:t>teachers </a:t>
            </a:r>
            <a:r>
              <a:rPr lang="en-US" dirty="0"/>
              <a:t>should have their own introductory statistics course, distinct from that intended for mathematics majors</a:t>
            </a:r>
            <a:r>
              <a:rPr lang="en-US" dirty="0" smtClean="0"/>
              <a:t>?</a:t>
            </a:r>
          </a:p>
          <a:p>
            <a:pPr marL="0" indent="0">
              <a:buNone/>
            </a:pPr>
            <a:r>
              <a:rPr lang="en-US" dirty="0" smtClean="0"/>
              <a:t>a) Yes			b) No			c) Maybe			d) Don’t know</a:t>
            </a:r>
          </a:p>
          <a:p>
            <a:endParaRPr lang="en-US" dirty="0"/>
          </a:p>
          <a:p>
            <a:endParaRPr lang="en-US" dirty="0"/>
          </a:p>
        </p:txBody>
      </p:sp>
    </p:spTree>
    <p:extLst>
      <p:ext uri="{BB962C8B-B14F-4D97-AF65-F5344CB8AC3E}">
        <p14:creationId xmlns:p14="http://schemas.microsoft.com/office/powerpoint/2010/main" val="29498534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Do you teach a course for pre- or in-service teachers?</a:t>
            </a:r>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yes</a:t>
            </a:r>
            <a:r>
              <a:rPr lang="en-US" dirty="0"/>
              <a:t>, a content course</a:t>
            </a:r>
          </a:p>
          <a:p>
            <a:pPr marL="514350" indent="-514350">
              <a:buFont typeface="+mj-lt"/>
              <a:buAutoNum type="alphaLcPeriod"/>
            </a:pPr>
            <a:r>
              <a:rPr lang="en-US" dirty="0" smtClean="0"/>
              <a:t>yes</a:t>
            </a:r>
            <a:r>
              <a:rPr lang="en-US" dirty="0"/>
              <a:t>, a methods (pedagogy) course</a:t>
            </a:r>
          </a:p>
          <a:p>
            <a:pPr marL="514350" indent="-514350">
              <a:buFont typeface="+mj-lt"/>
              <a:buAutoNum type="alphaLcPeriod"/>
            </a:pPr>
            <a:r>
              <a:rPr lang="en-US" dirty="0" smtClean="0"/>
              <a:t>yes</a:t>
            </a:r>
            <a:r>
              <a:rPr lang="en-US" dirty="0"/>
              <a:t>, a course that includes both content and methods</a:t>
            </a:r>
          </a:p>
          <a:p>
            <a:pPr marL="514350" indent="-514350">
              <a:buFont typeface="+mj-lt"/>
              <a:buAutoNum type="alphaLcPeriod"/>
            </a:pPr>
            <a:r>
              <a:rPr lang="en-US" dirty="0" smtClean="0"/>
              <a:t>no</a:t>
            </a: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3241" y="4674688"/>
            <a:ext cx="3310758" cy="2183311"/>
          </a:xfrm>
          <a:prstGeom prst="rect">
            <a:avLst/>
          </a:prstGeom>
        </p:spPr>
      </p:pic>
    </p:spTree>
    <p:extLst>
      <p:ext uri="{BB962C8B-B14F-4D97-AF65-F5344CB8AC3E}">
        <p14:creationId xmlns:p14="http://schemas.microsoft.com/office/powerpoint/2010/main" val="1514920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9143999" cy="1143000"/>
          </a:xfrm>
        </p:spPr>
        <p:txBody>
          <a:bodyPr>
            <a:noAutofit/>
          </a:bodyPr>
          <a:lstStyle/>
          <a:p>
            <a:pPr marL="0" indent="0"/>
            <a:r>
              <a:rPr lang="en-US" sz="3600" b="1" dirty="0" smtClean="0"/>
              <a:t>If you do teach teachers, </a:t>
            </a:r>
            <a:r>
              <a:rPr lang="en-US" sz="3600" b="1" dirty="0"/>
              <a:t>w</a:t>
            </a:r>
            <a:r>
              <a:rPr lang="en-US" sz="3600" b="1" dirty="0" smtClean="0"/>
              <a:t>hat </a:t>
            </a:r>
            <a:r>
              <a:rPr lang="en-US" sz="3600" b="1" dirty="0"/>
              <a:t>type of course for pre- or in-service teachers do you teach?</a:t>
            </a:r>
          </a:p>
        </p:txBody>
      </p:sp>
      <p:sp>
        <p:nvSpPr>
          <p:cNvPr id="3" name="Content Placeholder 2"/>
          <p:cNvSpPr>
            <a:spLocks noGrp="1"/>
          </p:cNvSpPr>
          <p:nvPr>
            <p:ph idx="1"/>
          </p:nvPr>
        </p:nvSpPr>
        <p:spPr/>
        <p:txBody>
          <a:bodyPr/>
          <a:lstStyle/>
          <a:p>
            <a:pPr marL="514350" indent="-514350">
              <a:buFont typeface="+mj-lt"/>
              <a:buAutoNum type="alphaLcPeriod"/>
            </a:pPr>
            <a:r>
              <a:rPr lang="en-US" dirty="0" smtClean="0"/>
              <a:t>1-semester </a:t>
            </a:r>
            <a:r>
              <a:rPr lang="en-US" dirty="0"/>
              <a:t>course covering only statistics</a:t>
            </a:r>
          </a:p>
          <a:p>
            <a:pPr marL="514350" indent="-514350">
              <a:buFont typeface="+mj-lt"/>
              <a:buAutoNum type="alphaLcPeriod"/>
            </a:pPr>
            <a:r>
              <a:rPr lang="en-US" dirty="0" smtClean="0"/>
              <a:t>1-year </a:t>
            </a:r>
            <a:r>
              <a:rPr lang="en-US" dirty="0"/>
              <a:t>course covering only statistics</a:t>
            </a:r>
          </a:p>
          <a:p>
            <a:pPr marL="514350" indent="-514350">
              <a:buFont typeface="+mj-lt"/>
              <a:buAutoNum type="alphaLcPeriod"/>
            </a:pPr>
            <a:r>
              <a:rPr lang="en-US" dirty="0" smtClean="0"/>
              <a:t>1-semester </a:t>
            </a:r>
            <a:r>
              <a:rPr lang="en-US" dirty="0"/>
              <a:t>course in which statistics is one unit</a:t>
            </a:r>
          </a:p>
          <a:p>
            <a:pPr marL="514350" indent="-514350">
              <a:buFont typeface="+mj-lt"/>
              <a:buAutoNum type="alphaLcPeriod"/>
            </a:pPr>
            <a:r>
              <a:rPr lang="en-US" dirty="0" smtClean="0"/>
              <a:t>1-year </a:t>
            </a:r>
            <a:r>
              <a:rPr lang="en-US" dirty="0"/>
              <a:t>course in which statistics is one unit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3241" y="4674688"/>
            <a:ext cx="3310758" cy="2183311"/>
          </a:xfrm>
          <a:prstGeom prst="rect">
            <a:avLst/>
          </a:prstGeom>
        </p:spPr>
      </p:pic>
    </p:spTree>
    <p:extLst>
      <p:ext uri="{BB962C8B-B14F-4D97-AF65-F5344CB8AC3E}">
        <p14:creationId xmlns:p14="http://schemas.microsoft.com/office/powerpoint/2010/main" val="3556324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Are you familiar with the GAISE </a:t>
            </a:r>
            <a:r>
              <a:rPr lang="en-US" b="1" dirty="0" smtClean="0"/>
              <a:t>PreK-12 </a:t>
            </a:r>
            <a:r>
              <a:rPr lang="en-US" b="1" dirty="0"/>
              <a:t>framework?</a:t>
            </a:r>
          </a:p>
        </p:txBody>
      </p:sp>
      <p:sp>
        <p:nvSpPr>
          <p:cNvPr id="3" name="Content Placeholder 2"/>
          <p:cNvSpPr>
            <a:spLocks noGrp="1"/>
          </p:cNvSpPr>
          <p:nvPr>
            <p:ph idx="1"/>
          </p:nvPr>
        </p:nvSpPr>
        <p:spPr>
          <a:xfrm>
            <a:off x="457200" y="1883979"/>
            <a:ext cx="8229600" cy="4525963"/>
          </a:xfrm>
        </p:spPr>
        <p:txBody>
          <a:bodyPr/>
          <a:lstStyle/>
          <a:p>
            <a:pPr marL="514350" indent="-514350">
              <a:buFont typeface="+mj-lt"/>
              <a:buAutoNum type="alphaLcPeriod"/>
            </a:pPr>
            <a:r>
              <a:rPr lang="en-US" dirty="0" smtClean="0"/>
              <a:t>yes</a:t>
            </a:r>
            <a:r>
              <a:rPr lang="en-US" dirty="0"/>
              <a:t>, and I </a:t>
            </a:r>
            <a:r>
              <a:rPr lang="en-US" dirty="0" smtClean="0"/>
              <a:t>use (have students read it or use the examples) </a:t>
            </a:r>
            <a:r>
              <a:rPr lang="en-US" dirty="0"/>
              <a:t>it in the course I teach</a:t>
            </a:r>
          </a:p>
          <a:p>
            <a:pPr marL="514350" indent="-514350">
              <a:buFont typeface="+mj-lt"/>
              <a:buAutoNum type="alphaLcPeriod"/>
            </a:pPr>
            <a:r>
              <a:rPr lang="en-US" dirty="0" smtClean="0"/>
              <a:t>yes</a:t>
            </a:r>
            <a:r>
              <a:rPr lang="en-US" dirty="0"/>
              <a:t>, but I do not use it in the course I teach</a:t>
            </a:r>
          </a:p>
          <a:p>
            <a:pPr marL="514350" indent="-514350">
              <a:buFont typeface="+mj-lt"/>
              <a:buAutoNum type="alphaLcPeriod"/>
            </a:pPr>
            <a:r>
              <a:rPr lang="en-US" dirty="0" smtClean="0"/>
              <a:t>yes</a:t>
            </a:r>
            <a:r>
              <a:rPr lang="en-US" dirty="0"/>
              <a:t>, but I do not teach a course to pre- and in-service </a:t>
            </a:r>
            <a:endParaRPr lang="en-US" dirty="0" smtClean="0"/>
          </a:p>
          <a:p>
            <a:pPr marL="514350" indent="-514350">
              <a:buFont typeface="+mj-lt"/>
              <a:buAutoNum type="alphaLcPeriod"/>
            </a:pPr>
            <a:r>
              <a:rPr lang="en-US" dirty="0" smtClean="0"/>
              <a:t>a </a:t>
            </a:r>
            <a:r>
              <a:rPr lang="en-US" dirty="0"/>
              <a:t>bit</a:t>
            </a:r>
          </a:p>
          <a:p>
            <a:pPr marL="514350" indent="-514350">
              <a:buFont typeface="+mj-lt"/>
              <a:buAutoNum type="alphaLcPeriod"/>
            </a:pPr>
            <a:r>
              <a:rPr lang="en-US" dirty="0" smtClean="0"/>
              <a:t>no</a:t>
            </a:r>
            <a:endParaRPr lang="en-US" dirty="0"/>
          </a:p>
          <a:p>
            <a:pPr marL="0" indent="0">
              <a:buNone/>
            </a:pPr>
            <a:endParaRPr lang="en-US" dirty="0"/>
          </a:p>
        </p:txBody>
      </p:sp>
      <p:pic>
        <p:nvPicPr>
          <p:cNvPr id="1026" name="Picture 2" descr="Guidelines for Assessment and Instruction in Statistics Education (GAISE) PreK-12Repo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052922"/>
            <a:ext cx="3657600" cy="2805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2963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Are you familiar with the Common Core State Standards?</a:t>
            </a:r>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dirty="0" smtClean="0"/>
              <a:t>yes</a:t>
            </a:r>
            <a:r>
              <a:rPr lang="en-US" dirty="0"/>
              <a:t>, and I </a:t>
            </a:r>
            <a:r>
              <a:rPr lang="en-US" dirty="0" smtClean="0"/>
              <a:t>reference it </a:t>
            </a:r>
            <a:r>
              <a:rPr lang="en-US" dirty="0"/>
              <a:t>in the course I teach</a:t>
            </a:r>
          </a:p>
          <a:p>
            <a:pPr marL="514350" indent="-514350">
              <a:buFont typeface="+mj-lt"/>
              <a:buAutoNum type="alphaLcPeriod"/>
            </a:pPr>
            <a:r>
              <a:rPr lang="en-US" dirty="0" smtClean="0"/>
              <a:t>yes</a:t>
            </a:r>
            <a:r>
              <a:rPr lang="en-US" dirty="0"/>
              <a:t>, but I do not </a:t>
            </a:r>
            <a:r>
              <a:rPr lang="en-US" dirty="0" smtClean="0"/>
              <a:t>reference it </a:t>
            </a:r>
            <a:r>
              <a:rPr lang="en-US" dirty="0"/>
              <a:t>in the course I teach</a:t>
            </a:r>
          </a:p>
          <a:p>
            <a:pPr marL="514350" indent="-514350">
              <a:buFont typeface="+mj-lt"/>
              <a:buAutoNum type="alphaLcPeriod"/>
            </a:pPr>
            <a:r>
              <a:rPr lang="en-US" dirty="0" smtClean="0"/>
              <a:t>yes</a:t>
            </a:r>
            <a:r>
              <a:rPr lang="en-US" dirty="0"/>
              <a:t>, but I do not teach a course to pre- and in-service </a:t>
            </a:r>
          </a:p>
          <a:p>
            <a:pPr marL="514350" indent="-514350">
              <a:buFont typeface="+mj-lt"/>
              <a:buAutoNum type="alphaLcPeriod"/>
            </a:pPr>
            <a:r>
              <a:rPr lang="en-US" dirty="0" smtClean="0"/>
              <a:t>a </a:t>
            </a:r>
            <a:r>
              <a:rPr lang="en-US" dirty="0"/>
              <a:t>bit</a:t>
            </a:r>
          </a:p>
          <a:p>
            <a:pPr marL="514350" indent="-514350">
              <a:buFont typeface="+mj-lt"/>
              <a:buAutoNum type="alphaLcPeriod"/>
            </a:pPr>
            <a:r>
              <a:rPr lang="en-US" dirty="0" smtClean="0"/>
              <a:t>no</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2600" y="5581650"/>
            <a:ext cx="3581400" cy="1276350"/>
          </a:xfrm>
          <a:prstGeom prst="rect">
            <a:avLst/>
          </a:prstGeom>
        </p:spPr>
      </p:pic>
    </p:spTree>
    <p:extLst>
      <p:ext uri="{BB962C8B-B14F-4D97-AF65-F5344CB8AC3E}">
        <p14:creationId xmlns:p14="http://schemas.microsoft.com/office/powerpoint/2010/main" val="32768531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1410</TotalTime>
  <Words>2817</Words>
  <Application>Microsoft Macintosh PowerPoint</Application>
  <PresentationFormat>On-screen Show (4:3)</PresentationFormat>
  <Paragraphs>354</Paragraphs>
  <Slides>50</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2" baseType="lpstr">
      <vt:lpstr>Office Theme</vt:lpstr>
      <vt:lpstr>Equation</vt:lpstr>
      <vt:lpstr>K-12 Teacher Preparation in Statistics: It is No Longer Optional but Essential</vt:lpstr>
      <vt:lpstr>Statistics in K-12</vt:lpstr>
      <vt:lpstr>Teacher Preparation</vt:lpstr>
      <vt:lpstr>Let’s get started by answering some questions with our clickers to see who we all are and what we all think about this topic </vt:lpstr>
      <vt:lpstr>What type of department are you in?</vt:lpstr>
      <vt:lpstr>Do you teach a course for pre- or in-service teachers?</vt:lpstr>
      <vt:lpstr>If you do teach teachers, what type of course for pre- or in-service teachers do you teach?</vt:lpstr>
      <vt:lpstr>Are you familiar with the GAISE PreK-12 framework?</vt:lpstr>
      <vt:lpstr>Are you familiar with the Common Core State Standards?</vt:lpstr>
      <vt:lpstr>PowerPoint Presentation</vt:lpstr>
      <vt:lpstr>Current Landscape of K-12 Teacher Prep</vt:lpstr>
      <vt:lpstr>Do we need change?</vt:lpstr>
      <vt:lpstr>How should we change?</vt:lpstr>
      <vt:lpstr>How should we change?</vt:lpstr>
      <vt:lpstr>In today’s session, we’ll look at examples of teacher statistical knowledge as well as example teaching materials from each grade band that fit the recommendations of the Joint Position Statement</vt:lpstr>
      <vt:lpstr>K-5 Grade Band: Teacher Understanding of Nominal Categorical Data Analysis</vt:lpstr>
      <vt:lpstr>K-5 Topic: Nominal Categorical Data Analysis</vt:lpstr>
      <vt:lpstr>Resources for developing teachers’ knowledge of teaching nominal categorical data analysis</vt:lpstr>
      <vt:lpstr>PowerPoint Presentation</vt:lpstr>
      <vt:lpstr>What would you do with these pre-service teacher responses? (Groth &amp; Bergner, in press)</vt:lpstr>
      <vt:lpstr>What would you do with these pre-service teacher responses? (Groth &amp; Bergner, in press)</vt:lpstr>
      <vt:lpstr>6-8 Grade Band: Variability in Data and Distributions &amp; Comparing Distributions</vt:lpstr>
      <vt:lpstr>NCTM’s Essential Understanding Series</vt:lpstr>
      <vt:lpstr>Big Ideas for Grades 6-8:  Statistics is a Problem Solving Process</vt:lpstr>
      <vt:lpstr>Big Idea 2: Comparing Distributions</vt:lpstr>
      <vt:lpstr>Comparing Fizz Time Overlap versus Separation</vt:lpstr>
      <vt:lpstr>Comparing Fizz Time Overlap versus Separation</vt:lpstr>
      <vt:lpstr>Difference In Medians = 16</vt:lpstr>
      <vt:lpstr>Hypothetical Fizz Times</vt:lpstr>
      <vt:lpstr>Difference In Medians = 16</vt:lpstr>
      <vt:lpstr>Real Versus Hypothetical Fizz Times</vt:lpstr>
      <vt:lpstr>Medians/IQRs</vt:lpstr>
      <vt:lpstr>For which set of Fizz Times (Real versus Hypothetical) is the difference between Medians more meaningful?</vt:lpstr>
      <vt:lpstr>When is a difference meaningful? </vt:lpstr>
      <vt:lpstr>When is a difference meaningful? </vt:lpstr>
      <vt:lpstr>Meaningful Differences</vt:lpstr>
      <vt:lpstr>Summary/Conclusion</vt:lpstr>
      <vt:lpstr>9-12 Grade Band: Analysis of Bivariate Data</vt:lpstr>
      <vt:lpstr>CCSSM 9 – 12: Bivariate Data Analysis</vt:lpstr>
      <vt:lpstr>Bivariate Data</vt:lpstr>
      <vt:lpstr>Example: Height, Jumps &amp; Sports</vt:lpstr>
      <vt:lpstr>Data</vt:lpstr>
      <vt:lpstr>Two-Way Tables and Bar Charts</vt:lpstr>
      <vt:lpstr>Bivariate Data Analysis: Categorical Variables</vt:lpstr>
      <vt:lpstr>Bivariate Quantitative Variables</vt:lpstr>
      <vt:lpstr>Interpretation</vt:lpstr>
      <vt:lpstr>Summary/Conclusions</vt:lpstr>
      <vt:lpstr>Conclusions</vt:lpstr>
      <vt:lpstr>Thank you!</vt:lpstr>
      <vt:lpstr>PowerPoint Presentation</vt:lpstr>
    </vt:vector>
  </TitlesOfParts>
  <Company>LMU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K-12 Teacher Preparation in Statistics: It is No Longer Optional but Essential</dc:title>
  <dc:creator>Anna Bargagliotti</dc:creator>
  <cp:lastModifiedBy>Anna Bargagliotti</cp:lastModifiedBy>
  <cp:revision>125</cp:revision>
  <dcterms:created xsi:type="dcterms:W3CDTF">2013-04-09T22:02:56Z</dcterms:created>
  <dcterms:modified xsi:type="dcterms:W3CDTF">2013-05-17T14:55:07Z</dcterms:modified>
</cp:coreProperties>
</file>