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diagrams/data5.xml" ContentType="application/vnd.openxmlformats-officedocument.drawingml.diagramData+xml"/>
  <Override PartName="/ppt/diagrams/data1.xml" ContentType="application/vnd.openxmlformats-officedocument.drawingml.diagramData+xml"/>
  <Override PartName="/ppt/diagrams/data6.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diagrams/drawing5.xml" ContentType="application/vnd.ms-office.drawingml.diagramDrawing+xml"/>
  <Override PartName="/ppt/diagrams/drawing4.xml" ContentType="application/vnd.ms-office.drawingml.diagramDrawing+xml"/>
  <Override PartName="/ppt/theme/theme1.xml" ContentType="application/vnd.openxmlformats-officedocument.theme+xml"/>
  <Override PartName="/ppt/diagrams/layout6.xml" ContentType="application/vnd.openxmlformats-officedocument.drawingml.diagramLayout+xml"/>
  <Override PartName="/ppt/theme/theme2.xml" ContentType="application/vnd.openxmlformats-officedocument.theme+xml"/>
  <Override PartName="/ppt/diagrams/quickStyle6.xml" ContentType="application/vnd.openxmlformats-officedocument.drawingml.diagramStyl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layout2.xml" ContentType="application/vnd.openxmlformats-officedocument.drawingml.diagramLayout+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colors6.xml" ContentType="application/vnd.openxmlformats-officedocument.drawingml.diagramColors+xml"/>
  <Override PartName="/ppt/diagrams/drawing6.xml" ContentType="application/vnd.ms-office.drawingml.diagramDrawing+xml"/>
  <Override PartName="/ppt/diagrams/colors1.xml" ContentType="application/vnd.openxmlformats-officedocument.drawingml.diagramColors+xml"/>
  <Override PartName="/ppt/diagrams/colors4.xml" ContentType="application/vnd.openxmlformats-officedocument.drawingml.diagramColors+xml"/>
  <Override PartName="/ppt/diagrams/quickStyle4.xml" ContentType="application/vnd.openxmlformats-officedocument.drawingml.diagramStyle+xml"/>
  <Override PartName="/ppt/diagrams/quickStyle2.xml" ContentType="application/vnd.openxmlformats-officedocument.drawingml.diagramStyle+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ppt/tags/tag4.xml" ContentType="application/vnd.openxmlformats-officedocument.presentationml.tags+xml"/>
  <Override PartName="/docProps/app.xml" ContentType="application/vnd.openxmlformats-officedocument.extended-properties+xml"/>
  <Override PartName="/ppt/revisionInfo.xml" ContentType="application/vnd.ms-powerpoint.revisioninfo+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3" r:id="rId3"/>
    <p:sldId id="284" r:id="rId4"/>
    <p:sldId id="259" r:id="rId5"/>
    <p:sldId id="269" r:id="rId6"/>
    <p:sldId id="262" r:id="rId7"/>
    <p:sldId id="268" r:id="rId8"/>
    <p:sldId id="270" r:id="rId9"/>
    <p:sldId id="272" r:id="rId10"/>
    <p:sldId id="273" r:id="rId11"/>
    <p:sldId id="275" r:id="rId12"/>
    <p:sldId id="265" r:id="rId13"/>
    <p:sldId id="267" r:id="rId14"/>
    <p:sldId id="260" r:id="rId15"/>
    <p:sldId id="261" r:id="rId16"/>
    <p:sldId id="257" r:id="rId17"/>
    <p:sldId id="278" r:id="rId18"/>
    <p:sldId id="279" r:id="rId19"/>
    <p:sldId id="287" r:id="rId20"/>
    <p:sldId id="2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4B66"/>
    <a:srgbClr val="FFB9A7"/>
    <a:srgbClr val="F57B6A"/>
    <a:srgbClr val="74B3C1"/>
    <a:srgbClr val="2C8F9F"/>
    <a:srgbClr val="A7D1D8"/>
    <a:srgbClr val="B451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9C74AB-434E-4EB3-B8D6-92DB92F3E096}" v="15" dt="2024-05-31T17:14:40.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358" autoAdjust="0"/>
  </p:normalViewPr>
  <p:slideViewPr>
    <p:cSldViewPr snapToGrid="0">
      <p:cViewPr varScale="1">
        <p:scale>
          <a:sx n="94" d="100"/>
          <a:sy n="94" d="100"/>
        </p:scale>
        <p:origin x="61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 Id="rId3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D6A03D-01F3-4C6E-8D05-B3B461B4659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A5700B4-F777-4A72-8D34-9B42EF11C778}">
      <dgm:prSet phldrT="[Text]"/>
      <dgm:spPr>
        <a:solidFill>
          <a:srgbClr val="74B3C1"/>
        </a:solidFill>
      </dgm:spPr>
      <dgm:t>
        <a:bodyPr/>
        <a:lstStyle/>
        <a:p>
          <a:r>
            <a:rPr lang="en-US" dirty="0"/>
            <a:t>Goal Orientation (6 items)</a:t>
          </a:r>
        </a:p>
      </dgm:t>
    </dgm:pt>
    <dgm:pt modelId="{699D937B-B8DD-48E4-B692-54826AA42FC3}" type="parTrans" cxnId="{3C0AFD15-978B-4771-8A94-68EA8DB6C68F}">
      <dgm:prSet/>
      <dgm:spPr/>
      <dgm:t>
        <a:bodyPr/>
        <a:lstStyle/>
        <a:p>
          <a:endParaRPr lang="en-US"/>
        </a:p>
      </dgm:t>
    </dgm:pt>
    <dgm:pt modelId="{4B5D7B3C-42BC-420E-A780-E33A6B5B75CE}" type="sibTrans" cxnId="{3C0AFD15-978B-4771-8A94-68EA8DB6C68F}">
      <dgm:prSet/>
      <dgm:spPr/>
      <dgm:t>
        <a:bodyPr/>
        <a:lstStyle/>
        <a:p>
          <a:endParaRPr lang="en-US"/>
        </a:p>
      </dgm:t>
    </dgm:pt>
    <dgm:pt modelId="{4ECE95FB-E41E-4348-829F-052B41861D37}">
      <dgm:prSet phldrT="[Text]"/>
      <dgm:spPr>
        <a:solidFill>
          <a:srgbClr val="74B3C1"/>
        </a:solidFill>
      </dgm:spPr>
      <dgm:t>
        <a:bodyPr/>
        <a:lstStyle/>
        <a:p>
          <a:r>
            <a:rPr lang="en-US" dirty="0"/>
            <a:t>Academic Self Concept (7 items)</a:t>
          </a:r>
        </a:p>
      </dgm:t>
    </dgm:pt>
    <dgm:pt modelId="{E16CDAEB-81D6-4D5E-B433-FE398BB7224E}" type="parTrans" cxnId="{361D46B9-4EFB-418E-AE1A-E595B6E61F27}">
      <dgm:prSet/>
      <dgm:spPr/>
      <dgm:t>
        <a:bodyPr/>
        <a:lstStyle/>
        <a:p>
          <a:endParaRPr lang="en-US"/>
        </a:p>
      </dgm:t>
    </dgm:pt>
    <dgm:pt modelId="{12E568BA-6E02-470B-8552-A20BD433F0E2}" type="sibTrans" cxnId="{361D46B9-4EFB-418E-AE1A-E595B6E61F27}">
      <dgm:prSet/>
      <dgm:spPr/>
      <dgm:t>
        <a:bodyPr/>
        <a:lstStyle/>
        <a:p>
          <a:endParaRPr lang="en-US"/>
        </a:p>
      </dgm:t>
    </dgm:pt>
    <dgm:pt modelId="{A761DD50-7CE6-414C-8E52-25B0C430609F}">
      <dgm:prSet phldrT="[Text]"/>
      <dgm:spPr/>
      <dgm:t>
        <a:bodyPr/>
        <a:lstStyle/>
        <a:p>
          <a:r>
            <a:rPr lang="en-US" dirty="0"/>
            <a:t>I want to learn statistics so that I will look smart.</a:t>
          </a:r>
        </a:p>
      </dgm:t>
    </dgm:pt>
    <dgm:pt modelId="{E2DA7CE8-51B2-4DB4-BC53-1A01493C6D42}" type="parTrans" cxnId="{28342F48-8791-4824-A0C8-E9D0E3FE4E10}">
      <dgm:prSet/>
      <dgm:spPr/>
      <dgm:t>
        <a:bodyPr/>
        <a:lstStyle/>
        <a:p>
          <a:endParaRPr lang="en-US"/>
        </a:p>
      </dgm:t>
    </dgm:pt>
    <dgm:pt modelId="{4DA9AB40-77C4-41E3-8295-489B3C7BD5C0}" type="sibTrans" cxnId="{28342F48-8791-4824-A0C8-E9D0E3FE4E10}">
      <dgm:prSet/>
      <dgm:spPr/>
      <dgm:t>
        <a:bodyPr/>
        <a:lstStyle/>
        <a:p>
          <a:endParaRPr lang="en-US"/>
        </a:p>
      </dgm:t>
    </dgm:pt>
    <dgm:pt modelId="{AB357F3E-D6CE-48FF-B74D-96316CC88C49}">
      <dgm:prSet phldrT="[Text]"/>
      <dgm:spPr/>
      <dgm:t>
        <a:bodyPr/>
        <a:lstStyle/>
        <a:p>
          <a:r>
            <a:rPr lang="en-US" dirty="0"/>
            <a:t>I need to know statistics because someone important to me wants me to.</a:t>
          </a:r>
        </a:p>
      </dgm:t>
    </dgm:pt>
    <dgm:pt modelId="{BCB129B3-7B48-4E4D-A9FA-643259633A0B}" type="parTrans" cxnId="{CCFD264A-B555-4D25-886D-5470CDA8661E}">
      <dgm:prSet/>
      <dgm:spPr/>
      <dgm:t>
        <a:bodyPr/>
        <a:lstStyle/>
        <a:p>
          <a:endParaRPr lang="en-US"/>
        </a:p>
      </dgm:t>
    </dgm:pt>
    <dgm:pt modelId="{1BD05C07-1B53-444F-8C99-F9FA6E984AD1}" type="sibTrans" cxnId="{CCFD264A-B555-4D25-886D-5470CDA8661E}">
      <dgm:prSet/>
      <dgm:spPr/>
      <dgm:t>
        <a:bodyPr/>
        <a:lstStyle/>
        <a:p>
          <a:endParaRPr lang="en-US"/>
        </a:p>
      </dgm:t>
    </dgm:pt>
    <dgm:pt modelId="{CBBDC43E-242F-4458-859A-A531C5FEDD9C}">
      <dgm:prSet phldrT="[Text]"/>
      <dgm:spPr/>
      <dgm:t>
        <a:bodyPr/>
        <a:lstStyle/>
        <a:p>
          <a:r>
            <a:rPr lang="en-US" dirty="0"/>
            <a:t>I am good at learning new things</a:t>
          </a:r>
        </a:p>
      </dgm:t>
    </dgm:pt>
    <dgm:pt modelId="{42A1C65A-E626-47C4-9201-D93DEFA9AB8F}" type="parTrans" cxnId="{85DCFF4F-27C5-4F07-B181-F6B833DA5DF8}">
      <dgm:prSet/>
      <dgm:spPr/>
      <dgm:t>
        <a:bodyPr/>
        <a:lstStyle/>
        <a:p>
          <a:endParaRPr lang="en-US"/>
        </a:p>
      </dgm:t>
    </dgm:pt>
    <dgm:pt modelId="{F9D51C6D-8BEC-49F3-8C54-6B49A472CA52}" type="sibTrans" cxnId="{85DCFF4F-27C5-4F07-B181-F6B833DA5DF8}">
      <dgm:prSet/>
      <dgm:spPr/>
      <dgm:t>
        <a:bodyPr/>
        <a:lstStyle/>
        <a:p>
          <a:endParaRPr lang="en-US"/>
        </a:p>
      </dgm:t>
    </dgm:pt>
    <dgm:pt modelId="{018E8C60-C153-46BE-B195-7087C78CA04E}">
      <dgm:prSet phldrT="[Text]"/>
      <dgm:spPr/>
      <dgm:t>
        <a:bodyPr/>
        <a:lstStyle/>
        <a:p>
          <a:r>
            <a:rPr lang="en-US" dirty="0"/>
            <a:t>I know how to prioritize my time to accomplish goals. </a:t>
          </a:r>
        </a:p>
      </dgm:t>
    </dgm:pt>
    <dgm:pt modelId="{B8C1288D-6E3E-4F8E-B296-BD4C3E8E2212}" type="parTrans" cxnId="{9E0DF36A-D717-4C94-905E-4B38B5893B37}">
      <dgm:prSet/>
      <dgm:spPr/>
      <dgm:t>
        <a:bodyPr/>
        <a:lstStyle/>
        <a:p>
          <a:endParaRPr lang="en-US"/>
        </a:p>
      </dgm:t>
    </dgm:pt>
    <dgm:pt modelId="{298E0496-B5E2-4653-9F9D-2FED7E3D9E0B}" type="sibTrans" cxnId="{9E0DF36A-D717-4C94-905E-4B38B5893B37}">
      <dgm:prSet/>
      <dgm:spPr/>
      <dgm:t>
        <a:bodyPr/>
        <a:lstStyle/>
        <a:p>
          <a:endParaRPr lang="en-US"/>
        </a:p>
      </dgm:t>
    </dgm:pt>
    <dgm:pt modelId="{7BC8A194-A9F6-4ED7-9569-4851639DA9A7}" type="pres">
      <dgm:prSet presAssocID="{58D6A03D-01F3-4C6E-8D05-B3B461B46599}" presName="linear" presStyleCnt="0">
        <dgm:presLayoutVars>
          <dgm:dir/>
          <dgm:animLvl val="lvl"/>
          <dgm:resizeHandles val="exact"/>
        </dgm:presLayoutVars>
      </dgm:prSet>
      <dgm:spPr/>
    </dgm:pt>
    <dgm:pt modelId="{937C38EC-BA7A-4999-9723-4B2E92FC633E}" type="pres">
      <dgm:prSet presAssocID="{3A5700B4-F777-4A72-8D34-9B42EF11C778}" presName="parentLin" presStyleCnt="0"/>
      <dgm:spPr/>
    </dgm:pt>
    <dgm:pt modelId="{512DE586-9DF4-4BCC-8056-E0E77513026D}" type="pres">
      <dgm:prSet presAssocID="{3A5700B4-F777-4A72-8D34-9B42EF11C778}" presName="parentLeftMargin" presStyleLbl="node1" presStyleIdx="0" presStyleCnt="2"/>
      <dgm:spPr/>
    </dgm:pt>
    <dgm:pt modelId="{0F137781-741F-4864-B813-5DA58BB34C6E}" type="pres">
      <dgm:prSet presAssocID="{3A5700B4-F777-4A72-8D34-9B42EF11C778}" presName="parentText" presStyleLbl="node1" presStyleIdx="0" presStyleCnt="2">
        <dgm:presLayoutVars>
          <dgm:chMax val="0"/>
          <dgm:bulletEnabled val="1"/>
        </dgm:presLayoutVars>
      </dgm:prSet>
      <dgm:spPr/>
    </dgm:pt>
    <dgm:pt modelId="{622170C6-7F04-4F75-BD49-524B64D662C7}" type="pres">
      <dgm:prSet presAssocID="{3A5700B4-F777-4A72-8D34-9B42EF11C778}" presName="negativeSpace" presStyleCnt="0"/>
      <dgm:spPr/>
    </dgm:pt>
    <dgm:pt modelId="{0B478F3F-AF0C-441D-A492-728E3E03D5F9}" type="pres">
      <dgm:prSet presAssocID="{3A5700B4-F777-4A72-8D34-9B42EF11C778}" presName="childText" presStyleLbl="conFgAcc1" presStyleIdx="0" presStyleCnt="2">
        <dgm:presLayoutVars>
          <dgm:bulletEnabled val="1"/>
        </dgm:presLayoutVars>
      </dgm:prSet>
      <dgm:spPr/>
    </dgm:pt>
    <dgm:pt modelId="{3DCD2B59-B2B4-4A17-9F1B-E1D0BF63FDAF}" type="pres">
      <dgm:prSet presAssocID="{4B5D7B3C-42BC-420E-A780-E33A6B5B75CE}" presName="spaceBetweenRectangles" presStyleCnt="0"/>
      <dgm:spPr/>
    </dgm:pt>
    <dgm:pt modelId="{C34F8B6F-3B7B-4499-B0B3-EFFCAE8CC469}" type="pres">
      <dgm:prSet presAssocID="{4ECE95FB-E41E-4348-829F-052B41861D37}" presName="parentLin" presStyleCnt="0"/>
      <dgm:spPr/>
    </dgm:pt>
    <dgm:pt modelId="{438D9570-93F9-48E2-9F15-376343F2CA90}" type="pres">
      <dgm:prSet presAssocID="{4ECE95FB-E41E-4348-829F-052B41861D37}" presName="parentLeftMargin" presStyleLbl="node1" presStyleIdx="0" presStyleCnt="2"/>
      <dgm:spPr/>
    </dgm:pt>
    <dgm:pt modelId="{962C304B-7C36-45DF-98CC-1AE5A2A1E236}" type="pres">
      <dgm:prSet presAssocID="{4ECE95FB-E41E-4348-829F-052B41861D37}" presName="parentText" presStyleLbl="node1" presStyleIdx="1" presStyleCnt="2">
        <dgm:presLayoutVars>
          <dgm:chMax val="0"/>
          <dgm:bulletEnabled val="1"/>
        </dgm:presLayoutVars>
      </dgm:prSet>
      <dgm:spPr/>
    </dgm:pt>
    <dgm:pt modelId="{6951C19F-B041-47AE-B2AA-795EFD0376CB}" type="pres">
      <dgm:prSet presAssocID="{4ECE95FB-E41E-4348-829F-052B41861D37}" presName="negativeSpace" presStyleCnt="0"/>
      <dgm:spPr/>
    </dgm:pt>
    <dgm:pt modelId="{52D6E59D-98FB-4CB5-BF58-D267879F3D4C}" type="pres">
      <dgm:prSet presAssocID="{4ECE95FB-E41E-4348-829F-052B41861D37}" presName="childText" presStyleLbl="conFgAcc1" presStyleIdx="1" presStyleCnt="2">
        <dgm:presLayoutVars>
          <dgm:bulletEnabled val="1"/>
        </dgm:presLayoutVars>
      </dgm:prSet>
      <dgm:spPr/>
    </dgm:pt>
  </dgm:ptLst>
  <dgm:cxnLst>
    <dgm:cxn modelId="{44B67708-A1AE-449A-9CBD-65594512F783}" type="presOf" srcId="{AB357F3E-D6CE-48FF-B74D-96316CC88C49}" destId="{0B478F3F-AF0C-441D-A492-728E3E03D5F9}" srcOrd="0" destOrd="1" presId="urn:microsoft.com/office/officeart/2005/8/layout/list1"/>
    <dgm:cxn modelId="{3C0AFD15-978B-4771-8A94-68EA8DB6C68F}" srcId="{58D6A03D-01F3-4C6E-8D05-B3B461B46599}" destId="{3A5700B4-F777-4A72-8D34-9B42EF11C778}" srcOrd="0" destOrd="0" parTransId="{699D937B-B8DD-48E4-B692-54826AA42FC3}" sibTransId="{4B5D7B3C-42BC-420E-A780-E33A6B5B75CE}"/>
    <dgm:cxn modelId="{5B1FAE21-19DE-4796-9193-A8FDD738E6E1}" type="presOf" srcId="{3A5700B4-F777-4A72-8D34-9B42EF11C778}" destId="{512DE586-9DF4-4BCC-8056-E0E77513026D}" srcOrd="0" destOrd="0" presId="urn:microsoft.com/office/officeart/2005/8/layout/list1"/>
    <dgm:cxn modelId="{B0F7B82E-5357-4ECC-B181-9DF50BD063F0}" type="presOf" srcId="{A761DD50-7CE6-414C-8E52-25B0C430609F}" destId="{0B478F3F-AF0C-441D-A492-728E3E03D5F9}" srcOrd="0" destOrd="0" presId="urn:microsoft.com/office/officeart/2005/8/layout/list1"/>
    <dgm:cxn modelId="{28342F48-8791-4824-A0C8-E9D0E3FE4E10}" srcId="{3A5700B4-F777-4A72-8D34-9B42EF11C778}" destId="{A761DD50-7CE6-414C-8E52-25B0C430609F}" srcOrd="0" destOrd="0" parTransId="{E2DA7CE8-51B2-4DB4-BC53-1A01493C6D42}" sibTransId="{4DA9AB40-77C4-41E3-8295-489B3C7BD5C0}"/>
    <dgm:cxn modelId="{08D5DC48-C1D9-46ED-A5FA-86CBD1DE9AF2}" type="presOf" srcId="{3A5700B4-F777-4A72-8D34-9B42EF11C778}" destId="{0F137781-741F-4864-B813-5DA58BB34C6E}" srcOrd="1" destOrd="0" presId="urn:microsoft.com/office/officeart/2005/8/layout/list1"/>
    <dgm:cxn modelId="{CCFD264A-B555-4D25-886D-5470CDA8661E}" srcId="{3A5700B4-F777-4A72-8D34-9B42EF11C778}" destId="{AB357F3E-D6CE-48FF-B74D-96316CC88C49}" srcOrd="1" destOrd="0" parTransId="{BCB129B3-7B48-4E4D-A9FA-643259633A0B}" sibTransId="{1BD05C07-1B53-444F-8C99-F9FA6E984AD1}"/>
    <dgm:cxn modelId="{9E0DF36A-D717-4C94-905E-4B38B5893B37}" srcId="{4ECE95FB-E41E-4348-829F-052B41861D37}" destId="{018E8C60-C153-46BE-B195-7087C78CA04E}" srcOrd="1" destOrd="0" parTransId="{B8C1288D-6E3E-4F8E-B296-BD4C3E8E2212}" sibTransId="{298E0496-B5E2-4653-9F9D-2FED7E3D9E0B}"/>
    <dgm:cxn modelId="{85DCFF4F-27C5-4F07-B181-F6B833DA5DF8}" srcId="{4ECE95FB-E41E-4348-829F-052B41861D37}" destId="{CBBDC43E-242F-4458-859A-A531C5FEDD9C}" srcOrd="0" destOrd="0" parTransId="{42A1C65A-E626-47C4-9201-D93DEFA9AB8F}" sibTransId="{F9D51C6D-8BEC-49F3-8C54-6B49A472CA52}"/>
    <dgm:cxn modelId="{35024175-3CB6-4531-BDB7-8A7D0CA42E23}" type="presOf" srcId="{4ECE95FB-E41E-4348-829F-052B41861D37}" destId="{438D9570-93F9-48E2-9F15-376343F2CA90}" srcOrd="0" destOrd="0" presId="urn:microsoft.com/office/officeart/2005/8/layout/list1"/>
    <dgm:cxn modelId="{DD2A448A-C646-41AC-9218-F08508709416}" type="presOf" srcId="{58D6A03D-01F3-4C6E-8D05-B3B461B46599}" destId="{7BC8A194-A9F6-4ED7-9569-4851639DA9A7}" srcOrd="0" destOrd="0" presId="urn:microsoft.com/office/officeart/2005/8/layout/list1"/>
    <dgm:cxn modelId="{3D91E296-7DB6-4E1B-944B-3C085B103CE1}" type="presOf" srcId="{4ECE95FB-E41E-4348-829F-052B41861D37}" destId="{962C304B-7C36-45DF-98CC-1AE5A2A1E236}" srcOrd="1" destOrd="0" presId="urn:microsoft.com/office/officeart/2005/8/layout/list1"/>
    <dgm:cxn modelId="{C0EA27A6-1231-417C-9AC1-88437AE2D34B}" type="presOf" srcId="{CBBDC43E-242F-4458-859A-A531C5FEDD9C}" destId="{52D6E59D-98FB-4CB5-BF58-D267879F3D4C}" srcOrd="0" destOrd="0" presId="urn:microsoft.com/office/officeart/2005/8/layout/list1"/>
    <dgm:cxn modelId="{5A6442A6-C3D2-4A32-9E8D-682ADC545B91}" type="presOf" srcId="{018E8C60-C153-46BE-B195-7087C78CA04E}" destId="{52D6E59D-98FB-4CB5-BF58-D267879F3D4C}" srcOrd="0" destOrd="1" presId="urn:microsoft.com/office/officeart/2005/8/layout/list1"/>
    <dgm:cxn modelId="{361D46B9-4EFB-418E-AE1A-E595B6E61F27}" srcId="{58D6A03D-01F3-4C6E-8D05-B3B461B46599}" destId="{4ECE95FB-E41E-4348-829F-052B41861D37}" srcOrd="1" destOrd="0" parTransId="{E16CDAEB-81D6-4D5E-B433-FE398BB7224E}" sibTransId="{12E568BA-6E02-470B-8552-A20BD433F0E2}"/>
    <dgm:cxn modelId="{B2D6EDF3-2314-4727-8481-90F9B49F6600}" type="presParOf" srcId="{7BC8A194-A9F6-4ED7-9569-4851639DA9A7}" destId="{937C38EC-BA7A-4999-9723-4B2E92FC633E}" srcOrd="0" destOrd="0" presId="urn:microsoft.com/office/officeart/2005/8/layout/list1"/>
    <dgm:cxn modelId="{BDA6452A-B0AF-4C4F-9351-AA6EF12C721A}" type="presParOf" srcId="{937C38EC-BA7A-4999-9723-4B2E92FC633E}" destId="{512DE586-9DF4-4BCC-8056-E0E77513026D}" srcOrd="0" destOrd="0" presId="urn:microsoft.com/office/officeart/2005/8/layout/list1"/>
    <dgm:cxn modelId="{8D40B878-A138-4141-BB54-33B548B4A405}" type="presParOf" srcId="{937C38EC-BA7A-4999-9723-4B2E92FC633E}" destId="{0F137781-741F-4864-B813-5DA58BB34C6E}" srcOrd="1" destOrd="0" presId="urn:microsoft.com/office/officeart/2005/8/layout/list1"/>
    <dgm:cxn modelId="{726B8B27-0135-47A6-B895-C6D8F131523C}" type="presParOf" srcId="{7BC8A194-A9F6-4ED7-9569-4851639DA9A7}" destId="{622170C6-7F04-4F75-BD49-524B64D662C7}" srcOrd="1" destOrd="0" presId="urn:microsoft.com/office/officeart/2005/8/layout/list1"/>
    <dgm:cxn modelId="{3220059E-9D64-4B49-99DC-FE97AFC3A79F}" type="presParOf" srcId="{7BC8A194-A9F6-4ED7-9569-4851639DA9A7}" destId="{0B478F3F-AF0C-441D-A492-728E3E03D5F9}" srcOrd="2" destOrd="0" presId="urn:microsoft.com/office/officeart/2005/8/layout/list1"/>
    <dgm:cxn modelId="{0580B11F-AC6A-42C7-A563-3A5037D10D55}" type="presParOf" srcId="{7BC8A194-A9F6-4ED7-9569-4851639DA9A7}" destId="{3DCD2B59-B2B4-4A17-9F1B-E1D0BF63FDAF}" srcOrd="3" destOrd="0" presId="urn:microsoft.com/office/officeart/2005/8/layout/list1"/>
    <dgm:cxn modelId="{9CC3308D-2F8E-476F-8D8E-3F6CBB26AD1F}" type="presParOf" srcId="{7BC8A194-A9F6-4ED7-9569-4851639DA9A7}" destId="{C34F8B6F-3B7B-4499-B0B3-EFFCAE8CC469}" srcOrd="4" destOrd="0" presId="urn:microsoft.com/office/officeart/2005/8/layout/list1"/>
    <dgm:cxn modelId="{808B1EE8-E594-4D76-93E2-FD401BCB4CE1}" type="presParOf" srcId="{C34F8B6F-3B7B-4499-B0B3-EFFCAE8CC469}" destId="{438D9570-93F9-48E2-9F15-376343F2CA90}" srcOrd="0" destOrd="0" presId="urn:microsoft.com/office/officeart/2005/8/layout/list1"/>
    <dgm:cxn modelId="{02398FAE-CD22-493B-A328-D781ED6585F0}" type="presParOf" srcId="{C34F8B6F-3B7B-4499-B0B3-EFFCAE8CC469}" destId="{962C304B-7C36-45DF-98CC-1AE5A2A1E236}" srcOrd="1" destOrd="0" presId="urn:microsoft.com/office/officeart/2005/8/layout/list1"/>
    <dgm:cxn modelId="{F94AB7B2-17AF-4984-A8F5-CD1342B7D20E}" type="presParOf" srcId="{7BC8A194-A9F6-4ED7-9569-4851639DA9A7}" destId="{6951C19F-B041-47AE-B2AA-795EFD0376CB}" srcOrd="5" destOrd="0" presId="urn:microsoft.com/office/officeart/2005/8/layout/list1"/>
    <dgm:cxn modelId="{67832A02-91AD-419E-B55F-75F37FEF33D7}" type="presParOf" srcId="{7BC8A194-A9F6-4ED7-9569-4851639DA9A7}" destId="{52D6E59D-98FB-4CB5-BF58-D267879F3D4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8D6A03D-01F3-4C6E-8D05-B3B461B4659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A5700B4-F777-4A72-8D34-9B42EF11C778}">
      <dgm:prSet phldrT="[Text]"/>
      <dgm:spPr>
        <a:solidFill>
          <a:srgbClr val="74B3C1"/>
        </a:solidFill>
      </dgm:spPr>
      <dgm:t>
        <a:bodyPr/>
        <a:lstStyle/>
        <a:p>
          <a:r>
            <a:rPr lang="en-US" dirty="0"/>
            <a:t>Interest / Enjoyment Value (6 items)</a:t>
          </a:r>
        </a:p>
      </dgm:t>
    </dgm:pt>
    <dgm:pt modelId="{699D937B-B8DD-48E4-B692-54826AA42FC3}" type="parTrans" cxnId="{3C0AFD15-978B-4771-8A94-68EA8DB6C68F}">
      <dgm:prSet/>
      <dgm:spPr/>
      <dgm:t>
        <a:bodyPr/>
        <a:lstStyle/>
        <a:p>
          <a:endParaRPr lang="en-US"/>
        </a:p>
      </dgm:t>
    </dgm:pt>
    <dgm:pt modelId="{4B5D7B3C-42BC-420E-A780-E33A6B5B75CE}" type="sibTrans" cxnId="{3C0AFD15-978B-4771-8A94-68EA8DB6C68F}">
      <dgm:prSet/>
      <dgm:spPr/>
      <dgm:t>
        <a:bodyPr/>
        <a:lstStyle/>
        <a:p>
          <a:endParaRPr lang="en-US"/>
        </a:p>
      </dgm:t>
    </dgm:pt>
    <dgm:pt modelId="{4ECE95FB-E41E-4348-829F-052B41861D37}">
      <dgm:prSet phldrT="[Text]"/>
      <dgm:spPr>
        <a:solidFill>
          <a:srgbClr val="74B3C1"/>
        </a:solidFill>
      </dgm:spPr>
      <dgm:t>
        <a:bodyPr/>
        <a:lstStyle/>
        <a:p>
          <a:r>
            <a:rPr lang="en-US" dirty="0"/>
            <a:t>Attainment Value (7 items)</a:t>
          </a:r>
        </a:p>
      </dgm:t>
    </dgm:pt>
    <dgm:pt modelId="{E16CDAEB-81D6-4D5E-B433-FE398BB7224E}" type="parTrans" cxnId="{361D46B9-4EFB-418E-AE1A-E595B6E61F27}">
      <dgm:prSet/>
      <dgm:spPr/>
      <dgm:t>
        <a:bodyPr/>
        <a:lstStyle/>
        <a:p>
          <a:endParaRPr lang="en-US"/>
        </a:p>
      </dgm:t>
    </dgm:pt>
    <dgm:pt modelId="{12E568BA-6E02-470B-8552-A20BD433F0E2}" type="sibTrans" cxnId="{361D46B9-4EFB-418E-AE1A-E595B6E61F27}">
      <dgm:prSet/>
      <dgm:spPr/>
      <dgm:t>
        <a:bodyPr/>
        <a:lstStyle/>
        <a:p>
          <a:endParaRPr lang="en-US"/>
        </a:p>
      </dgm:t>
    </dgm:pt>
    <dgm:pt modelId="{A761DD50-7CE6-414C-8E52-25B0C430609F}">
      <dgm:prSet phldrT="[Text]"/>
      <dgm:spPr/>
      <dgm:t>
        <a:bodyPr/>
        <a:lstStyle/>
        <a:p>
          <a:r>
            <a:rPr lang="en-US" dirty="0"/>
            <a:t>I find statistics boring.</a:t>
          </a:r>
        </a:p>
      </dgm:t>
    </dgm:pt>
    <dgm:pt modelId="{E2DA7CE8-51B2-4DB4-BC53-1A01493C6D42}" type="parTrans" cxnId="{28342F48-8791-4824-A0C8-E9D0E3FE4E10}">
      <dgm:prSet/>
      <dgm:spPr/>
      <dgm:t>
        <a:bodyPr/>
        <a:lstStyle/>
        <a:p>
          <a:endParaRPr lang="en-US"/>
        </a:p>
      </dgm:t>
    </dgm:pt>
    <dgm:pt modelId="{4DA9AB40-77C4-41E3-8295-489B3C7BD5C0}" type="sibTrans" cxnId="{28342F48-8791-4824-A0C8-E9D0E3FE4E10}">
      <dgm:prSet/>
      <dgm:spPr/>
      <dgm:t>
        <a:bodyPr/>
        <a:lstStyle/>
        <a:p>
          <a:endParaRPr lang="en-US"/>
        </a:p>
      </dgm:t>
    </dgm:pt>
    <dgm:pt modelId="{CBBDC43E-242F-4458-859A-A531C5FEDD9C}">
      <dgm:prSet phldrT="[Text]"/>
      <dgm:spPr/>
      <dgm:t>
        <a:bodyPr/>
        <a:lstStyle/>
        <a:p>
          <a:r>
            <a:rPr lang="en-US" dirty="0"/>
            <a:t>I would feel good about myself if peers came to me for statistical advice.</a:t>
          </a:r>
        </a:p>
      </dgm:t>
    </dgm:pt>
    <dgm:pt modelId="{42A1C65A-E626-47C4-9201-D93DEFA9AB8F}" type="parTrans" cxnId="{85DCFF4F-27C5-4F07-B181-F6B833DA5DF8}">
      <dgm:prSet/>
      <dgm:spPr/>
      <dgm:t>
        <a:bodyPr/>
        <a:lstStyle/>
        <a:p>
          <a:endParaRPr lang="en-US"/>
        </a:p>
      </dgm:t>
    </dgm:pt>
    <dgm:pt modelId="{F9D51C6D-8BEC-49F3-8C54-6B49A472CA52}" type="sibTrans" cxnId="{85DCFF4F-27C5-4F07-B181-F6B833DA5DF8}">
      <dgm:prSet/>
      <dgm:spPr/>
      <dgm:t>
        <a:bodyPr/>
        <a:lstStyle/>
        <a:p>
          <a:endParaRPr lang="en-US"/>
        </a:p>
      </dgm:t>
    </dgm:pt>
    <dgm:pt modelId="{7C8C4802-6CE9-4B27-8F7D-4658B0B85F25}">
      <dgm:prSet phldrT="[Text]"/>
      <dgm:spPr/>
      <dgm:t>
        <a:bodyPr/>
        <a:lstStyle/>
        <a:p>
          <a:r>
            <a:rPr lang="en-US" dirty="0"/>
            <a:t>I am curious about statistics.</a:t>
          </a:r>
        </a:p>
      </dgm:t>
    </dgm:pt>
    <dgm:pt modelId="{8C337A94-CBF9-4D18-A2C5-84CF893603CA}" type="parTrans" cxnId="{9AA66C43-31D6-48D1-9E53-931AB3B17DEB}">
      <dgm:prSet/>
      <dgm:spPr/>
    </dgm:pt>
    <dgm:pt modelId="{C62800C1-4BC7-44D3-8A67-8F9FDF6B3BFF}" type="sibTrans" cxnId="{9AA66C43-31D6-48D1-9E53-931AB3B17DEB}">
      <dgm:prSet/>
      <dgm:spPr/>
    </dgm:pt>
    <dgm:pt modelId="{173ACD20-727C-4B1D-B1EE-194677E88BD7}">
      <dgm:prSet phldrT="[Text]"/>
      <dgm:spPr/>
      <dgm:t>
        <a:bodyPr/>
        <a:lstStyle/>
        <a:p>
          <a:r>
            <a:rPr lang="en-US" dirty="0"/>
            <a:t>I am interested in learning more about statistics.</a:t>
          </a:r>
        </a:p>
      </dgm:t>
    </dgm:pt>
    <dgm:pt modelId="{9E5945A7-C32A-484D-B431-8739EC1BB592}" type="parTrans" cxnId="{DD40E28B-85A9-47B3-A5FA-AF29298B2E41}">
      <dgm:prSet/>
      <dgm:spPr/>
    </dgm:pt>
    <dgm:pt modelId="{3A7C684C-E19B-4044-B2E3-80488B49D77C}" type="sibTrans" cxnId="{DD40E28B-85A9-47B3-A5FA-AF29298B2E41}">
      <dgm:prSet/>
      <dgm:spPr/>
    </dgm:pt>
    <dgm:pt modelId="{AEDF1CEC-59A4-4375-8959-389C054C827E}">
      <dgm:prSet phldrT="[Text]"/>
      <dgm:spPr/>
      <dgm:t>
        <a:bodyPr/>
        <a:lstStyle/>
        <a:p>
          <a:r>
            <a:rPr lang="en-US" dirty="0"/>
            <a:t>Doing well in statistics is important to my sense of self.</a:t>
          </a:r>
        </a:p>
      </dgm:t>
    </dgm:pt>
    <dgm:pt modelId="{69B85256-252D-417F-9380-FA682A52AC51}" type="parTrans" cxnId="{6AE7EA4A-0A09-4391-B35E-4F2CABF04783}">
      <dgm:prSet/>
      <dgm:spPr/>
    </dgm:pt>
    <dgm:pt modelId="{19AB33C1-208B-45C2-9B2B-91DB03B8DBD7}" type="sibTrans" cxnId="{6AE7EA4A-0A09-4391-B35E-4F2CABF04783}">
      <dgm:prSet/>
      <dgm:spPr/>
    </dgm:pt>
    <dgm:pt modelId="{7BC8A194-A9F6-4ED7-9569-4851639DA9A7}" type="pres">
      <dgm:prSet presAssocID="{58D6A03D-01F3-4C6E-8D05-B3B461B46599}" presName="linear" presStyleCnt="0">
        <dgm:presLayoutVars>
          <dgm:dir/>
          <dgm:animLvl val="lvl"/>
          <dgm:resizeHandles val="exact"/>
        </dgm:presLayoutVars>
      </dgm:prSet>
      <dgm:spPr/>
    </dgm:pt>
    <dgm:pt modelId="{937C38EC-BA7A-4999-9723-4B2E92FC633E}" type="pres">
      <dgm:prSet presAssocID="{3A5700B4-F777-4A72-8D34-9B42EF11C778}" presName="parentLin" presStyleCnt="0"/>
      <dgm:spPr/>
    </dgm:pt>
    <dgm:pt modelId="{512DE586-9DF4-4BCC-8056-E0E77513026D}" type="pres">
      <dgm:prSet presAssocID="{3A5700B4-F777-4A72-8D34-9B42EF11C778}" presName="parentLeftMargin" presStyleLbl="node1" presStyleIdx="0" presStyleCnt="2"/>
      <dgm:spPr/>
    </dgm:pt>
    <dgm:pt modelId="{0F137781-741F-4864-B813-5DA58BB34C6E}" type="pres">
      <dgm:prSet presAssocID="{3A5700B4-F777-4A72-8D34-9B42EF11C778}" presName="parentText" presStyleLbl="node1" presStyleIdx="0" presStyleCnt="2">
        <dgm:presLayoutVars>
          <dgm:chMax val="0"/>
          <dgm:bulletEnabled val="1"/>
        </dgm:presLayoutVars>
      </dgm:prSet>
      <dgm:spPr/>
    </dgm:pt>
    <dgm:pt modelId="{622170C6-7F04-4F75-BD49-524B64D662C7}" type="pres">
      <dgm:prSet presAssocID="{3A5700B4-F777-4A72-8D34-9B42EF11C778}" presName="negativeSpace" presStyleCnt="0"/>
      <dgm:spPr/>
    </dgm:pt>
    <dgm:pt modelId="{0B478F3F-AF0C-441D-A492-728E3E03D5F9}" type="pres">
      <dgm:prSet presAssocID="{3A5700B4-F777-4A72-8D34-9B42EF11C778}" presName="childText" presStyleLbl="conFgAcc1" presStyleIdx="0" presStyleCnt="2">
        <dgm:presLayoutVars>
          <dgm:bulletEnabled val="1"/>
        </dgm:presLayoutVars>
      </dgm:prSet>
      <dgm:spPr/>
    </dgm:pt>
    <dgm:pt modelId="{3DCD2B59-B2B4-4A17-9F1B-E1D0BF63FDAF}" type="pres">
      <dgm:prSet presAssocID="{4B5D7B3C-42BC-420E-A780-E33A6B5B75CE}" presName="spaceBetweenRectangles" presStyleCnt="0"/>
      <dgm:spPr/>
    </dgm:pt>
    <dgm:pt modelId="{C34F8B6F-3B7B-4499-B0B3-EFFCAE8CC469}" type="pres">
      <dgm:prSet presAssocID="{4ECE95FB-E41E-4348-829F-052B41861D37}" presName="parentLin" presStyleCnt="0"/>
      <dgm:spPr/>
    </dgm:pt>
    <dgm:pt modelId="{438D9570-93F9-48E2-9F15-376343F2CA90}" type="pres">
      <dgm:prSet presAssocID="{4ECE95FB-E41E-4348-829F-052B41861D37}" presName="parentLeftMargin" presStyleLbl="node1" presStyleIdx="0" presStyleCnt="2"/>
      <dgm:spPr/>
    </dgm:pt>
    <dgm:pt modelId="{962C304B-7C36-45DF-98CC-1AE5A2A1E236}" type="pres">
      <dgm:prSet presAssocID="{4ECE95FB-E41E-4348-829F-052B41861D37}" presName="parentText" presStyleLbl="node1" presStyleIdx="1" presStyleCnt="2">
        <dgm:presLayoutVars>
          <dgm:chMax val="0"/>
          <dgm:bulletEnabled val="1"/>
        </dgm:presLayoutVars>
      </dgm:prSet>
      <dgm:spPr/>
    </dgm:pt>
    <dgm:pt modelId="{6951C19F-B041-47AE-B2AA-795EFD0376CB}" type="pres">
      <dgm:prSet presAssocID="{4ECE95FB-E41E-4348-829F-052B41861D37}" presName="negativeSpace" presStyleCnt="0"/>
      <dgm:spPr/>
    </dgm:pt>
    <dgm:pt modelId="{52D6E59D-98FB-4CB5-BF58-D267879F3D4C}" type="pres">
      <dgm:prSet presAssocID="{4ECE95FB-E41E-4348-829F-052B41861D37}" presName="childText" presStyleLbl="conFgAcc1" presStyleIdx="1" presStyleCnt="2">
        <dgm:presLayoutVars>
          <dgm:bulletEnabled val="1"/>
        </dgm:presLayoutVars>
      </dgm:prSet>
      <dgm:spPr/>
    </dgm:pt>
  </dgm:ptLst>
  <dgm:cxnLst>
    <dgm:cxn modelId="{3C0AFD15-978B-4771-8A94-68EA8DB6C68F}" srcId="{58D6A03D-01F3-4C6E-8D05-B3B461B46599}" destId="{3A5700B4-F777-4A72-8D34-9B42EF11C778}" srcOrd="0" destOrd="0" parTransId="{699D937B-B8DD-48E4-B692-54826AA42FC3}" sibTransId="{4B5D7B3C-42BC-420E-A780-E33A6B5B75CE}"/>
    <dgm:cxn modelId="{5B1FAE21-19DE-4796-9193-A8FDD738E6E1}" type="presOf" srcId="{3A5700B4-F777-4A72-8D34-9B42EF11C778}" destId="{512DE586-9DF4-4BCC-8056-E0E77513026D}" srcOrd="0" destOrd="0" presId="urn:microsoft.com/office/officeart/2005/8/layout/list1"/>
    <dgm:cxn modelId="{B0F7B82E-5357-4ECC-B181-9DF50BD063F0}" type="presOf" srcId="{A761DD50-7CE6-414C-8E52-25B0C430609F}" destId="{0B478F3F-AF0C-441D-A492-728E3E03D5F9}" srcOrd="0" destOrd="0" presId="urn:microsoft.com/office/officeart/2005/8/layout/list1"/>
    <dgm:cxn modelId="{3B1F443C-BF40-4220-ABE6-ABA0F31DEA6F}" type="presOf" srcId="{173ACD20-727C-4B1D-B1EE-194677E88BD7}" destId="{0B478F3F-AF0C-441D-A492-728E3E03D5F9}" srcOrd="0" destOrd="2" presId="urn:microsoft.com/office/officeart/2005/8/layout/list1"/>
    <dgm:cxn modelId="{9AA66C43-31D6-48D1-9E53-931AB3B17DEB}" srcId="{3A5700B4-F777-4A72-8D34-9B42EF11C778}" destId="{7C8C4802-6CE9-4B27-8F7D-4658B0B85F25}" srcOrd="1" destOrd="0" parTransId="{8C337A94-CBF9-4D18-A2C5-84CF893603CA}" sibTransId="{C62800C1-4BC7-44D3-8A67-8F9FDF6B3BFF}"/>
    <dgm:cxn modelId="{28342F48-8791-4824-A0C8-E9D0E3FE4E10}" srcId="{3A5700B4-F777-4A72-8D34-9B42EF11C778}" destId="{A761DD50-7CE6-414C-8E52-25B0C430609F}" srcOrd="0" destOrd="0" parTransId="{E2DA7CE8-51B2-4DB4-BC53-1A01493C6D42}" sibTransId="{4DA9AB40-77C4-41E3-8295-489B3C7BD5C0}"/>
    <dgm:cxn modelId="{08D5DC48-C1D9-46ED-A5FA-86CBD1DE9AF2}" type="presOf" srcId="{3A5700B4-F777-4A72-8D34-9B42EF11C778}" destId="{0F137781-741F-4864-B813-5DA58BB34C6E}" srcOrd="1" destOrd="0" presId="urn:microsoft.com/office/officeart/2005/8/layout/list1"/>
    <dgm:cxn modelId="{6AE7EA4A-0A09-4391-B35E-4F2CABF04783}" srcId="{4ECE95FB-E41E-4348-829F-052B41861D37}" destId="{AEDF1CEC-59A4-4375-8959-389C054C827E}" srcOrd="1" destOrd="0" parTransId="{69B85256-252D-417F-9380-FA682A52AC51}" sibTransId="{19AB33C1-208B-45C2-9B2B-91DB03B8DBD7}"/>
    <dgm:cxn modelId="{85DCFF4F-27C5-4F07-B181-F6B833DA5DF8}" srcId="{4ECE95FB-E41E-4348-829F-052B41861D37}" destId="{CBBDC43E-242F-4458-859A-A531C5FEDD9C}" srcOrd="0" destOrd="0" parTransId="{42A1C65A-E626-47C4-9201-D93DEFA9AB8F}" sibTransId="{F9D51C6D-8BEC-49F3-8C54-6B49A472CA52}"/>
    <dgm:cxn modelId="{35024175-3CB6-4531-BDB7-8A7D0CA42E23}" type="presOf" srcId="{4ECE95FB-E41E-4348-829F-052B41861D37}" destId="{438D9570-93F9-48E2-9F15-376343F2CA90}" srcOrd="0" destOrd="0" presId="urn:microsoft.com/office/officeart/2005/8/layout/list1"/>
    <dgm:cxn modelId="{DD2A448A-C646-41AC-9218-F08508709416}" type="presOf" srcId="{58D6A03D-01F3-4C6E-8D05-B3B461B46599}" destId="{7BC8A194-A9F6-4ED7-9569-4851639DA9A7}" srcOrd="0" destOrd="0" presId="urn:microsoft.com/office/officeart/2005/8/layout/list1"/>
    <dgm:cxn modelId="{DD40E28B-85A9-47B3-A5FA-AF29298B2E41}" srcId="{3A5700B4-F777-4A72-8D34-9B42EF11C778}" destId="{173ACD20-727C-4B1D-B1EE-194677E88BD7}" srcOrd="2" destOrd="0" parTransId="{9E5945A7-C32A-484D-B431-8739EC1BB592}" sibTransId="{3A7C684C-E19B-4044-B2E3-80488B49D77C}"/>
    <dgm:cxn modelId="{3D91E296-7DB6-4E1B-944B-3C085B103CE1}" type="presOf" srcId="{4ECE95FB-E41E-4348-829F-052B41861D37}" destId="{962C304B-7C36-45DF-98CC-1AE5A2A1E236}" srcOrd="1" destOrd="0" presId="urn:microsoft.com/office/officeart/2005/8/layout/list1"/>
    <dgm:cxn modelId="{C0EA27A6-1231-417C-9AC1-88437AE2D34B}" type="presOf" srcId="{CBBDC43E-242F-4458-859A-A531C5FEDD9C}" destId="{52D6E59D-98FB-4CB5-BF58-D267879F3D4C}" srcOrd="0" destOrd="0" presId="urn:microsoft.com/office/officeart/2005/8/layout/list1"/>
    <dgm:cxn modelId="{361D46B9-4EFB-418E-AE1A-E595B6E61F27}" srcId="{58D6A03D-01F3-4C6E-8D05-B3B461B46599}" destId="{4ECE95FB-E41E-4348-829F-052B41861D37}" srcOrd="1" destOrd="0" parTransId="{E16CDAEB-81D6-4D5E-B433-FE398BB7224E}" sibTransId="{12E568BA-6E02-470B-8552-A20BD433F0E2}"/>
    <dgm:cxn modelId="{467A15E8-F2B0-4039-8BBE-5948BCC1D14B}" type="presOf" srcId="{7C8C4802-6CE9-4B27-8F7D-4658B0B85F25}" destId="{0B478F3F-AF0C-441D-A492-728E3E03D5F9}" srcOrd="0" destOrd="1" presId="urn:microsoft.com/office/officeart/2005/8/layout/list1"/>
    <dgm:cxn modelId="{5EC719FE-7FC3-423C-B78A-682D1D9DA7DD}" type="presOf" srcId="{AEDF1CEC-59A4-4375-8959-389C054C827E}" destId="{52D6E59D-98FB-4CB5-BF58-D267879F3D4C}" srcOrd="0" destOrd="1" presId="urn:microsoft.com/office/officeart/2005/8/layout/list1"/>
    <dgm:cxn modelId="{B2D6EDF3-2314-4727-8481-90F9B49F6600}" type="presParOf" srcId="{7BC8A194-A9F6-4ED7-9569-4851639DA9A7}" destId="{937C38EC-BA7A-4999-9723-4B2E92FC633E}" srcOrd="0" destOrd="0" presId="urn:microsoft.com/office/officeart/2005/8/layout/list1"/>
    <dgm:cxn modelId="{BDA6452A-B0AF-4C4F-9351-AA6EF12C721A}" type="presParOf" srcId="{937C38EC-BA7A-4999-9723-4B2E92FC633E}" destId="{512DE586-9DF4-4BCC-8056-E0E77513026D}" srcOrd="0" destOrd="0" presId="urn:microsoft.com/office/officeart/2005/8/layout/list1"/>
    <dgm:cxn modelId="{8D40B878-A138-4141-BB54-33B548B4A405}" type="presParOf" srcId="{937C38EC-BA7A-4999-9723-4B2E92FC633E}" destId="{0F137781-741F-4864-B813-5DA58BB34C6E}" srcOrd="1" destOrd="0" presId="urn:microsoft.com/office/officeart/2005/8/layout/list1"/>
    <dgm:cxn modelId="{726B8B27-0135-47A6-B895-C6D8F131523C}" type="presParOf" srcId="{7BC8A194-A9F6-4ED7-9569-4851639DA9A7}" destId="{622170C6-7F04-4F75-BD49-524B64D662C7}" srcOrd="1" destOrd="0" presId="urn:microsoft.com/office/officeart/2005/8/layout/list1"/>
    <dgm:cxn modelId="{3220059E-9D64-4B49-99DC-FE97AFC3A79F}" type="presParOf" srcId="{7BC8A194-A9F6-4ED7-9569-4851639DA9A7}" destId="{0B478F3F-AF0C-441D-A492-728E3E03D5F9}" srcOrd="2" destOrd="0" presId="urn:microsoft.com/office/officeart/2005/8/layout/list1"/>
    <dgm:cxn modelId="{0580B11F-AC6A-42C7-A563-3A5037D10D55}" type="presParOf" srcId="{7BC8A194-A9F6-4ED7-9569-4851639DA9A7}" destId="{3DCD2B59-B2B4-4A17-9F1B-E1D0BF63FDAF}" srcOrd="3" destOrd="0" presId="urn:microsoft.com/office/officeart/2005/8/layout/list1"/>
    <dgm:cxn modelId="{9CC3308D-2F8E-476F-8D8E-3F6CBB26AD1F}" type="presParOf" srcId="{7BC8A194-A9F6-4ED7-9569-4851639DA9A7}" destId="{C34F8B6F-3B7B-4499-B0B3-EFFCAE8CC469}" srcOrd="4" destOrd="0" presId="urn:microsoft.com/office/officeart/2005/8/layout/list1"/>
    <dgm:cxn modelId="{808B1EE8-E594-4D76-93E2-FD401BCB4CE1}" type="presParOf" srcId="{C34F8B6F-3B7B-4499-B0B3-EFFCAE8CC469}" destId="{438D9570-93F9-48E2-9F15-376343F2CA90}" srcOrd="0" destOrd="0" presId="urn:microsoft.com/office/officeart/2005/8/layout/list1"/>
    <dgm:cxn modelId="{02398FAE-CD22-493B-A328-D781ED6585F0}" type="presParOf" srcId="{C34F8B6F-3B7B-4499-B0B3-EFFCAE8CC469}" destId="{962C304B-7C36-45DF-98CC-1AE5A2A1E236}" srcOrd="1" destOrd="0" presId="urn:microsoft.com/office/officeart/2005/8/layout/list1"/>
    <dgm:cxn modelId="{F94AB7B2-17AF-4984-A8F5-CD1342B7D20E}" type="presParOf" srcId="{7BC8A194-A9F6-4ED7-9569-4851639DA9A7}" destId="{6951C19F-B041-47AE-B2AA-795EFD0376CB}" srcOrd="5" destOrd="0" presId="urn:microsoft.com/office/officeart/2005/8/layout/list1"/>
    <dgm:cxn modelId="{67832A02-91AD-419E-B55F-75F37FEF33D7}" type="presParOf" srcId="{7BC8A194-A9F6-4ED7-9569-4851639DA9A7}" destId="{52D6E59D-98FB-4CB5-BF58-D267879F3D4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58D6A03D-01F3-4C6E-8D05-B3B461B4659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A5700B4-F777-4A72-8D34-9B42EF11C778}">
      <dgm:prSet phldrT="[Text]"/>
      <dgm:spPr>
        <a:solidFill>
          <a:srgbClr val="74B3C1"/>
        </a:solidFill>
      </dgm:spPr>
      <dgm:t>
        <a:bodyPr/>
        <a:lstStyle/>
        <a:p>
          <a:r>
            <a:rPr lang="en-US" dirty="0"/>
            <a:t>Utility Value (9 items)</a:t>
          </a:r>
        </a:p>
      </dgm:t>
    </dgm:pt>
    <dgm:pt modelId="{699D937B-B8DD-48E4-B692-54826AA42FC3}" type="parTrans" cxnId="{3C0AFD15-978B-4771-8A94-68EA8DB6C68F}">
      <dgm:prSet/>
      <dgm:spPr/>
      <dgm:t>
        <a:bodyPr/>
        <a:lstStyle/>
        <a:p>
          <a:endParaRPr lang="en-US"/>
        </a:p>
      </dgm:t>
    </dgm:pt>
    <dgm:pt modelId="{4B5D7B3C-42BC-420E-A780-E33A6B5B75CE}" type="sibTrans" cxnId="{3C0AFD15-978B-4771-8A94-68EA8DB6C68F}">
      <dgm:prSet/>
      <dgm:spPr/>
      <dgm:t>
        <a:bodyPr/>
        <a:lstStyle/>
        <a:p>
          <a:endParaRPr lang="en-US"/>
        </a:p>
      </dgm:t>
    </dgm:pt>
    <dgm:pt modelId="{4ECE95FB-E41E-4348-829F-052B41861D37}">
      <dgm:prSet phldrT="[Text]"/>
      <dgm:spPr>
        <a:solidFill>
          <a:srgbClr val="74B3C1"/>
        </a:solidFill>
      </dgm:spPr>
      <dgm:t>
        <a:bodyPr/>
        <a:lstStyle/>
        <a:p>
          <a:r>
            <a:rPr lang="en-US" dirty="0"/>
            <a:t>Costs and Benefits (9 items)</a:t>
          </a:r>
        </a:p>
      </dgm:t>
    </dgm:pt>
    <dgm:pt modelId="{E16CDAEB-81D6-4D5E-B433-FE398BB7224E}" type="parTrans" cxnId="{361D46B9-4EFB-418E-AE1A-E595B6E61F27}">
      <dgm:prSet/>
      <dgm:spPr/>
      <dgm:t>
        <a:bodyPr/>
        <a:lstStyle/>
        <a:p>
          <a:endParaRPr lang="en-US"/>
        </a:p>
      </dgm:t>
    </dgm:pt>
    <dgm:pt modelId="{12E568BA-6E02-470B-8552-A20BD433F0E2}" type="sibTrans" cxnId="{361D46B9-4EFB-418E-AE1A-E595B6E61F27}">
      <dgm:prSet/>
      <dgm:spPr/>
      <dgm:t>
        <a:bodyPr/>
        <a:lstStyle/>
        <a:p>
          <a:endParaRPr lang="en-US"/>
        </a:p>
      </dgm:t>
    </dgm:pt>
    <dgm:pt modelId="{A761DD50-7CE6-414C-8E52-25B0C430609F}">
      <dgm:prSet phldrT="[Text]"/>
      <dgm:spPr/>
      <dgm:t>
        <a:bodyPr/>
        <a:lstStyle/>
        <a:p>
          <a:r>
            <a:rPr lang="en-US" dirty="0"/>
            <a:t>I need to know statistics to satisfy employers.</a:t>
          </a:r>
        </a:p>
      </dgm:t>
    </dgm:pt>
    <dgm:pt modelId="{E2DA7CE8-51B2-4DB4-BC53-1A01493C6D42}" type="parTrans" cxnId="{28342F48-8791-4824-A0C8-E9D0E3FE4E10}">
      <dgm:prSet/>
      <dgm:spPr/>
      <dgm:t>
        <a:bodyPr/>
        <a:lstStyle/>
        <a:p>
          <a:endParaRPr lang="en-US"/>
        </a:p>
      </dgm:t>
    </dgm:pt>
    <dgm:pt modelId="{4DA9AB40-77C4-41E3-8295-489B3C7BD5C0}" type="sibTrans" cxnId="{28342F48-8791-4824-A0C8-E9D0E3FE4E10}">
      <dgm:prSet/>
      <dgm:spPr/>
      <dgm:t>
        <a:bodyPr/>
        <a:lstStyle/>
        <a:p>
          <a:endParaRPr lang="en-US"/>
        </a:p>
      </dgm:t>
    </dgm:pt>
    <dgm:pt modelId="{AB357F3E-D6CE-48FF-B74D-96316CC88C49}">
      <dgm:prSet phldrT="[Text]"/>
      <dgm:spPr/>
      <dgm:t>
        <a:bodyPr/>
        <a:lstStyle/>
        <a:p>
          <a:r>
            <a:rPr lang="en-US" dirty="0"/>
            <a:t>I value statistics because it makes me an informed citizen.</a:t>
          </a:r>
        </a:p>
      </dgm:t>
    </dgm:pt>
    <dgm:pt modelId="{BCB129B3-7B48-4E4D-A9FA-643259633A0B}" type="parTrans" cxnId="{CCFD264A-B555-4D25-886D-5470CDA8661E}">
      <dgm:prSet/>
      <dgm:spPr/>
      <dgm:t>
        <a:bodyPr/>
        <a:lstStyle/>
        <a:p>
          <a:endParaRPr lang="en-US"/>
        </a:p>
      </dgm:t>
    </dgm:pt>
    <dgm:pt modelId="{1BD05C07-1B53-444F-8C99-F9FA6E984AD1}" type="sibTrans" cxnId="{CCFD264A-B555-4D25-886D-5470CDA8661E}">
      <dgm:prSet/>
      <dgm:spPr/>
      <dgm:t>
        <a:bodyPr/>
        <a:lstStyle/>
        <a:p>
          <a:endParaRPr lang="en-US"/>
        </a:p>
      </dgm:t>
    </dgm:pt>
    <dgm:pt modelId="{CBBDC43E-242F-4458-859A-A531C5FEDD9C}">
      <dgm:prSet phldrT="[Text]"/>
      <dgm:spPr/>
      <dgm:t>
        <a:bodyPr/>
        <a:lstStyle/>
        <a:p>
          <a:r>
            <a:rPr lang="en-US" dirty="0"/>
            <a:t>Acquiring statistics skills is worth the effort.</a:t>
          </a:r>
        </a:p>
      </dgm:t>
    </dgm:pt>
    <dgm:pt modelId="{42A1C65A-E626-47C4-9201-D93DEFA9AB8F}" type="parTrans" cxnId="{85DCFF4F-27C5-4F07-B181-F6B833DA5DF8}">
      <dgm:prSet/>
      <dgm:spPr/>
      <dgm:t>
        <a:bodyPr/>
        <a:lstStyle/>
        <a:p>
          <a:endParaRPr lang="en-US"/>
        </a:p>
      </dgm:t>
    </dgm:pt>
    <dgm:pt modelId="{F9D51C6D-8BEC-49F3-8C54-6B49A472CA52}" type="sibTrans" cxnId="{85DCFF4F-27C5-4F07-B181-F6B833DA5DF8}">
      <dgm:prSet/>
      <dgm:spPr/>
      <dgm:t>
        <a:bodyPr/>
        <a:lstStyle/>
        <a:p>
          <a:endParaRPr lang="en-US"/>
        </a:p>
      </dgm:t>
    </dgm:pt>
    <dgm:pt modelId="{4BF7206F-94A9-4B14-B215-C5061143C908}">
      <dgm:prSet phldrT="[Text]"/>
      <dgm:spPr/>
      <dgm:t>
        <a:bodyPr/>
        <a:lstStyle/>
        <a:p>
          <a:r>
            <a:rPr lang="en-US" dirty="0"/>
            <a:t>I will rarely use statistics in the future.</a:t>
          </a:r>
        </a:p>
      </dgm:t>
    </dgm:pt>
    <dgm:pt modelId="{5BC12A0D-375D-473D-A7A5-1590D8BB2604}" type="parTrans" cxnId="{CC3D3D16-C243-4036-A212-7F0268CF0D81}">
      <dgm:prSet/>
      <dgm:spPr/>
    </dgm:pt>
    <dgm:pt modelId="{E6C12006-73DB-441D-9C97-766092375603}" type="sibTrans" cxnId="{CC3D3D16-C243-4036-A212-7F0268CF0D81}">
      <dgm:prSet/>
      <dgm:spPr/>
    </dgm:pt>
    <dgm:pt modelId="{19FAD896-D344-49B4-B830-EC421E4A533A}">
      <dgm:prSet phldrT="[Text]"/>
      <dgm:spPr/>
      <dgm:t>
        <a:bodyPr/>
        <a:lstStyle/>
        <a:p>
          <a:r>
            <a:rPr lang="en-US" dirty="0"/>
            <a:t>Learning statistics is worth being frustrated at times.</a:t>
          </a:r>
        </a:p>
      </dgm:t>
    </dgm:pt>
    <dgm:pt modelId="{54777857-1773-4334-84F4-C37FF771FAF9}" type="parTrans" cxnId="{CFF01ED8-95C6-440C-9E3F-BAC02248AE48}">
      <dgm:prSet/>
      <dgm:spPr/>
    </dgm:pt>
    <dgm:pt modelId="{6AB4940F-00F9-4BFE-8E8C-4DFD86175305}" type="sibTrans" cxnId="{CFF01ED8-95C6-440C-9E3F-BAC02248AE48}">
      <dgm:prSet/>
      <dgm:spPr/>
    </dgm:pt>
    <dgm:pt modelId="{6D1F50D3-73DF-4D24-BBB4-60751C7E2ED0}">
      <dgm:prSet phldrT="[Text]"/>
      <dgm:spPr/>
      <dgm:t>
        <a:bodyPr/>
        <a:lstStyle/>
        <a:p>
          <a:r>
            <a:rPr lang="en-US" dirty="0"/>
            <a:t>I prioritize other tasks over learning statistics.</a:t>
          </a:r>
        </a:p>
      </dgm:t>
    </dgm:pt>
    <dgm:pt modelId="{08B8B0CD-9776-4815-B2A4-C52C6E29C98A}" type="parTrans" cxnId="{BF580AFD-3EFD-4B57-B7F8-C67F4B9EF9F9}">
      <dgm:prSet/>
      <dgm:spPr/>
    </dgm:pt>
    <dgm:pt modelId="{0BE848BC-CB40-4971-AB07-B988051BAB94}" type="sibTrans" cxnId="{BF580AFD-3EFD-4B57-B7F8-C67F4B9EF9F9}">
      <dgm:prSet/>
      <dgm:spPr/>
    </dgm:pt>
    <dgm:pt modelId="{7BC8A194-A9F6-4ED7-9569-4851639DA9A7}" type="pres">
      <dgm:prSet presAssocID="{58D6A03D-01F3-4C6E-8D05-B3B461B46599}" presName="linear" presStyleCnt="0">
        <dgm:presLayoutVars>
          <dgm:dir/>
          <dgm:animLvl val="lvl"/>
          <dgm:resizeHandles val="exact"/>
        </dgm:presLayoutVars>
      </dgm:prSet>
      <dgm:spPr/>
    </dgm:pt>
    <dgm:pt modelId="{937C38EC-BA7A-4999-9723-4B2E92FC633E}" type="pres">
      <dgm:prSet presAssocID="{3A5700B4-F777-4A72-8D34-9B42EF11C778}" presName="parentLin" presStyleCnt="0"/>
      <dgm:spPr/>
    </dgm:pt>
    <dgm:pt modelId="{512DE586-9DF4-4BCC-8056-E0E77513026D}" type="pres">
      <dgm:prSet presAssocID="{3A5700B4-F777-4A72-8D34-9B42EF11C778}" presName="parentLeftMargin" presStyleLbl="node1" presStyleIdx="0" presStyleCnt="2"/>
      <dgm:spPr/>
    </dgm:pt>
    <dgm:pt modelId="{0F137781-741F-4864-B813-5DA58BB34C6E}" type="pres">
      <dgm:prSet presAssocID="{3A5700B4-F777-4A72-8D34-9B42EF11C778}" presName="parentText" presStyleLbl="node1" presStyleIdx="0" presStyleCnt="2">
        <dgm:presLayoutVars>
          <dgm:chMax val="0"/>
          <dgm:bulletEnabled val="1"/>
        </dgm:presLayoutVars>
      </dgm:prSet>
      <dgm:spPr/>
    </dgm:pt>
    <dgm:pt modelId="{622170C6-7F04-4F75-BD49-524B64D662C7}" type="pres">
      <dgm:prSet presAssocID="{3A5700B4-F777-4A72-8D34-9B42EF11C778}" presName="negativeSpace" presStyleCnt="0"/>
      <dgm:spPr/>
    </dgm:pt>
    <dgm:pt modelId="{0B478F3F-AF0C-441D-A492-728E3E03D5F9}" type="pres">
      <dgm:prSet presAssocID="{3A5700B4-F777-4A72-8D34-9B42EF11C778}" presName="childText" presStyleLbl="conFgAcc1" presStyleIdx="0" presStyleCnt="2">
        <dgm:presLayoutVars>
          <dgm:bulletEnabled val="1"/>
        </dgm:presLayoutVars>
      </dgm:prSet>
      <dgm:spPr/>
    </dgm:pt>
    <dgm:pt modelId="{3DCD2B59-B2B4-4A17-9F1B-E1D0BF63FDAF}" type="pres">
      <dgm:prSet presAssocID="{4B5D7B3C-42BC-420E-A780-E33A6B5B75CE}" presName="spaceBetweenRectangles" presStyleCnt="0"/>
      <dgm:spPr/>
    </dgm:pt>
    <dgm:pt modelId="{C34F8B6F-3B7B-4499-B0B3-EFFCAE8CC469}" type="pres">
      <dgm:prSet presAssocID="{4ECE95FB-E41E-4348-829F-052B41861D37}" presName="parentLin" presStyleCnt="0"/>
      <dgm:spPr/>
    </dgm:pt>
    <dgm:pt modelId="{438D9570-93F9-48E2-9F15-376343F2CA90}" type="pres">
      <dgm:prSet presAssocID="{4ECE95FB-E41E-4348-829F-052B41861D37}" presName="parentLeftMargin" presStyleLbl="node1" presStyleIdx="0" presStyleCnt="2"/>
      <dgm:spPr/>
    </dgm:pt>
    <dgm:pt modelId="{962C304B-7C36-45DF-98CC-1AE5A2A1E236}" type="pres">
      <dgm:prSet presAssocID="{4ECE95FB-E41E-4348-829F-052B41861D37}" presName="parentText" presStyleLbl="node1" presStyleIdx="1" presStyleCnt="2">
        <dgm:presLayoutVars>
          <dgm:chMax val="0"/>
          <dgm:bulletEnabled val="1"/>
        </dgm:presLayoutVars>
      </dgm:prSet>
      <dgm:spPr/>
    </dgm:pt>
    <dgm:pt modelId="{6951C19F-B041-47AE-B2AA-795EFD0376CB}" type="pres">
      <dgm:prSet presAssocID="{4ECE95FB-E41E-4348-829F-052B41861D37}" presName="negativeSpace" presStyleCnt="0"/>
      <dgm:spPr/>
    </dgm:pt>
    <dgm:pt modelId="{52D6E59D-98FB-4CB5-BF58-D267879F3D4C}" type="pres">
      <dgm:prSet presAssocID="{4ECE95FB-E41E-4348-829F-052B41861D37}" presName="childText" presStyleLbl="conFgAcc1" presStyleIdx="1" presStyleCnt="2">
        <dgm:presLayoutVars>
          <dgm:bulletEnabled val="1"/>
        </dgm:presLayoutVars>
      </dgm:prSet>
      <dgm:spPr/>
    </dgm:pt>
  </dgm:ptLst>
  <dgm:cxnLst>
    <dgm:cxn modelId="{44B67708-A1AE-449A-9CBD-65594512F783}" type="presOf" srcId="{AB357F3E-D6CE-48FF-B74D-96316CC88C49}" destId="{0B478F3F-AF0C-441D-A492-728E3E03D5F9}" srcOrd="0" destOrd="1" presId="urn:microsoft.com/office/officeart/2005/8/layout/list1"/>
    <dgm:cxn modelId="{09A99B0F-FA6F-41A2-8A6B-8055B083AFB8}" type="presOf" srcId="{4BF7206F-94A9-4B14-B215-C5061143C908}" destId="{0B478F3F-AF0C-441D-A492-728E3E03D5F9}" srcOrd="0" destOrd="2" presId="urn:microsoft.com/office/officeart/2005/8/layout/list1"/>
    <dgm:cxn modelId="{3C0AFD15-978B-4771-8A94-68EA8DB6C68F}" srcId="{58D6A03D-01F3-4C6E-8D05-B3B461B46599}" destId="{3A5700B4-F777-4A72-8D34-9B42EF11C778}" srcOrd="0" destOrd="0" parTransId="{699D937B-B8DD-48E4-B692-54826AA42FC3}" sibTransId="{4B5D7B3C-42BC-420E-A780-E33A6B5B75CE}"/>
    <dgm:cxn modelId="{CC3D3D16-C243-4036-A212-7F0268CF0D81}" srcId="{3A5700B4-F777-4A72-8D34-9B42EF11C778}" destId="{4BF7206F-94A9-4B14-B215-C5061143C908}" srcOrd="2" destOrd="0" parTransId="{5BC12A0D-375D-473D-A7A5-1590D8BB2604}" sibTransId="{E6C12006-73DB-441D-9C97-766092375603}"/>
    <dgm:cxn modelId="{5B1FAE21-19DE-4796-9193-A8FDD738E6E1}" type="presOf" srcId="{3A5700B4-F777-4A72-8D34-9B42EF11C778}" destId="{512DE586-9DF4-4BCC-8056-E0E77513026D}" srcOrd="0" destOrd="0" presId="urn:microsoft.com/office/officeart/2005/8/layout/list1"/>
    <dgm:cxn modelId="{B0F7B82E-5357-4ECC-B181-9DF50BD063F0}" type="presOf" srcId="{A761DD50-7CE6-414C-8E52-25B0C430609F}" destId="{0B478F3F-AF0C-441D-A492-728E3E03D5F9}" srcOrd="0" destOrd="0" presId="urn:microsoft.com/office/officeart/2005/8/layout/list1"/>
    <dgm:cxn modelId="{28342F48-8791-4824-A0C8-E9D0E3FE4E10}" srcId="{3A5700B4-F777-4A72-8D34-9B42EF11C778}" destId="{A761DD50-7CE6-414C-8E52-25B0C430609F}" srcOrd="0" destOrd="0" parTransId="{E2DA7CE8-51B2-4DB4-BC53-1A01493C6D42}" sibTransId="{4DA9AB40-77C4-41E3-8295-489B3C7BD5C0}"/>
    <dgm:cxn modelId="{08D5DC48-C1D9-46ED-A5FA-86CBD1DE9AF2}" type="presOf" srcId="{3A5700B4-F777-4A72-8D34-9B42EF11C778}" destId="{0F137781-741F-4864-B813-5DA58BB34C6E}" srcOrd="1" destOrd="0" presId="urn:microsoft.com/office/officeart/2005/8/layout/list1"/>
    <dgm:cxn modelId="{CCFD264A-B555-4D25-886D-5470CDA8661E}" srcId="{3A5700B4-F777-4A72-8D34-9B42EF11C778}" destId="{AB357F3E-D6CE-48FF-B74D-96316CC88C49}" srcOrd="1" destOrd="0" parTransId="{BCB129B3-7B48-4E4D-A9FA-643259633A0B}" sibTransId="{1BD05C07-1B53-444F-8C99-F9FA6E984AD1}"/>
    <dgm:cxn modelId="{85DCFF4F-27C5-4F07-B181-F6B833DA5DF8}" srcId="{4ECE95FB-E41E-4348-829F-052B41861D37}" destId="{CBBDC43E-242F-4458-859A-A531C5FEDD9C}" srcOrd="0" destOrd="0" parTransId="{42A1C65A-E626-47C4-9201-D93DEFA9AB8F}" sibTransId="{F9D51C6D-8BEC-49F3-8C54-6B49A472CA52}"/>
    <dgm:cxn modelId="{35024175-3CB6-4531-BDB7-8A7D0CA42E23}" type="presOf" srcId="{4ECE95FB-E41E-4348-829F-052B41861D37}" destId="{438D9570-93F9-48E2-9F15-376343F2CA90}" srcOrd="0" destOrd="0" presId="urn:microsoft.com/office/officeart/2005/8/layout/list1"/>
    <dgm:cxn modelId="{DD2A448A-C646-41AC-9218-F08508709416}" type="presOf" srcId="{58D6A03D-01F3-4C6E-8D05-B3B461B46599}" destId="{7BC8A194-A9F6-4ED7-9569-4851639DA9A7}" srcOrd="0" destOrd="0" presId="urn:microsoft.com/office/officeart/2005/8/layout/list1"/>
    <dgm:cxn modelId="{3D91E296-7DB6-4E1B-944B-3C085B103CE1}" type="presOf" srcId="{4ECE95FB-E41E-4348-829F-052B41861D37}" destId="{962C304B-7C36-45DF-98CC-1AE5A2A1E236}" srcOrd="1" destOrd="0" presId="urn:microsoft.com/office/officeart/2005/8/layout/list1"/>
    <dgm:cxn modelId="{C0EA27A6-1231-417C-9AC1-88437AE2D34B}" type="presOf" srcId="{CBBDC43E-242F-4458-859A-A531C5FEDD9C}" destId="{52D6E59D-98FB-4CB5-BF58-D267879F3D4C}" srcOrd="0" destOrd="0" presId="urn:microsoft.com/office/officeart/2005/8/layout/list1"/>
    <dgm:cxn modelId="{567B3AB5-34DF-4741-BCE0-F115EAE5EDF8}" type="presOf" srcId="{19FAD896-D344-49B4-B830-EC421E4A533A}" destId="{52D6E59D-98FB-4CB5-BF58-D267879F3D4C}" srcOrd="0" destOrd="1" presId="urn:microsoft.com/office/officeart/2005/8/layout/list1"/>
    <dgm:cxn modelId="{361D46B9-4EFB-418E-AE1A-E595B6E61F27}" srcId="{58D6A03D-01F3-4C6E-8D05-B3B461B46599}" destId="{4ECE95FB-E41E-4348-829F-052B41861D37}" srcOrd="1" destOrd="0" parTransId="{E16CDAEB-81D6-4D5E-B433-FE398BB7224E}" sibTransId="{12E568BA-6E02-470B-8552-A20BD433F0E2}"/>
    <dgm:cxn modelId="{CFF01ED8-95C6-440C-9E3F-BAC02248AE48}" srcId="{4ECE95FB-E41E-4348-829F-052B41861D37}" destId="{19FAD896-D344-49B4-B830-EC421E4A533A}" srcOrd="1" destOrd="0" parTransId="{54777857-1773-4334-84F4-C37FF771FAF9}" sibTransId="{6AB4940F-00F9-4BFE-8E8C-4DFD86175305}"/>
    <dgm:cxn modelId="{2765CDE2-5256-4190-B430-AE1A29A119E4}" type="presOf" srcId="{6D1F50D3-73DF-4D24-BBB4-60751C7E2ED0}" destId="{52D6E59D-98FB-4CB5-BF58-D267879F3D4C}" srcOrd="0" destOrd="2" presId="urn:microsoft.com/office/officeart/2005/8/layout/list1"/>
    <dgm:cxn modelId="{BF580AFD-3EFD-4B57-B7F8-C67F4B9EF9F9}" srcId="{4ECE95FB-E41E-4348-829F-052B41861D37}" destId="{6D1F50D3-73DF-4D24-BBB4-60751C7E2ED0}" srcOrd="2" destOrd="0" parTransId="{08B8B0CD-9776-4815-B2A4-C52C6E29C98A}" sibTransId="{0BE848BC-CB40-4971-AB07-B988051BAB94}"/>
    <dgm:cxn modelId="{B2D6EDF3-2314-4727-8481-90F9B49F6600}" type="presParOf" srcId="{7BC8A194-A9F6-4ED7-9569-4851639DA9A7}" destId="{937C38EC-BA7A-4999-9723-4B2E92FC633E}" srcOrd="0" destOrd="0" presId="urn:microsoft.com/office/officeart/2005/8/layout/list1"/>
    <dgm:cxn modelId="{BDA6452A-B0AF-4C4F-9351-AA6EF12C721A}" type="presParOf" srcId="{937C38EC-BA7A-4999-9723-4B2E92FC633E}" destId="{512DE586-9DF4-4BCC-8056-E0E77513026D}" srcOrd="0" destOrd="0" presId="urn:microsoft.com/office/officeart/2005/8/layout/list1"/>
    <dgm:cxn modelId="{8D40B878-A138-4141-BB54-33B548B4A405}" type="presParOf" srcId="{937C38EC-BA7A-4999-9723-4B2E92FC633E}" destId="{0F137781-741F-4864-B813-5DA58BB34C6E}" srcOrd="1" destOrd="0" presId="urn:microsoft.com/office/officeart/2005/8/layout/list1"/>
    <dgm:cxn modelId="{726B8B27-0135-47A6-B895-C6D8F131523C}" type="presParOf" srcId="{7BC8A194-A9F6-4ED7-9569-4851639DA9A7}" destId="{622170C6-7F04-4F75-BD49-524B64D662C7}" srcOrd="1" destOrd="0" presId="urn:microsoft.com/office/officeart/2005/8/layout/list1"/>
    <dgm:cxn modelId="{3220059E-9D64-4B49-99DC-FE97AFC3A79F}" type="presParOf" srcId="{7BC8A194-A9F6-4ED7-9569-4851639DA9A7}" destId="{0B478F3F-AF0C-441D-A492-728E3E03D5F9}" srcOrd="2" destOrd="0" presId="urn:microsoft.com/office/officeart/2005/8/layout/list1"/>
    <dgm:cxn modelId="{0580B11F-AC6A-42C7-A563-3A5037D10D55}" type="presParOf" srcId="{7BC8A194-A9F6-4ED7-9569-4851639DA9A7}" destId="{3DCD2B59-B2B4-4A17-9F1B-E1D0BF63FDAF}" srcOrd="3" destOrd="0" presId="urn:microsoft.com/office/officeart/2005/8/layout/list1"/>
    <dgm:cxn modelId="{9CC3308D-2F8E-476F-8D8E-3F6CBB26AD1F}" type="presParOf" srcId="{7BC8A194-A9F6-4ED7-9569-4851639DA9A7}" destId="{C34F8B6F-3B7B-4499-B0B3-EFFCAE8CC469}" srcOrd="4" destOrd="0" presId="urn:microsoft.com/office/officeart/2005/8/layout/list1"/>
    <dgm:cxn modelId="{808B1EE8-E594-4D76-93E2-FD401BCB4CE1}" type="presParOf" srcId="{C34F8B6F-3B7B-4499-B0B3-EFFCAE8CC469}" destId="{438D9570-93F9-48E2-9F15-376343F2CA90}" srcOrd="0" destOrd="0" presId="urn:microsoft.com/office/officeart/2005/8/layout/list1"/>
    <dgm:cxn modelId="{02398FAE-CD22-493B-A328-D781ED6585F0}" type="presParOf" srcId="{C34F8B6F-3B7B-4499-B0B3-EFFCAE8CC469}" destId="{962C304B-7C36-45DF-98CC-1AE5A2A1E236}" srcOrd="1" destOrd="0" presId="urn:microsoft.com/office/officeart/2005/8/layout/list1"/>
    <dgm:cxn modelId="{F94AB7B2-17AF-4984-A8F5-CD1342B7D20E}" type="presParOf" srcId="{7BC8A194-A9F6-4ED7-9569-4851639DA9A7}" destId="{6951C19F-B041-47AE-B2AA-795EFD0376CB}" srcOrd="5" destOrd="0" presId="urn:microsoft.com/office/officeart/2005/8/layout/list1"/>
    <dgm:cxn modelId="{67832A02-91AD-419E-B55F-75F37FEF33D7}" type="presParOf" srcId="{7BC8A194-A9F6-4ED7-9569-4851639DA9A7}" destId="{52D6E59D-98FB-4CB5-BF58-D267879F3D4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8D6A03D-01F3-4C6E-8D05-B3B461B4659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A5700B4-F777-4A72-8D34-9B42EF11C778}">
      <dgm:prSet phldrT="[Text]"/>
      <dgm:spPr>
        <a:solidFill>
          <a:srgbClr val="74B3C1"/>
        </a:solidFill>
      </dgm:spPr>
      <dgm:t>
        <a:bodyPr/>
        <a:lstStyle/>
        <a:p>
          <a:r>
            <a:rPr lang="en-US" dirty="0"/>
            <a:t>Difficulty (5 items)</a:t>
          </a:r>
        </a:p>
      </dgm:t>
    </dgm:pt>
    <dgm:pt modelId="{699D937B-B8DD-48E4-B692-54826AA42FC3}" type="parTrans" cxnId="{3C0AFD15-978B-4771-8A94-68EA8DB6C68F}">
      <dgm:prSet/>
      <dgm:spPr/>
      <dgm:t>
        <a:bodyPr/>
        <a:lstStyle/>
        <a:p>
          <a:endParaRPr lang="en-US"/>
        </a:p>
      </dgm:t>
    </dgm:pt>
    <dgm:pt modelId="{4B5D7B3C-42BC-420E-A780-E33A6B5B75CE}" type="sibTrans" cxnId="{3C0AFD15-978B-4771-8A94-68EA8DB6C68F}">
      <dgm:prSet/>
      <dgm:spPr/>
      <dgm:t>
        <a:bodyPr/>
        <a:lstStyle/>
        <a:p>
          <a:endParaRPr lang="en-US"/>
        </a:p>
      </dgm:t>
    </dgm:pt>
    <dgm:pt modelId="{4ECE95FB-E41E-4348-829F-052B41861D37}">
      <dgm:prSet phldrT="[Text]"/>
      <dgm:spPr>
        <a:solidFill>
          <a:srgbClr val="74B3C1"/>
        </a:solidFill>
      </dgm:spPr>
      <dgm:t>
        <a:bodyPr/>
        <a:lstStyle/>
        <a:p>
          <a:r>
            <a:rPr lang="en-US" dirty="0"/>
            <a:t>Expectancies (5 items)</a:t>
          </a:r>
        </a:p>
      </dgm:t>
    </dgm:pt>
    <dgm:pt modelId="{E16CDAEB-81D6-4D5E-B433-FE398BB7224E}" type="parTrans" cxnId="{361D46B9-4EFB-418E-AE1A-E595B6E61F27}">
      <dgm:prSet/>
      <dgm:spPr/>
      <dgm:t>
        <a:bodyPr/>
        <a:lstStyle/>
        <a:p>
          <a:endParaRPr lang="en-US"/>
        </a:p>
      </dgm:t>
    </dgm:pt>
    <dgm:pt modelId="{12E568BA-6E02-470B-8552-A20BD433F0E2}" type="sibTrans" cxnId="{361D46B9-4EFB-418E-AE1A-E595B6E61F27}">
      <dgm:prSet/>
      <dgm:spPr/>
      <dgm:t>
        <a:bodyPr/>
        <a:lstStyle/>
        <a:p>
          <a:endParaRPr lang="en-US"/>
        </a:p>
      </dgm:t>
    </dgm:pt>
    <dgm:pt modelId="{A761DD50-7CE6-414C-8E52-25B0C430609F}">
      <dgm:prSet phldrT="[Text]"/>
      <dgm:spPr/>
      <dgm:t>
        <a:bodyPr/>
        <a:lstStyle/>
        <a:p>
          <a:r>
            <a:rPr lang="en-US" dirty="0"/>
            <a:t>Learning statistics is hard for me.</a:t>
          </a:r>
        </a:p>
      </dgm:t>
    </dgm:pt>
    <dgm:pt modelId="{E2DA7CE8-51B2-4DB4-BC53-1A01493C6D42}" type="parTrans" cxnId="{28342F48-8791-4824-A0C8-E9D0E3FE4E10}">
      <dgm:prSet/>
      <dgm:spPr/>
      <dgm:t>
        <a:bodyPr/>
        <a:lstStyle/>
        <a:p>
          <a:endParaRPr lang="en-US"/>
        </a:p>
      </dgm:t>
    </dgm:pt>
    <dgm:pt modelId="{4DA9AB40-77C4-41E3-8295-489B3C7BD5C0}" type="sibTrans" cxnId="{28342F48-8791-4824-A0C8-E9D0E3FE4E10}">
      <dgm:prSet/>
      <dgm:spPr/>
      <dgm:t>
        <a:bodyPr/>
        <a:lstStyle/>
        <a:p>
          <a:endParaRPr lang="en-US"/>
        </a:p>
      </dgm:t>
    </dgm:pt>
    <dgm:pt modelId="{CBBDC43E-242F-4458-859A-A531C5FEDD9C}">
      <dgm:prSet phldrT="[Text]"/>
      <dgm:spPr/>
      <dgm:t>
        <a:bodyPr/>
        <a:lstStyle/>
        <a:p>
          <a:r>
            <a:rPr lang="en-US" dirty="0"/>
            <a:t>I am able to explain statistical results to others.</a:t>
          </a:r>
        </a:p>
      </dgm:t>
    </dgm:pt>
    <dgm:pt modelId="{42A1C65A-E626-47C4-9201-D93DEFA9AB8F}" type="parTrans" cxnId="{85DCFF4F-27C5-4F07-B181-F6B833DA5DF8}">
      <dgm:prSet/>
      <dgm:spPr/>
      <dgm:t>
        <a:bodyPr/>
        <a:lstStyle/>
        <a:p>
          <a:endParaRPr lang="en-US"/>
        </a:p>
      </dgm:t>
    </dgm:pt>
    <dgm:pt modelId="{F9D51C6D-8BEC-49F3-8C54-6B49A472CA52}" type="sibTrans" cxnId="{85DCFF4F-27C5-4F07-B181-F6B833DA5DF8}">
      <dgm:prSet/>
      <dgm:spPr/>
      <dgm:t>
        <a:bodyPr/>
        <a:lstStyle/>
        <a:p>
          <a:endParaRPr lang="en-US"/>
        </a:p>
      </dgm:t>
    </dgm:pt>
    <dgm:pt modelId="{14ACE5F6-1DE5-45F5-996E-9AAAAC434F61}">
      <dgm:prSet phldrT="[Text]"/>
      <dgm:spPr/>
      <dgm:t>
        <a:bodyPr/>
        <a:lstStyle/>
        <a:p>
          <a:r>
            <a:rPr lang="en-US" dirty="0"/>
            <a:t>I have trouble understanding statistics.</a:t>
          </a:r>
        </a:p>
      </dgm:t>
    </dgm:pt>
    <dgm:pt modelId="{31DE8B8F-34C0-444E-9A32-C26F3587C41E}" type="parTrans" cxnId="{FD548B9E-DBCD-466F-B821-ECE862C2AF2C}">
      <dgm:prSet/>
      <dgm:spPr/>
    </dgm:pt>
    <dgm:pt modelId="{59649722-9697-435D-A8A6-7E0DE2558BE7}" type="sibTrans" cxnId="{FD548B9E-DBCD-466F-B821-ECE862C2AF2C}">
      <dgm:prSet/>
      <dgm:spPr/>
    </dgm:pt>
    <dgm:pt modelId="{E1F45325-4103-446F-9194-CE45DF99E878}">
      <dgm:prSet phldrT="[Text]"/>
      <dgm:spPr/>
      <dgm:t>
        <a:bodyPr/>
        <a:lstStyle/>
        <a:p>
          <a:r>
            <a:rPr lang="en-US" dirty="0"/>
            <a:t>I am confident I can interpret graphs.</a:t>
          </a:r>
        </a:p>
      </dgm:t>
    </dgm:pt>
    <dgm:pt modelId="{0C776C91-B30C-4775-9E3F-E4012970B66C}" type="parTrans" cxnId="{94ACDA52-B31B-4909-A518-15BEB09062B9}">
      <dgm:prSet/>
      <dgm:spPr/>
    </dgm:pt>
    <dgm:pt modelId="{1D9E0E50-5420-4A7A-9043-8234FA2AFEBB}" type="sibTrans" cxnId="{94ACDA52-B31B-4909-A518-15BEB09062B9}">
      <dgm:prSet/>
      <dgm:spPr/>
    </dgm:pt>
    <dgm:pt modelId="{70C22E74-2D47-47E6-94B1-0EAE6722EC00}">
      <dgm:prSet phldrT="[Text]"/>
      <dgm:spPr/>
      <dgm:t>
        <a:bodyPr/>
        <a:lstStyle/>
        <a:p>
          <a:r>
            <a:rPr lang="en-US" dirty="0"/>
            <a:t>I can use data to make appropriate decisions.</a:t>
          </a:r>
        </a:p>
      </dgm:t>
    </dgm:pt>
    <dgm:pt modelId="{EAFA9BCD-8BB3-401C-9226-167FAEF0ED52}" type="parTrans" cxnId="{62EE1447-C97E-46C2-B762-F7DFB9A22304}">
      <dgm:prSet/>
      <dgm:spPr/>
    </dgm:pt>
    <dgm:pt modelId="{C2880951-1EA6-43C2-8FD9-E5901C8EE011}" type="sibTrans" cxnId="{62EE1447-C97E-46C2-B762-F7DFB9A22304}">
      <dgm:prSet/>
      <dgm:spPr/>
    </dgm:pt>
    <dgm:pt modelId="{7BC8A194-A9F6-4ED7-9569-4851639DA9A7}" type="pres">
      <dgm:prSet presAssocID="{58D6A03D-01F3-4C6E-8D05-B3B461B46599}" presName="linear" presStyleCnt="0">
        <dgm:presLayoutVars>
          <dgm:dir/>
          <dgm:animLvl val="lvl"/>
          <dgm:resizeHandles val="exact"/>
        </dgm:presLayoutVars>
      </dgm:prSet>
      <dgm:spPr/>
    </dgm:pt>
    <dgm:pt modelId="{937C38EC-BA7A-4999-9723-4B2E92FC633E}" type="pres">
      <dgm:prSet presAssocID="{3A5700B4-F777-4A72-8D34-9B42EF11C778}" presName="parentLin" presStyleCnt="0"/>
      <dgm:spPr/>
    </dgm:pt>
    <dgm:pt modelId="{512DE586-9DF4-4BCC-8056-E0E77513026D}" type="pres">
      <dgm:prSet presAssocID="{3A5700B4-F777-4A72-8D34-9B42EF11C778}" presName="parentLeftMargin" presStyleLbl="node1" presStyleIdx="0" presStyleCnt="2"/>
      <dgm:spPr/>
    </dgm:pt>
    <dgm:pt modelId="{0F137781-741F-4864-B813-5DA58BB34C6E}" type="pres">
      <dgm:prSet presAssocID="{3A5700B4-F777-4A72-8D34-9B42EF11C778}" presName="parentText" presStyleLbl="node1" presStyleIdx="0" presStyleCnt="2">
        <dgm:presLayoutVars>
          <dgm:chMax val="0"/>
          <dgm:bulletEnabled val="1"/>
        </dgm:presLayoutVars>
      </dgm:prSet>
      <dgm:spPr/>
    </dgm:pt>
    <dgm:pt modelId="{622170C6-7F04-4F75-BD49-524B64D662C7}" type="pres">
      <dgm:prSet presAssocID="{3A5700B4-F777-4A72-8D34-9B42EF11C778}" presName="negativeSpace" presStyleCnt="0"/>
      <dgm:spPr/>
    </dgm:pt>
    <dgm:pt modelId="{0B478F3F-AF0C-441D-A492-728E3E03D5F9}" type="pres">
      <dgm:prSet presAssocID="{3A5700B4-F777-4A72-8D34-9B42EF11C778}" presName="childText" presStyleLbl="conFgAcc1" presStyleIdx="0" presStyleCnt="2">
        <dgm:presLayoutVars>
          <dgm:bulletEnabled val="1"/>
        </dgm:presLayoutVars>
      </dgm:prSet>
      <dgm:spPr/>
    </dgm:pt>
    <dgm:pt modelId="{3DCD2B59-B2B4-4A17-9F1B-E1D0BF63FDAF}" type="pres">
      <dgm:prSet presAssocID="{4B5D7B3C-42BC-420E-A780-E33A6B5B75CE}" presName="spaceBetweenRectangles" presStyleCnt="0"/>
      <dgm:spPr/>
    </dgm:pt>
    <dgm:pt modelId="{C34F8B6F-3B7B-4499-B0B3-EFFCAE8CC469}" type="pres">
      <dgm:prSet presAssocID="{4ECE95FB-E41E-4348-829F-052B41861D37}" presName="parentLin" presStyleCnt="0"/>
      <dgm:spPr/>
    </dgm:pt>
    <dgm:pt modelId="{438D9570-93F9-48E2-9F15-376343F2CA90}" type="pres">
      <dgm:prSet presAssocID="{4ECE95FB-E41E-4348-829F-052B41861D37}" presName="parentLeftMargin" presStyleLbl="node1" presStyleIdx="0" presStyleCnt="2"/>
      <dgm:spPr/>
    </dgm:pt>
    <dgm:pt modelId="{962C304B-7C36-45DF-98CC-1AE5A2A1E236}" type="pres">
      <dgm:prSet presAssocID="{4ECE95FB-E41E-4348-829F-052B41861D37}" presName="parentText" presStyleLbl="node1" presStyleIdx="1" presStyleCnt="2">
        <dgm:presLayoutVars>
          <dgm:chMax val="0"/>
          <dgm:bulletEnabled val="1"/>
        </dgm:presLayoutVars>
      </dgm:prSet>
      <dgm:spPr/>
    </dgm:pt>
    <dgm:pt modelId="{6951C19F-B041-47AE-B2AA-795EFD0376CB}" type="pres">
      <dgm:prSet presAssocID="{4ECE95FB-E41E-4348-829F-052B41861D37}" presName="negativeSpace" presStyleCnt="0"/>
      <dgm:spPr/>
    </dgm:pt>
    <dgm:pt modelId="{52D6E59D-98FB-4CB5-BF58-D267879F3D4C}" type="pres">
      <dgm:prSet presAssocID="{4ECE95FB-E41E-4348-829F-052B41861D37}" presName="childText" presStyleLbl="conFgAcc1" presStyleIdx="1" presStyleCnt="2">
        <dgm:presLayoutVars>
          <dgm:bulletEnabled val="1"/>
        </dgm:presLayoutVars>
      </dgm:prSet>
      <dgm:spPr/>
    </dgm:pt>
  </dgm:ptLst>
  <dgm:cxnLst>
    <dgm:cxn modelId="{3C0AFD15-978B-4771-8A94-68EA8DB6C68F}" srcId="{58D6A03D-01F3-4C6E-8D05-B3B461B46599}" destId="{3A5700B4-F777-4A72-8D34-9B42EF11C778}" srcOrd="0" destOrd="0" parTransId="{699D937B-B8DD-48E4-B692-54826AA42FC3}" sibTransId="{4B5D7B3C-42BC-420E-A780-E33A6B5B75CE}"/>
    <dgm:cxn modelId="{5B1FAE21-19DE-4796-9193-A8FDD738E6E1}" type="presOf" srcId="{3A5700B4-F777-4A72-8D34-9B42EF11C778}" destId="{512DE586-9DF4-4BCC-8056-E0E77513026D}" srcOrd="0" destOrd="0" presId="urn:microsoft.com/office/officeart/2005/8/layout/list1"/>
    <dgm:cxn modelId="{2C360922-E651-4024-A3CF-22749981C645}" type="presOf" srcId="{70C22E74-2D47-47E6-94B1-0EAE6722EC00}" destId="{52D6E59D-98FB-4CB5-BF58-D267879F3D4C}" srcOrd="0" destOrd="2" presId="urn:microsoft.com/office/officeart/2005/8/layout/list1"/>
    <dgm:cxn modelId="{B0F7B82E-5357-4ECC-B181-9DF50BD063F0}" type="presOf" srcId="{A761DD50-7CE6-414C-8E52-25B0C430609F}" destId="{0B478F3F-AF0C-441D-A492-728E3E03D5F9}" srcOrd="0" destOrd="0" presId="urn:microsoft.com/office/officeart/2005/8/layout/list1"/>
    <dgm:cxn modelId="{62EE1447-C97E-46C2-B762-F7DFB9A22304}" srcId="{4ECE95FB-E41E-4348-829F-052B41861D37}" destId="{70C22E74-2D47-47E6-94B1-0EAE6722EC00}" srcOrd="2" destOrd="0" parTransId="{EAFA9BCD-8BB3-401C-9226-167FAEF0ED52}" sibTransId="{C2880951-1EA6-43C2-8FD9-E5901C8EE011}"/>
    <dgm:cxn modelId="{28342F48-8791-4824-A0C8-E9D0E3FE4E10}" srcId="{3A5700B4-F777-4A72-8D34-9B42EF11C778}" destId="{A761DD50-7CE6-414C-8E52-25B0C430609F}" srcOrd="0" destOrd="0" parTransId="{E2DA7CE8-51B2-4DB4-BC53-1A01493C6D42}" sibTransId="{4DA9AB40-77C4-41E3-8295-489B3C7BD5C0}"/>
    <dgm:cxn modelId="{08D5DC48-C1D9-46ED-A5FA-86CBD1DE9AF2}" type="presOf" srcId="{3A5700B4-F777-4A72-8D34-9B42EF11C778}" destId="{0F137781-741F-4864-B813-5DA58BB34C6E}" srcOrd="1" destOrd="0" presId="urn:microsoft.com/office/officeart/2005/8/layout/list1"/>
    <dgm:cxn modelId="{85DCFF4F-27C5-4F07-B181-F6B833DA5DF8}" srcId="{4ECE95FB-E41E-4348-829F-052B41861D37}" destId="{CBBDC43E-242F-4458-859A-A531C5FEDD9C}" srcOrd="0" destOrd="0" parTransId="{42A1C65A-E626-47C4-9201-D93DEFA9AB8F}" sibTransId="{F9D51C6D-8BEC-49F3-8C54-6B49A472CA52}"/>
    <dgm:cxn modelId="{94ACDA52-B31B-4909-A518-15BEB09062B9}" srcId="{4ECE95FB-E41E-4348-829F-052B41861D37}" destId="{E1F45325-4103-446F-9194-CE45DF99E878}" srcOrd="1" destOrd="0" parTransId="{0C776C91-B30C-4775-9E3F-E4012970B66C}" sibTransId="{1D9E0E50-5420-4A7A-9043-8234FA2AFEBB}"/>
    <dgm:cxn modelId="{35024175-3CB6-4531-BDB7-8A7D0CA42E23}" type="presOf" srcId="{4ECE95FB-E41E-4348-829F-052B41861D37}" destId="{438D9570-93F9-48E2-9F15-376343F2CA90}" srcOrd="0" destOrd="0" presId="urn:microsoft.com/office/officeart/2005/8/layout/list1"/>
    <dgm:cxn modelId="{C22CC87E-DEDA-45F7-9916-B54B0B93F218}" type="presOf" srcId="{14ACE5F6-1DE5-45F5-996E-9AAAAC434F61}" destId="{0B478F3F-AF0C-441D-A492-728E3E03D5F9}" srcOrd="0" destOrd="1" presId="urn:microsoft.com/office/officeart/2005/8/layout/list1"/>
    <dgm:cxn modelId="{BDCDD388-D5A3-42CB-96F9-531F9AE88DB4}" type="presOf" srcId="{E1F45325-4103-446F-9194-CE45DF99E878}" destId="{52D6E59D-98FB-4CB5-BF58-D267879F3D4C}" srcOrd="0" destOrd="1" presId="urn:microsoft.com/office/officeart/2005/8/layout/list1"/>
    <dgm:cxn modelId="{DD2A448A-C646-41AC-9218-F08508709416}" type="presOf" srcId="{58D6A03D-01F3-4C6E-8D05-B3B461B46599}" destId="{7BC8A194-A9F6-4ED7-9569-4851639DA9A7}" srcOrd="0" destOrd="0" presId="urn:microsoft.com/office/officeart/2005/8/layout/list1"/>
    <dgm:cxn modelId="{3D91E296-7DB6-4E1B-944B-3C085B103CE1}" type="presOf" srcId="{4ECE95FB-E41E-4348-829F-052B41861D37}" destId="{962C304B-7C36-45DF-98CC-1AE5A2A1E236}" srcOrd="1" destOrd="0" presId="urn:microsoft.com/office/officeart/2005/8/layout/list1"/>
    <dgm:cxn modelId="{FD548B9E-DBCD-466F-B821-ECE862C2AF2C}" srcId="{3A5700B4-F777-4A72-8D34-9B42EF11C778}" destId="{14ACE5F6-1DE5-45F5-996E-9AAAAC434F61}" srcOrd="1" destOrd="0" parTransId="{31DE8B8F-34C0-444E-9A32-C26F3587C41E}" sibTransId="{59649722-9697-435D-A8A6-7E0DE2558BE7}"/>
    <dgm:cxn modelId="{C0EA27A6-1231-417C-9AC1-88437AE2D34B}" type="presOf" srcId="{CBBDC43E-242F-4458-859A-A531C5FEDD9C}" destId="{52D6E59D-98FB-4CB5-BF58-D267879F3D4C}" srcOrd="0" destOrd="0" presId="urn:microsoft.com/office/officeart/2005/8/layout/list1"/>
    <dgm:cxn modelId="{361D46B9-4EFB-418E-AE1A-E595B6E61F27}" srcId="{58D6A03D-01F3-4C6E-8D05-B3B461B46599}" destId="{4ECE95FB-E41E-4348-829F-052B41861D37}" srcOrd="1" destOrd="0" parTransId="{E16CDAEB-81D6-4D5E-B433-FE398BB7224E}" sibTransId="{12E568BA-6E02-470B-8552-A20BD433F0E2}"/>
    <dgm:cxn modelId="{B2D6EDF3-2314-4727-8481-90F9B49F6600}" type="presParOf" srcId="{7BC8A194-A9F6-4ED7-9569-4851639DA9A7}" destId="{937C38EC-BA7A-4999-9723-4B2E92FC633E}" srcOrd="0" destOrd="0" presId="urn:microsoft.com/office/officeart/2005/8/layout/list1"/>
    <dgm:cxn modelId="{BDA6452A-B0AF-4C4F-9351-AA6EF12C721A}" type="presParOf" srcId="{937C38EC-BA7A-4999-9723-4B2E92FC633E}" destId="{512DE586-9DF4-4BCC-8056-E0E77513026D}" srcOrd="0" destOrd="0" presId="urn:microsoft.com/office/officeart/2005/8/layout/list1"/>
    <dgm:cxn modelId="{8D40B878-A138-4141-BB54-33B548B4A405}" type="presParOf" srcId="{937C38EC-BA7A-4999-9723-4B2E92FC633E}" destId="{0F137781-741F-4864-B813-5DA58BB34C6E}" srcOrd="1" destOrd="0" presId="urn:microsoft.com/office/officeart/2005/8/layout/list1"/>
    <dgm:cxn modelId="{726B8B27-0135-47A6-B895-C6D8F131523C}" type="presParOf" srcId="{7BC8A194-A9F6-4ED7-9569-4851639DA9A7}" destId="{622170C6-7F04-4F75-BD49-524B64D662C7}" srcOrd="1" destOrd="0" presId="urn:microsoft.com/office/officeart/2005/8/layout/list1"/>
    <dgm:cxn modelId="{3220059E-9D64-4B49-99DC-FE97AFC3A79F}" type="presParOf" srcId="{7BC8A194-A9F6-4ED7-9569-4851639DA9A7}" destId="{0B478F3F-AF0C-441D-A492-728E3E03D5F9}" srcOrd="2" destOrd="0" presId="urn:microsoft.com/office/officeart/2005/8/layout/list1"/>
    <dgm:cxn modelId="{0580B11F-AC6A-42C7-A563-3A5037D10D55}" type="presParOf" srcId="{7BC8A194-A9F6-4ED7-9569-4851639DA9A7}" destId="{3DCD2B59-B2B4-4A17-9F1B-E1D0BF63FDAF}" srcOrd="3" destOrd="0" presId="urn:microsoft.com/office/officeart/2005/8/layout/list1"/>
    <dgm:cxn modelId="{9CC3308D-2F8E-476F-8D8E-3F6CBB26AD1F}" type="presParOf" srcId="{7BC8A194-A9F6-4ED7-9569-4851639DA9A7}" destId="{C34F8B6F-3B7B-4499-B0B3-EFFCAE8CC469}" srcOrd="4" destOrd="0" presId="urn:microsoft.com/office/officeart/2005/8/layout/list1"/>
    <dgm:cxn modelId="{808B1EE8-E594-4D76-93E2-FD401BCB4CE1}" type="presParOf" srcId="{C34F8B6F-3B7B-4499-B0B3-EFFCAE8CC469}" destId="{438D9570-93F9-48E2-9F15-376343F2CA90}" srcOrd="0" destOrd="0" presId="urn:microsoft.com/office/officeart/2005/8/layout/list1"/>
    <dgm:cxn modelId="{02398FAE-CD22-493B-A328-D781ED6585F0}" type="presParOf" srcId="{C34F8B6F-3B7B-4499-B0B3-EFFCAE8CC469}" destId="{962C304B-7C36-45DF-98CC-1AE5A2A1E236}" srcOrd="1" destOrd="0" presId="urn:microsoft.com/office/officeart/2005/8/layout/list1"/>
    <dgm:cxn modelId="{F94AB7B2-17AF-4984-A8F5-CD1342B7D20E}" type="presParOf" srcId="{7BC8A194-A9F6-4ED7-9569-4851639DA9A7}" destId="{6951C19F-B041-47AE-B2AA-795EFD0376CB}" srcOrd="5" destOrd="0" presId="urn:microsoft.com/office/officeart/2005/8/layout/list1"/>
    <dgm:cxn modelId="{67832A02-91AD-419E-B55F-75F37FEF33D7}" type="presParOf" srcId="{7BC8A194-A9F6-4ED7-9569-4851639DA9A7}" destId="{52D6E59D-98FB-4CB5-BF58-D267879F3D4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58D6A03D-01F3-4C6E-8D05-B3B461B4659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A5700B4-F777-4A72-8D34-9B42EF11C778}">
      <dgm:prSet phldrT="[Text]"/>
      <dgm:spPr>
        <a:solidFill>
          <a:schemeClr val="bg1">
            <a:lumMod val="75000"/>
          </a:schemeClr>
        </a:solidFill>
      </dgm:spPr>
      <dgm:t>
        <a:bodyPr/>
        <a:lstStyle/>
        <a:p>
          <a:r>
            <a:rPr lang="en-US" dirty="0"/>
            <a:t>Global Beliefs (3 items)</a:t>
          </a:r>
        </a:p>
      </dgm:t>
    </dgm:pt>
    <dgm:pt modelId="{699D937B-B8DD-48E4-B692-54826AA42FC3}" type="parTrans" cxnId="{3C0AFD15-978B-4771-8A94-68EA8DB6C68F}">
      <dgm:prSet/>
      <dgm:spPr/>
      <dgm:t>
        <a:bodyPr/>
        <a:lstStyle/>
        <a:p>
          <a:endParaRPr lang="en-US"/>
        </a:p>
      </dgm:t>
    </dgm:pt>
    <dgm:pt modelId="{4B5D7B3C-42BC-420E-A780-E33A6B5B75CE}" type="sibTrans" cxnId="{3C0AFD15-978B-4771-8A94-68EA8DB6C68F}">
      <dgm:prSet/>
      <dgm:spPr/>
      <dgm:t>
        <a:bodyPr/>
        <a:lstStyle/>
        <a:p>
          <a:endParaRPr lang="en-US"/>
        </a:p>
      </dgm:t>
    </dgm:pt>
    <dgm:pt modelId="{A5A11E18-D2B8-411E-B5DA-C9305FF6374C}">
      <dgm:prSet phldrT="[Text]"/>
      <dgm:spPr>
        <a:solidFill>
          <a:schemeClr val="bg1">
            <a:lumMod val="75000"/>
          </a:schemeClr>
        </a:solidFill>
      </dgm:spPr>
      <dgm:t>
        <a:bodyPr/>
        <a:lstStyle/>
        <a:p>
          <a:r>
            <a:rPr lang="en-US" dirty="0"/>
            <a:t>If somebody is not good at math, they will not be good at statistics either.</a:t>
          </a:r>
        </a:p>
      </dgm:t>
    </dgm:pt>
    <dgm:pt modelId="{4CA4D006-14D3-42F0-977B-707E7A77BEF6}" type="parTrans" cxnId="{5205EB2F-4945-4315-B814-E42A0BE4EB2E}">
      <dgm:prSet/>
      <dgm:spPr/>
    </dgm:pt>
    <dgm:pt modelId="{4E835357-B7D1-4B82-BC05-3B8F94F9F052}" type="sibTrans" cxnId="{5205EB2F-4945-4315-B814-E42A0BE4EB2E}">
      <dgm:prSet/>
      <dgm:spPr/>
    </dgm:pt>
    <dgm:pt modelId="{73C4BB92-DAD0-4D05-9F26-E0863C28AA5D}">
      <dgm:prSet phldrT="[Text]"/>
      <dgm:spPr>
        <a:solidFill>
          <a:schemeClr val="bg1">
            <a:lumMod val="75000"/>
          </a:schemeClr>
        </a:solidFill>
      </dgm:spPr>
      <dgm:t>
        <a:bodyPr/>
        <a:lstStyle/>
        <a:p>
          <a:r>
            <a:rPr lang="en-US" dirty="0"/>
            <a:t>Statistics are often misused to support certain viewpoints.</a:t>
          </a:r>
        </a:p>
      </dgm:t>
    </dgm:pt>
    <dgm:pt modelId="{C1BA7528-AB24-45BC-8CFB-CC5C27901A29}" type="parTrans" cxnId="{912FE283-DACA-4719-9EED-DD9C02ABCE14}">
      <dgm:prSet/>
      <dgm:spPr/>
    </dgm:pt>
    <dgm:pt modelId="{DE1E724F-1BA3-4E6D-87F3-C87319E0EC35}" type="sibTrans" cxnId="{912FE283-DACA-4719-9EED-DD9C02ABCE14}">
      <dgm:prSet/>
      <dgm:spPr/>
    </dgm:pt>
    <dgm:pt modelId="{0B86532F-8AF2-4C5F-A627-5E3E2E167758}">
      <dgm:prSet phldrT="[Text]"/>
      <dgm:spPr>
        <a:solidFill>
          <a:schemeClr val="bg1">
            <a:lumMod val="75000"/>
          </a:schemeClr>
        </a:solidFill>
      </dgm:spPr>
      <dgm:t>
        <a:bodyPr/>
        <a:lstStyle/>
        <a:p>
          <a:r>
            <a:rPr lang="en-US" dirty="0"/>
            <a:t>Statistics can never be trusted.</a:t>
          </a:r>
        </a:p>
      </dgm:t>
    </dgm:pt>
    <dgm:pt modelId="{5439B081-2DB7-4CF0-8C48-ABCE1C6E3AED}" type="parTrans" cxnId="{0B5862A4-BA60-41E8-B199-39E5D2DAB0AB}">
      <dgm:prSet/>
      <dgm:spPr/>
    </dgm:pt>
    <dgm:pt modelId="{66714B20-31AB-4F0D-9287-3B36D9095C7D}" type="sibTrans" cxnId="{0B5862A4-BA60-41E8-B199-39E5D2DAB0AB}">
      <dgm:prSet/>
      <dgm:spPr/>
    </dgm:pt>
    <dgm:pt modelId="{7BC8A194-A9F6-4ED7-9569-4851639DA9A7}" type="pres">
      <dgm:prSet presAssocID="{58D6A03D-01F3-4C6E-8D05-B3B461B46599}" presName="linear" presStyleCnt="0">
        <dgm:presLayoutVars>
          <dgm:dir/>
          <dgm:animLvl val="lvl"/>
          <dgm:resizeHandles val="exact"/>
        </dgm:presLayoutVars>
      </dgm:prSet>
      <dgm:spPr/>
    </dgm:pt>
    <dgm:pt modelId="{937C38EC-BA7A-4999-9723-4B2E92FC633E}" type="pres">
      <dgm:prSet presAssocID="{3A5700B4-F777-4A72-8D34-9B42EF11C778}" presName="parentLin" presStyleCnt="0"/>
      <dgm:spPr/>
    </dgm:pt>
    <dgm:pt modelId="{512DE586-9DF4-4BCC-8056-E0E77513026D}" type="pres">
      <dgm:prSet presAssocID="{3A5700B4-F777-4A72-8D34-9B42EF11C778}" presName="parentLeftMargin" presStyleLbl="node1" presStyleIdx="0" presStyleCnt="1"/>
      <dgm:spPr/>
    </dgm:pt>
    <dgm:pt modelId="{0F137781-741F-4864-B813-5DA58BB34C6E}" type="pres">
      <dgm:prSet presAssocID="{3A5700B4-F777-4A72-8D34-9B42EF11C778}" presName="parentText" presStyleLbl="node1" presStyleIdx="0" presStyleCnt="1">
        <dgm:presLayoutVars>
          <dgm:chMax val="0"/>
          <dgm:bulletEnabled val="1"/>
        </dgm:presLayoutVars>
      </dgm:prSet>
      <dgm:spPr/>
    </dgm:pt>
    <dgm:pt modelId="{622170C6-7F04-4F75-BD49-524B64D662C7}" type="pres">
      <dgm:prSet presAssocID="{3A5700B4-F777-4A72-8D34-9B42EF11C778}" presName="negativeSpace" presStyleCnt="0"/>
      <dgm:spPr/>
    </dgm:pt>
    <dgm:pt modelId="{0B478F3F-AF0C-441D-A492-728E3E03D5F9}" type="pres">
      <dgm:prSet presAssocID="{3A5700B4-F777-4A72-8D34-9B42EF11C778}" presName="childText" presStyleLbl="conFgAcc1" presStyleIdx="0" presStyleCnt="1">
        <dgm:presLayoutVars>
          <dgm:bulletEnabled val="1"/>
        </dgm:presLayoutVars>
      </dgm:prSet>
      <dgm:spPr/>
    </dgm:pt>
  </dgm:ptLst>
  <dgm:cxnLst>
    <dgm:cxn modelId="{3C0AFD15-978B-4771-8A94-68EA8DB6C68F}" srcId="{58D6A03D-01F3-4C6E-8D05-B3B461B46599}" destId="{3A5700B4-F777-4A72-8D34-9B42EF11C778}" srcOrd="0" destOrd="0" parTransId="{699D937B-B8DD-48E4-B692-54826AA42FC3}" sibTransId="{4B5D7B3C-42BC-420E-A780-E33A6B5B75CE}"/>
    <dgm:cxn modelId="{5B1FAE21-19DE-4796-9193-A8FDD738E6E1}" type="presOf" srcId="{3A5700B4-F777-4A72-8D34-9B42EF11C778}" destId="{512DE586-9DF4-4BCC-8056-E0E77513026D}" srcOrd="0" destOrd="0" presId="urn:microsoft.com/office/officeart/2005/8/layout/list1"/>
    <dgm:cxn modelId="{6E33E824-A4A2-40B6-83FD-4FC5C53C0C04}" type="presOf" srcId="{73C4BB92-DAD0-4D05-9F26-E0863C28AA5D}" destId="{0B478F3F-AF0C-441D-A492-728E3E03D5F9}" srcOrd="0" destOrd="1" presId="urn:microsoft.com/office/officeart/2005/8/layout/list1"/>
    <dgm:cxn modelId="{5205EB2F-4945-4315-B814-E42A0BE4EB2E}" srcId="{3A5700B4-F777-4A72-8D34-9B42EF11C778}" destId="{A5A11E18-D2B8-411E-B5DA-C9305FF6374C}" srcOrd="0" destOrd="0" parTransId="{4CA4D006-14D3-42F0-977B-707E7A77BEF6}" sibTransId="{4E835357-B7D1-4B82-BC05-3B8F94F9F052}"/>
    <dgm:cxn modelId="{08D5DC48-C1D9-46ED-A5FA-86CBD1DE9AF2}" type="presOf" srcId="{3A5700B4-F777-4A72-8D34-9B42EF11C778}" destId="{0F137781-741F-4864-B813-5DA58BB34C6E}" srcOrd="1" destOrd="0" presId="urn:microsoft.com/office/officeart/2005/8/layout/list1"/>
    <dgm:cxn modelId="{912FE283-DACA-4719-9EED-DD9C02ABCE14}" srcId="{3A5700B4-F777-4A72-8D34-9B42EF11C778}" destId="{73C4BB92-DAD0-4D05-9F26-E0863C28AA5D}" srcOrd="1" destOrd="0" parTransId="{C1BA7528-AB24-45BC-8CFB-CC5C27901A29}" sibTransId="{DE1E724F-1BA3-4E6D-87F3-C87319E0EC35}"/>
    <dgm:cxn modelId="{DD2A448A-C646-41AC-9218-F08508709416}" type="presOf" srcId="{58D6A03D-01F3-4C6E-8D05-B3B461B46599}" destId="{7BC8A194-A9F6-4ED7-9569-4851639DA9A7}" srcOrd="0" destOrd="0" presId="urn:microsoft.com/office/officeart/2005/8/layout/list1"/>
    <dgm:cxn modelId="{0B5862A4-BA60-41E8-B199-39E5D2DAB0AB}" srcId="{3A5700B4-F777-4A72-8D34-9B42EF11C778}" destId="{0B86532F-8AF2-4C5F-A627-5E3E2E167758}" srcOrd="2" destOrd="0" parTransId="{5439B081-2DB7-4CF0-8C48-ABCE1C6E3AED}" sibTransId="{66714B20-31AB-4F0D-9287-3B36D9095C7D}"/>
    <dgm:cxn modelId="{353A4CAB-410B-4C38-AB20-33830213008E}" type="presOf" srcId="{A5A11E18-D2B8-411E-B5DA-C9305FF6374C}" destId="{0B478F3F-AF0C-441D-A492-728E3E03D5F9}" srcOrd="0" destOrd="0" presId="urn:microsoft.com/office/officeart/2005/8/layout/list1"/>
    <dgm:cxn modelId="{686806DD-283F-4A0E-BCD0-A9AA204D7639}" type="presOf" srcId="{0B86532F-8AF2-4C5F-A627-5E3E2E167758}" destId="{0B478F3F-AF0C-441D-A492-728E3E03D5F9}" srcOrd="0" destOrd="2" presId="urn:microsoft.com/office/officeart/2005/8/layout/list1"/>
    <dgm:cxn modelId="{B2D6EDF3-2314-4727-8481-90F9B49F6600}" type="presParOf" srcId="{7BC8A194-A9F6-4ED7-9569-4851639DA9A7}" destId="{937C38EC-BA7A-4999-9723-4B2E92FC633E}" srcOrd="0" destOrd="0" presId="urn:microsoft.com/office/officeart/2005/8/layout/list1"/>
    <dgm:cxn modelId="{BDA6452A-B0AF-4C4F-9351-AA6EF12C721A}" type="presParOf" srcId="{937C38EC-BA7A-4999-9723-4B2E92FC633E}" destId="{512DE586-9DF4-4BCC-8056-E0E77513026D}" srcOrd="0" destOrd="0" presId="urn:microsoft.com/office/officeart/2005/8/layout/list1"/>
    <dgm:cxn modelId="{8D40B878-A138-4141-BB54-33B548B4A405}" type="presParOf" srcId="{937C38EC-BA7A-4999-9723-4B2E92FC633E}" destId="{0F137781-741F-4864-B813-5DA58BB34C6E}" srcOrd="1" destOrd="0" presId="urn:microsoft.com/office/officeart/2005/8/layout/list1"/>
    <dgm:cxn modelId="{726B8B27-0135-47A6-B895-C6D8F131523C}" type="presParOf" srcId="{7BC8A194-A9F6-4ED7-9569-4851639DA9A7}" destId="{622170C6-7F04-4F75-BD49-524B64D662C7}" srcOrd="1" destOrd="0" presId="urn:microsoft.com/office/officeart/2005/8/layout/list1"/>
    <dgm:cxn modelId="{3220059E-9D64-4B49-99DC-FE97AFC3A79F}" type="presParOf" srcId="{7BC8A194-A9F6-4ED7-9569-4851639DA9A7}" destId="{0B478F3F-AF0C-441D-A492-728E3E03D5F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58D6A03D-01F3-4C6E-8D05-B3B461B4659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A5700B4-F777-4A72-8D34-9B42EF11C778}">
      <dgm:prSet phldrT="[Text]"/>
      <dgm:spPr>
        <a:solidFill>
          <a:schemeClr val="bg1">
            <a:lumMod val="75000"/>
          </a:schemeClr>
        </a:solidFill>
      </dgm:spPr>
      <dgm:t>
        <a:bodyPr/>
        <a:lstStyle/>
        <a:p>
          <a:r>
            <a:rPr lang="en-US" dirty="0"/>
            <a:t>Global Identity (5 items)</a:t>
          </a:r>
        </a:p>
      </dgm:t>
    </dgm:pt>
    <dgm:pt modelId="{699D937B-B8DD-48E4-B692-54826AA42FC3}" type="parTrans" cxnId="{3C0AFD15-978B-4771-8A94-68EA8DB6C68F}">
      <dgm:prSet/>
      <dgm:spPr/>
      <dgm:t>
        <a:bodyPr/>
        <a:lstStyle/>
        <a:p>
          <a:endParaRPr lang="en-US"/>
        </a:p>
      </dgm:t>
    </dgm:pt>
    <dgm:pt modelId="{4B5D7B3C-42BC-420E-A780-E33A6B5B75CE}" type="sibTrans" cxnId="{3C0AFD15-978B-4771-8A94-68EA8DB6C68F}">
      <dgm:prSet/>
      <dgm:spPr/>
      <dgm:t>
        <a:bodyPr/>
        <a:lstStyle/>
        <a:p>
          <a:endParaRPr lang="en-US"/>
        </a:p>
      </dgm:t>
    </dgm:pt>
    <dgm:pt modelId="{53B24C01-6A8F-4072-B479-4BE71748359F}">
      <dgm:prSet phldrT="[Text]"/>
      <dgm:spPr>
        <a:solidFill>
          <a:schemeClr val="bg1">
            <a:lumMod val="75000"/>
          </a:schemeClr>
        </a:solidFill>
      </dgm:spPr>
      <dgm:t>
        <a:bodyPr/>
        <a:lstStyle/>
        <a:p>
          <a:r>
            <a:rPr lang="en-US" dirty="0"/>
            <a:t>How well have you done in mathematics courses you have taken in the past?</a:t>
          </a:r>
        </a:p>
      </dgm:t>
    </dgm:pt>
    <dgm:pt modelId="{8FD28B2E-83F7-4989-AFE7-4C1322B6620B}" type="parTrans" cxnId="{74D99F9A-FE9F-4FCF-9ED3-FEF0BDB6F048}">
      <dgm:prSet/>
      <dgm:spPr/>
      <dgm:t>
        <a:bodyPr/>
        <a:lstStyle/>
        <a:p>
          <a:endParaRPr lang="en-US"/>
        </a:p>
      </dgm:t>
    </dgm:pt>
    <dgm:pt modelId="{06299A12-CDD7-499D-BB2C-0D1B9620C856}" type="sibTrans" cxnId="{74D99F9A-FE9F-4FCF-9ED3-FEF0BDB6F048}">
      <dgm:prSet/>
      <dgm:spPr/>
      <dgm:t>
        <a:bodyPr/>
        <a:lstStyle/>
        <a:p>
          <a:endParaRPr lang="en-US"/>
        </a:p>
      </dgm:t>
    </dgm:pt>
    <dgm:pt modelId="{DC149CE0-0E74-4801-BDFA-62F9F7642F2D}">
      <dgm:prSet phldrT="[Text]"/>
      <dgm:spPr>
        <a:solidFill>
          <a:schemeClr val="bg1">
            <a:lumMod val="75000"/>
          </a:schemeClr>
        </a:solidFill>
      </dgm:spPr>
      <dgm:t>
        <a:bodyPr/>
        <a:lstStyle/>
        <a:p>
          <a:r>
            <a:rPr lang="en-US" dirty="0"/>
            <a:t>How good are you at mathematics?</a:t>
          </a:r>
        </a:p>
      </dgm:t>
    </dgm:pt>
    <dgm:pt modelId="{2508AD74-628D-47A6-B683-6D1821903DCE}" type="parTrans" cxnId="{D8266E25-4C7F-41B0-84C6-A34CF9CDF3C0}">
      <dgm:prSet/>
      <dgm:spPr/>
      <dgm:t>
        <a:bodyPr/>
        <a:lstStyle/>
        <a:p>
          <a:endParaRPr lang="en-US"/>
        </a:p>
      </dgm:t>
    </dgm:pt>
    <dgm:pt modelId="{BFD55F55-EFAC-4091-B262-C86B3AF25C40}" type="sibTrans" cxnId="{D8266E25-4C7F-41B0-84C6-A34CF9CDF3C0}">
      <dgm:prSet/>
      <dgm:spPr/>
      <dgm:t>
        <a:bodyPr/>
        <a:lstStyle/>
        <a:p>
          <a:endParaRPr lang="en-US"/>
        </a:p>
      </dgm:t>
    </dgm:pt>
    <dgm:pt modelId="{93DB9E26-5DC0-4DE7-9EC8-530BB6A37FF5}">
      <dgm:prSet phldrT="[Text]"/>
      <dgm:spPr>
        <a:solidFill>
          <a:schemeClr val="bg1">
            <a:lumMod val="75000"/>
          </a:schemeClr>
        </a:solidFill>
      </dgm:spPr>
      <dgm:t>
        <a:bodyPr/>
        <a:lstStyle/>
        <a:p>
          <a:r>
            <a:rPr lang="en-US" dirty="0"/>
            <a:t>In the field in which you hope to be employed when you finish school, how much will you use statistics?</a:t>
          </a:r>
        </a:p>
      </dgm:t>
    </dgm:pt>
    <dgm:pt modelId="{A77ED8E4-254D-4F7B-B6C3-AED566EB86B8}" type="parTrans" cxnId="{B0A4ED03-28CF-431E-B01C-D35DEAF4E15F}">
      <dgm:prSet/>
      <dgm:spPr/>
      <dgm:t>
        <a:bodyPr/>
        <a:lstStyle/>
        <a:p>
          <a:endParaRPr lang="en-US"/>
        </a:p>
      </dgm:t>
    </dgm:pt>
    <dgm:pt modelId="{34113DCF-1470-47F3-9B75-3DF83177D384}" type="sibTrans" cxnId="{B0A4ED03-28CF-431E-B01C-D35DEAF4E15F}">
      <dgm:prSet/>
      <dgm:spPr/>
      <dgm:t>
        <a:bodyPr/>
        <a:lstStyle/>
        <a:p>
          <a:endParaRPr lang="en-US"/>
        </a:p>
      </dgm:t>
    </dgm:pt>
    <dgm:pt modelId="{DD9D34EA-CCC9-425C-9E1C-F8FD9B7BD0DF}">
      <dgm:prSet phldrT="[Text]"/>
      <dgm:spPr>
        <a:solidFill>
          <a:schemeClr val="bg1">
            <a:lumMod val="75000"/>
          </a:schemeClr>
        </a:solidFill>
      </dgm:spPr>
      <dgm:t>
        <a:bodyPr/>
        <a:lstStyle/>
        <a:p>
          <a:r>
            <a:rPr lang="en-US" dirty="0"/>
            <a:t>How confident are you that you can master introductory statistics material?</a:t>
          </a:r>
        </a:p>
      </dgm:t>
    </dgm:pt>
    <dgm:pt modelId="{17CDD64D-AE9E-4499-9860-A1FA1A8FE102}" type="parTrans" cxnId="{87544A65-80AB-4E8A-936B-5FB6F23E9A92}">
      <dgm:prSet/>
      <dgm:spPr/>
      <dgm:t>
        <a:bodyPr/>
        <a:lstStyle/>
        <a:p>
          <a:endParaRPr lang="en-US"/>
        </a:p>
      </dgm:t>
    </dgm:pt>
    <dgm:pt modelId="{8CF21474-2E84-4B39-A37B-0218FBCD319A}" type="sibTrans" cxnId="{87544A65-80AB-4E8A-936B-5FB6F23E9A92}">
      <dgm:prSet/>
      <dgm:spPr/>
      <dgm:t>
        <a:bodyPr/>
        <a:lstStyle/>
        <a:p>
          <a:endParaRPr lang="en-US"/>
        </a:p>
      </dgm:t>
    </dgm:pt>
    <dgm:pt modelId="{836ADD01-EBDD-4DD2-ABA2-8F09FA7F3830}">
      <dgm:prSet phldrT="[Text]"/>
      <dgm:spPr>
        <a:solidFill>
          <a:schemeClr val="bg1">
            <a:lumMod val="75000"/>
          </a:schemeClr>
        </a:solidFill>
      </dgm:spPr>
      <dgm:t>
        <a:bodyPr/>
        <a:lstStyle/>
        <a:p>
          <a:r>
            <a:rPr lang="en-US" dirty="0"/>
            <a:t>If the choice had been yours, how likely is it that you would have chosen to take any course in statistics?</a:t>
          </a:r>
        </a:p>
      </dgm:t>
    </dgm:pt>
    <dgm:pt modelId="{C5BF525E-DF2F-46A1-AE3D-B99E7F16AAA1}" type="parTrans" cxnId="{6DFF5921-B588-4812-A7E0-65B5A3197C2D}">
      <dgm:prSet/>
      <dgm:spPr/>
      <dgm:t>
        <a:bodyPr/>
        <a:lstStyle/>
        <a:p>
          <a:endParaRPr lang="en-US"/>
        </a:p>
      </dgm:t>
    </dgm:pt>
    <dgm:pt modelId="{86E08ABB-ADDC-4BF7-AB51-DDF93BE13008}" type="sibTrans" cxnId="{6DFF5921-B588-4812-A7E0-65B5A3197C2D}">
      <dgm:prSet/>
      <dgm:spPr/>
      <dgm:t>
        <a:bodyPr/>
        <a:lstStyle/>
        <a:p>
          <a:endParaRPr lang="en-US"/>
        </a:p>
      </dgm:t>
    </dgm:pt>
    <dgm:pt modelId="{7BC8A194-A9F6-4ED7-9569-4851639DA9A7}" type="pres">
      <dgm:prSet presAssocID="{58D6A03D-01F3-4C6E-8D05-B3B461B46599}" presName="linear" presStyleCnt="0">
        <dgm:presLayoutVars>
          <dgm:dir/>
          <dgm:animLvl val="lvl"/>
          <dgm:resizeHandles val="exact"/>
        </dgm:presLayoutVars>
      </dgm:prSet>
      <dgm:spPr/>
    </dgm:pt>
    <dgm:pt modelId="{937C38EC-BA7A-4999-9723-4B2E92FC633E}" type="pres">
      <dgm:prSet presAssocID="{3A5700B4-F777-4A72-8D34-9B42EF11C778}" presName="parentLin" presStyleCnt="0"/>
      <dgm:spPr/>
    </dgm:pt>
    <dgm:pt modelId="{512DE586-9DF4-4BCC-8056-E0E77513026D}" type="pres">
      <dgm:prSet presAssocID="{3A5700B4-F777-4A72-8D34-9B42EF11C778}" presName="parentLeftMargin" presStyleLbl="node1" presStyleIdx="0" presStyleCnt="1"/>
      <dgm:spPr/>
    </dgm:pt>
    <dgm:pt modelId="{0F137781-741F-4864-B813-5DA58BB34C6E}" type="pres">
      <dgm:prSet presAssocID="{3A5700B4-F777-4A72-8D34-9B42EF11C778}" presName="parentText" presStyleLbl="node1" presStyleIdx="0" presStyleCnt="1">
        <dgm:presLayoutVars>
          <dgm:chMax val="0"/>
          <dgm:bulletEnabled val="1"/>
        </dgm:presLayoutVars>
      </dgm:prSet>
      <dgm:spPr/>
    </dgm:pt>
    <dgm:pt modelId="{622170C6-7F04-4F75-BD49-524B64D662C7}" type="pres">
      <dgm:prSet presAssocID="{3A5700B4-F777-4A72-8D34-9B42EF11C778}" presName="negativeSpace" presStyleCnt="0"/>
      <dgm:spPr/>
    </dgm:pt>
    <dgm:pt modelId="{0B478F3F-AF0C-441D-A492-728E3E03D5F9}" type="pres">
      <dgm:prSet presAssocID="{3A5700B4-F777-4A72-8D34-9B42EF11C778}" presName="childText" presStyleLbl="conFgAcc1" presStyleIdx="0" presStyleCnt="1" custScaleY="115146" custLinFactNeighborX="409" custLinFactNeighborY="6556">
        <dgm:presLayoutVars>
          <dgm:bulletEnabled val="1"/>
        </dgm:presLayoutVars>
      </dgm:prSet>
      <dgm:spPr/>
    </dgm:pt>
  </dgm:ptLst>
  <dgm:cxnLst>
    <dgm:cxn modelId="{B0A4ED03-28CF-431E-B01C-D35DEAF4E15F}" srcId="{3A5700B4-F777-4A72-8D34-9B42EF11C778}" destId="{93DB9E26-5DC0-4DE7-9EC8-530BB6A37FF5}" srcOrd="2" destOrd="0" parTransId="{A77ED8E4-254D-4F7B-B6C3-AED566EB86B8}" sibTransId="{34113DCF-1470-47F3-9B75-3DF83177D384}"/>
    <dgm:cxn modelId="{DCCE7415-23EF-45AB-B39A-574DBC3A254E}" type="presOf" srcId="{DD9D34EA-CCC9-425C-9E1C-F8FD9B7BD0DF}" destId="{0B478F3F-AF0C-441D-A492-728E3E03D5F9}" srcOrd="0" destOrd="3" presId="urn:microsoft.com/office/officeart/2005/8/layout/list1"/>
    <dgm:cxn modelId="{3C0AFD15-978B-4771-8A94-68EA8DB6C68F}" srcId="{58D6A03D-01F3-4C6E-8D05-B3B461B46599}" destId="{3A5700B4-F777-4A72-8D34-9B42EF11C778}" srcOrd="0" destOrd="0" parTransId="{699D937B-B8DD-48E4-B692-54826AA42FC3}" sibTransId="{4B5D7B3C-42BC-420E-A780-E33A6B5B75CE}"/>
    <dgm:cxn modelId="{6DFF5921-B588-4812-A7E0-65B5A3197C2D}" srcId="{3A5700B4-F777-4A72-8D34-9B42EF11C778}" destId="{836ADD01-EBDD-4DD2-ABA2-8F09FA7F3830}" srcOrd="4" destOrd="0" parTransId="{C5BF525E-DF2F-46A1-AE3D-B99E7F16AAA1}" sibTransId="{86E08ABB-ADDC-4BF7-AB51-DDF93BE13008}"/>
    <dgm:cxn modelId="{5B1FAE21-19DE-4796-9193-A8FDD738E6E1}" type="presOf" srcId="{3A5700B4-F777-4A72-8D34-9B42EF11C778}" destId="{512DE586-9DF4-4BCC-8056-E0E77513026D}" srcOrd="0" destOrd="0" presId="urn:microsoft.com/office/officeart/2005/8/layout/list1"/>
    <dgm:cxn modelId="{D8266E25-4C7F-41B0-84C6-A34CF9CDF3C0}" srcId="{3A5700B4-F777-4A72-8D34-9B42EF11C778}" destId="{DC149CE0-0E74-4801-BDFA-62F9F7642F2D}" srcOrd="1" destOrd="0" parTransId="{2508AD74-628D-47A6-B683-6D1821903DCE}" sibTransId="{BFD55F55-EFAC-4091-B262-C86B3AF25C40}"/>
    <dgm:cxn modelId="{4FB3323E-93F8-4898-9980-15212D9692D6}" type="presOf" srcId="{836ADD01-EBDD-4DD2-ABA2-8F09FA7F3830}" destId="{0B478F3F-AF0C-441D-A492-728E3E03D5F9}" srcOrd="0" destOrd="4" presId="urn:microsoft.com/office/officeart/2005/8/layout/list1"/>
    <dgm:cxn modelId="{87544A65-80AB-4E8A-936B-5FB6F23E9A92}" srcId="{3A5700B4-F777-4A72-8D34-9B42EF11C778}" destId="{DD9D34EA-CCC9-425C-9E1C-F8FD9B7BD0DF}" srcOrd="3" destOrd="0" parTransId="{17CDD64D-AE9E-4499-9860-A1FA1A8FE102}" sibTransId="{8CF21474-2E84-4B39-A37B-0218FBCD319A}"/>
    <dgm:cxn modelId="{08D5DC48-C1D9-46ED-A5FA-86CBD1DE9AF2}" type="presOf" srcId="{3A5700B4-F777-4A72-8D34-9B42EF11C778}" destId="{0F137781-741F-4864-B813-5DA58BB34C6E}" srcOrd="1" destOrd="0" presId="urn:microsoft.com/office/officeart/2005/8/layout/list1"/>
    <dgm:cxn modelId="{E2D6D46C-52E5-4723-A607-19452F60CC32}" type="presOf" srcId="{93DB9E26-5DC0-4DE7-9EC8-530BB6A37FF5}" destId="{0B478F3F-AF0C-441D-A492-728E3E03D5F9}" srcOrd="0" destOrd="2" presId="urn:microsoft.com/office/officeart/2005/8/layout/list1"/>
    <dgm:cxn modelId="{DD2A448A-C646-41AC-9218-F08508709416}" type="presOf" srcId="{58D6A03D-01F3-4C6E-8D05-B3B461B46599}" destId="{7BC8A194-A9F6-4ED7-9569-4851639DA9A7}" srcOrd="0" destOrd="0" presId="urn:microsoft.com/office/officeart/2005/8/layout/list1"/>
    <dgm:cxn modelId="{B6520E94-2E85-4B57-B832-A2F7645EB4F0}" type="presOf" srcId="{DC149CE0-0E74-4801-BDFA-62F9F7642F2D}" destId="{0B478F3F-AF0C-441D-A492-728E3E03D5F9}" srcOrd="0" destOrd="1" presId="urn:microsoft.com/office/officeart/2005/8/layout/list1"/>
    <dgm:cxn modelId="{74D99F9A-FE9F-4FCF-9ED3-FEF0BDB6F048}" srcId="{3A5700B4-F777-4A72-8D34-9B42EF11C778}" destId="{53B24C01-6A8F-4072-B479-4BE71748359F}" srcOrd="0" destOrd="0" parTransId="{8FD28B2E-83F7-4989-AFE7-4C1322B6620B}" sibTransId="{06299A12-CDD7-499D-BB2C-0D1B9620C856}"/>
    <dgm:cxn modelId="{A07D6CC2-E793-4818-8ACE-1609C57A5676}" type="presOf" srcId="{53B24C01-6A8F-4072-B479-4BE71748359F}" destId="{0B478F3F-AF0C-441D-A492-728E3E03D5F9}" srcOrd="0" destOrd="0" presId="urn:microsoft.com/office/officeart/2005/8/layout/list1"/>
    <dgm:cxn modelId="{B2D6EDF3-2314-4727-8481-90F9B49F6600}" type="presParOf" srcId="{7BC8A194-A9F6-4ED7-9569-4851639DA9A7}" destId="{937C38EC-BA7A-4999-9723-4B2E92FC633E}" srcOrd="0" destOrd="0" presId="urn:microsoft.com/office/officeart/2005/8/layout/list1"/>
    <dgm:cxn modelId="{BDA6452A-B0AF-4C4F-9351-AA6EF12C721A}" type="presParOf" srcId="{937C38EC-BA7A-4999-9723-4B2E92FC633E}" destId="{512DE586-9DF4-4BCC-8056-E0E77513026D}" srcOrd="0" destOrd="0" presId="urn:microsoft.com/office/officeart/2005/8/layout/list1"/>
    <dgm:cxn modelId="{8D40B878-A138-4141-BB54-33B548B4A405}" type="presParOf" srcId="{937C38EC-BA7A-4999-9723-4B2E92FC633E}" destId="{0F137781-741F-4864-B813-5DA58BB34C6E}" srcOrd="1" destOrd="0" presId="urn:microsoft.com/office/officeart/2005/8/layout/list1"/>
    <dgm:cxn modelId="{726B8B27-0135-47A6-B895-C6D8F131523C}" type="presParOf" srcId="{7BC8A194-A9F6-4ED7-9569-4851639DA9A7}" destId="{622170C6-7F04-4F75-BD49-524B64D662C7}" srcOrd="1" destOrd="0" presId="urn:microsoft.com/office/officeart/2005/8/layout/list1"/>
    <dgm:cxn modelId="{3220059E-9D64-4B49-99DC-FE97AFC3A79F}" type="presParOf" srcId="{7BC8A194-A9F6-4ED7-9569-4851639DA9A7}" destId="{0B478F3F-AF0C-441D-A492-728E3E03D5F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78F3F-AF0C-441D-A492-728E3E03D5F9}">
      <dsp:nvSpPr>
        <dsp:cNvPr id="0" name=""/>
        <dsp:cNvSpPr/>
      </dsp:nvSpPr>
      <dsp:spPr>
        <a:xfrm>
          <a:off x="0" y="471743"/>
          <a:ext cx="9574305" cy="268537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072" tIns="645668" rIns="743072" bIns="220472"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I want to learn statistics so that I will look smart.</a:t>
          </a:r>
        </a:p>
        <a:p>
          <a:pPr marL="285750" lvl="1" indent="-285750" algn="l" defTabSz="1377950">
            <a:lnSpc>
              <a:spcPct val="90000"/>
            </a:lnSpc>
            <a:spcBef>
              <a:spcPct val="0"/>
            </a:spcBef>
            <a:spcAft>
              <a:spcPct val="15000"/>
            </a:spcAft>
            <a:buChar char="•"/>
          </a:pPr>
          <a:r>
            <a:rPr lang="en-US" sz="3100" kern="1200" dirty="0"/>
            <a:t>I need to know statistics because someone important to me wants me to.</a:t>
          </a:r>
        </a:p>
      </dsp:txBody>
      <dsp:txXfrm>
        <a:off x="0" y="471743"/>
        <a:ext cx="9574305" cy="2685375"/>
      </dsp:txXfrm>
    </dsp:sp>
    <dsp:sp modelId="{0F137781-741F-4864-B813-5DA58BB34C6E}">
      <dsp:nvSpPr>
        <dsp:cNvPr id="0" name=""/>
        <dsp:cNvSpPr/>
      </dsp:nvSpPr>
      <dsp:spPr>
        <a:xfrm>
          <a:off x="478715" y="14183"/>
          <a:ext cx="6702013" cy="915120"/>
        </a:xfrm>
        <a:prstGeom prst="roundRect">
          <a:avLst/>
        </a:prstGeom>
        <a:solidFill>
          <a:srgbClr val="74B3C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320" tIns="0" rIns="253320" bIns="0" numCol="1" spcCol="1270" anchor="ctr" anchorCtr="0">
          <a:noAutofit/>
        </a:bodyPr>
        <a:lstStyle/>
        <a:p>
          <a:pPr marL="0" lvl="0" indent="0" algn="l" defTabSz="1377950">
            <a:lnSpc>
              <a:spcPct val="90000"/>
            </a:lnSpc>
            <a:spcBef>
              <a:spcPct val="0"/>
            </a:spcBef>
            <a:spcAft>
              <a:spcPct val="35000"/>
            </a:spcAft>
            <a:buNone/>
          </a:pPr>
          <a:r>
            <a:rPr lang="en-US" sz="3100" kern="1200" dirty="0"/>
            <a:t>Goal Orientation (6 items)</a:t>
          </a:r>
        </a:p>
      </dsp:txBody>
      <dsp:txXfrm>
        <a:off x="523387" y="58855"/>
        <a:ext cx="6612669" cy="825776"/>
      </dsp:txXfrm>
    </dsp:sp>
    <dsp:sp modelId="{52D6E59D-98FB-4CB5-BF58-D267879F3D4C}">
      <dsp:nvSpPr>
        <dsp:cNvPr id="0" name=""/>
        <dsp:cNvSpPr/>
      </dsp:nvSpPr>
      <dsp:spPr>
        <a:xfrm>
          <a:off x="0" y="3782078"/>
          <a:ext cx="9574305" cy="22459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072" tIns="645668" rIns="743072" bIns="220472"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I am good at learning new things</a:t>
          </a:r>
        </a:p>
        <a:p>
          <a:pPr marL="285750" lvl="1" indent="-285750" algn="l" defTabSz="1377950">
            <a:lnSpc>
              <a:spcPct val="90000"/>
            </a:lnSpc>
            <a:spcBef>
              <a:spcPct val="0"/>
            </a:spcBef>
            <a:spcAft>
              <a:spcPct val="15000"/>
            </a:spcAft>
            <a:buChar char="•"/>
          </a:pPr>
          <a:r>
            <a:rPr lang="en-US" sz="3100" kern="1200" dirty="0"/>
            <a:t>I know how to prioritize my time to accomplish goals. </a:t>
          </a:r>
        </a:p>
      </dsp:txBody>
      <dsp:txXfrm>
        <a:off x="0" y="3782078"/>
        <a:ext cx="9574305" cy="2245950"/>
      </dsp:txXfrm>
    </dsp:sp>
    <dsp:sp modelId="{962C304B-7C36-45DF-98CC-1AE5A2A1E236}">
      <dsp:nvSpPr>
        <dsp:cNvPr id="0" name=""/>
        <dsp:cNvSpPr/>
      </dsp:nvSpPr>
      <dsp:spPr>
        <a:xfrm>
          <a:off x="478715" y="3324518"/>
          <a:ext cx="6702013" cy="915120"/>
        </a:xfrm>
        <a:prstGeom prst="roundRect">
          <a:avLst/>
        </a:prstGeom>
        <a:solidFill>
          <a:srgbClr val="74B3C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320" tIns="0" rIns="253320" bIns="0" numCol="1" spcCol="1270" anchor="ctr" anchorCtr="0">
          <a:noAutofit/>
        </a:bodyPr>
        <a:lstStyle/>
        <a:p>
          <a:pPr marL="0" lvl="0" indent="0" algn="l" defTabSz="1377950">
            <a:lnSpc>
              <a:spcPct val="90000"/>
            </a:lnSpc>
            <a:spcBef>
              <a:spcPct val="0"/>
            </a:spcBef>
            <a:spcAft>
              <a:spcPct val="35000"/>
            </a:spcAft>
            <a:buNone/>
          </a:pPr>
          <a:r>
            <a:rPr lang="en-US" sz="3100" kern="1200" dirty="0"/>
            <a:t>Academic Self Concept (7 items)</a:t>
          </a:r>
        </a:p>
      </dsp:txBody>
      <dsp:txXfrm>
        <a:off x="523387" y="3369190"/>
        <a:ext cx="6612669" cy="825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78F3F-AF0C-441D-A492-728E3E03D5F9}">
      <dsp:nvSpPr>
        <dsp:cNvPr id="0" name=""/>
        <dsp:cNvSpPr/>
      </dsp:nvSpPr>
      <dsp:spPr>
        <a:xfrm>
          <a:off x="0" y="590543"/>
          <a:ext cx="9574305" cy="219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072" tIns="604012" rIns="743072"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I find statistics boring.</a:t>
          </a:r>
        </a:p>
        <a:p>
          <a:pPr marL="285750" lvl="1" indent="-285750" algn="l" defTabSz="1289050">
            <a:lnSpc>
              <a:spcPct val="90000"/>
            </a:lnSpc>
            <a:spcBef>
              <a:spcPct val="0"/>
            </a:spcBef>
            <a:spcAft>
              <a:spcPct val="15000"/>
            </a:spcAft>
            <a:buChar char="•"/>
          </a:pPr>
          <a:r>
            <a:rPr lang="en-US" sz="2900" kern="1200" dirty="0"/>
            <a:t>I am curious about statistics.</a:t>
          </a:r>
        </a:p>
        <a:p>
          <a:pPr marL="285750" lvl="1" indent="-285750" algn="l" defTabSz="1289050">
            <a:lnSpc>
              <a:spcPct val="90000"/>
            </a:lnSpc>
            <a:spcBef>
              <a:spcPct val="0"/>
            </a:spcBef>
            <a:spcAft>
              <a:spcPct val="15000"/>
            </a:spcAft>
            <a:buChar char="•"/>
          </a:pPr>
          <a:r>
            <a:rPr lang="en-US" sz="2900" kern="1200" dirty="0"/>
            <a:t>I am interested in learning more about statistics.</a:t>
          </a:r>
        </a:p>
      </dsp:txBody>
      <dsp:txXfrm>
        <a:off x="0" y="590543"/>
        <a:ext cx="9574305" cy="2192400"/>
      </dsp:txXfrm>
    </dsp:sp>
    <dsp:sp modelId="{0F137781-741F-4864-B813-5DA58BB34C6E}">
      <dsp:nvSpPr>
        <dsp:cNvPr id="0" name=""/>
        <dsp:cNvSpPr/>
      </dsp:nvSpPr>
      <dsp:spPr>
        <a:xfrm>
          <a:off x="478715" y="162503"/>
          <a:ext cx="6702013" cy="856080"/>
        </a:xfrm>
        <a:prstGeom prst="roundRect">
          <a:avLst/>
        </a:prstGeom>
        <a:solidFill>
          <a:srgbClr val="74B3C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320" tIns="0" rIns="253320" bIns="0" numCol="1" spcCol="1270" anchor="ctr" anchorCtr="0">
          <a:noAutofit/>
        </a:bodyPr>
        <a:lstStyle/>
        <a:p>
          <a:pPr marL="0" lvl="0" indent="0" algn="l" defTabSz="1289050">
            <a:lnSpc>
              <a:spcPct val="90000"/>
            </a:lnSpc>
            <a:spcBef>
              <a:spcPct val="0"/>
            </a:spcBef>
            <a:spcAft>
              <a:spcPct val="35000"/>
            </a:spcAft>
            <a:buNone/>
          </a:pPr>
          <a:r>
            <a:rPr lang="en-US" sz="2900" kern="1200" dirty="0"/>
            <a:t>Interest / Enjoyment Value (6 items)</a:t>
          </a:r>
        </a:p>
      </dsp:txBody>
      <dsp:txXfrm>
        <a:off x="520505" y="204293"/>
        <a:ext cx="6618433" cy="772500"/>
      </dsp:txXfrm>
    </dsp:sp>
    <dsp:sp modelId="{52D6E59D-98FB-4CB5-BF58-D267879F3D4C}">
      <dsp:nvSpPr>
        <dsp:cNvPr id="0" name=""/>
        <dsp:cNvSpPr/>
      </dsp:nvSpPr>
      <dsp:spPr>
        <a:xfrm>
          <a:off x="0" y="3367583"/>
          <a:ext cx="9574305" cy="251212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072" tIns="604012" rIns="743072"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I would feel good about myself if peers came to me for statistical advice.</a:t>
          </a:r>
        </a:p>
        <a:p>
          <a:pPr marL="285750" lvl="1" indent="-285750" algn="l" defTabSz="1289050">
            <a:lnSpc>
              <a:spcPct val="90000"/>
            </a:lnSpc>
            <a:spcBef>
              <a:spcPct val="0"/>
            </a:spcBef>
            <a:spcAft>
              <a:spcPct val="15000"/>
            </a:spcAft>
            <a:buChar char="•"/>
          </a:pPr>
          <a:r>
            <a:rPr lang="en-US" sz="2900" kern="1200" dirty="0"/>
            <a:t>Doing well in statistics is important to my sense of self.</a:t>
          </a:r>
        </a:p>
      </dsp:txBody>
      <dsp:txXfrm>
        <a:off x="0" y="3367583"/>
        <a:ext cx="9574305" cy="2512125"/>
      </dsp:txXfrm>
    </dsp:sp>
    <dsp:sp modelId="{962C304B-7C36-45DF-98CC-1AE5A2A1E236}">
      <dsp:nvSpPr>
        <dsp:cNvPr id="0" name=""/>
        <dsp:cNvSpPr/>
      </dsp:nvSpPr>
      <dsp:spPr>
        <a:xfrm>
          <a:off x="478715" y="2939543"/>
          <a:ext cx="6702013" cy="856080"/>
        </a:xfrm>
        <a:prstGeom prst="roundRect">
          <a:avLst/>
        </a:prstGeom>
        <a:solidFill>
          <a:srgbClr val="74B3C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320" tIns="0" rIns="253320" bIns="0" numCol="1" spcCol="1270" anchor="ctr" anchorCtr="0">
          <a:noAutofit/>
        </a:bodyPr>
        <a:lstStyle/>
        <a:p>
          <a:pPr marL="0" lvl="0" indent="0" algn="l" defTabSz="1289050">
            <a:lnSpc>
              <a:spcPct val="90000"/>
            </a:lnSpc>
            <a:spcBef>
              <a:spcPct val="0"/>
            </a:spcBef>
            <a:spcAft>
              <a:spcPct val="35000"/>
            </a:spcAft>
            <a:buNone/>
          </a:pPr>
          <a:r>
            <a:rPr lang="en-US" sz="2900" kern="1200" dirty="0"/>
            <a:t>Attainment Value (7 items)</a:t>
          </a:r>
        </a:p>
      </dsp:txBody>
      <dsp:txXfrm>
        <a:off x="520505" y="2981333"/>
        <a:ext cx="6618433" cy="772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78F3F-AF0C-441D-A492-728E3E03D5F9}">
      <dsp:nvSpPr>
        <dsp:cNvPr id="0" name=""/>
        <dsp:cNvSpPr/>
      </dsp:nvSpPr>
      <dsp:spPr>
        <a:xfrm>
          <a:off x="0" y="431805"/>
          <a:ext cx="9574305" cy="25137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072" tIns="583184" rIns="743072"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I need to know statistics to satisfy employers.</a:t>
          </a:r>
        </a:p>
        <a:p>
          <a:pPr marL="285750" lvl="1" indent="-285750" algn="l" defTabSz="1244600">
            <a:lnSpc>
              <a:spcPct val="90000"/>
            </a:lnSpc>
            <a:spcBef>
              <a:spcPct val="0"/>
            </a:spcBef>
            <a:spcAft>
              <a:spcPct val="15000"/>
            </a:spcAft>
            <a:buChar char="•"/>
          </a:pPr>
          <a:r>
            <a:rPr lang="en-US" sz="2800" kern="1200" dirty="0"/>
            <a:t>I value statistics because it makes me an informed citizen.</a:t>
          </a:r>
        </a:p>
        <a:p>
          <a:pPr marL="285750" lvl="1" indent="-285750" algn="l" defTabSz="1244600">
            <a:lnSpc>
              <a:spcPct val="90000"/>
            </a:lnSpc>
            <a:spcBef>
              <a:spcPct val="0"/>
            </a:spcBef>
            <a:spcAft>
              <a:spcPct val="15000"/>
            </a:spcAft>
            <a:buChar char="•"/>
          </a:pPr>
          <a:r>
            <a:rPr lang="en-US" sz="2800" kern="1200" dirty="0"/>
            <a:t>I will rarely use statistics in the future.</a:t>
          </a:r>
        </a:p>
      </dsp:txBody>
      <dsp:txXfrm>
        <a:off x="0" y="431805"/>
        <a:ext cx="9574305" cy="2513700"/>
      </dsp:txXfrm>
    </dsp:sp>
    <dsp:sp modelId="{0F137781-741F-4864-B813-5DA58BB34C6E}">
      <dsp:nvSpPr>
        <dsp:cNvPr id="0" name=""/>
        <dsp:cNvSpPr/>
      </dsp:nvSpPr>
      <dsp:spPr>
        <a:xfrm>
          <a:off x="478715" y="18525"/>
          <a:ext cx="6702013" cy="826560"/>
        </a:xfrm>
        <a:prstGeom prst="roundRect">
          <a:avLst/>
        </a:prstGeom>
        <a:solidFill>
          <a:srgbClr val="74B3C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320" tIns="0" rIns="253320" bIns="0" numCol="1" spcCol="1270" anchor="ctr" anchorCtr="0">
          <a:noAutofit/>
        </a:bodyPr>
        <a:lstStyle/>
        <a:p>
          <a:pPr marL="0" lvl="0" indent="0" algn="l" defTabSz="1244600">
            <a:lnSpc>
              <a:spcPct val="90000"/>
            </a:lnSpc>
            <a:spcBef>
              <a:spcPct val="0"/>
            </a:spcBef>
            <a:spcAft>
              <a:spcPct val="35000"/>
            </a:spcAft>
            <a:buNone/>
          </a:pPr>
          <a:r>
            <a:rPr lang="en-US" sz="2800" kern="1200" dirty="0"/>
            <a:t>Utility Value (9 items)</a:t>
          </a:r>
        </a:p>
      </dsp:txBody>
      <dsp:txXfrm>
        <a:off x="519064" y="58874"/>
        <a:ext cx="6621315" cy="745862"/>
      </dsp:txXfrm>
    </dsp:sp>
    <dsp:sp modelId="{52D6E59D-98FB-4CB5-BF58-D267879F3D4C}">
      <dsp:nvSpPr>
        <dsp:cNvPr id="0" name=""/>
        <dsp:cNvSpPr/>
      </dsp:nvSpPr>
      <dsp:spPr>
        <a:xfrm>
          <a:off x="0" y="3509986"/>
          <a:ext cx="9574305" cy="25137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072" tIns="583184" rIns="743072"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Acquiring statistics skills is worth the effort.</a:t>
          </a:r>
        </a:p>
        <a:p>
          <a:pPr marL="285750" lvl="1" indent="-285750" algn="l" defTabSz="1244600">
            <a:lnSpc>
              <a:spcPct val="90000"/>
            </a:lnSpc>
            <a:spcBef>
              <a:spcPct val="0"/>
            </a:spcBef>
            <a:spcAft>
              <a:spcPct val="15000"/>
            </a:spcAft>
            <a:buChar char="•"/>
          </a:pPr>
          <a:r>
            <a:rPr lang="en-US" sz="2800" kern="1200" dirty="0"/>
            <a:t>Learning statistics is worth being frustrated at times.</a:t>
          </a:r>
        </a:p>
        <a:p>
          <a:pPr marL="285750" lvl="1" indent="-285750" algn="l" defTabSz="1244600">
            <a:lnSpc>
              <a:spcPct val="90000"/>
            </a:lnSpc>
            <a:spcBef>
              <a:spcPct val="0"/>
            </a:spcBef>
            <a:spcAft>
              <a:spcPct val="15000"/>
            </a:spcAft>
            <a:buChar char="•"/>
          </a:pPr>
          <a:r>
            <a:rPr lang="en-US" sz="2800" kern="1200" dirty="0"/>
            <a:t>I prioritize other tasks over learning statistics.</a:t>
          </a:r>
        </a:p>
      </dsp:txBody>
      <dsp:txXfrm>
        <a:off x="0" y="3509986"/>
        <a:ext cx="9574305" cy="2513700"/>
      </dsp:txXfrm>
    </dsp:sp>
    <dsp:sp modelId="{962C304B-7C36-45DF-98CC-1AE5A2A1E236}">
      <dsp:nvSpPr>
        <dsp:cNvPr id="0" name=""/>
        <dsp:cNvSpPr/>
      </dsp:nvSpPr>
      <dsp:spPr>
        <a:xfrm>
          <a:off x="478715" y="3096705"/>
          <a:ext cx="6702013" cy="826560"/>
        </a:xfrm>
        <a:prstGeom prst="roundRect">
          <a:avLst/>
        </a:prstGeom>
        <a:solidFill>
          <a:srgbClr val="74B3C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320" tIns="0" rIns="253320" bIns="0" numCol="1" spcCol="1270" anchor="ctr" anchorCtr="0">
          <a:noAutofit/>
        </a:bodyPr>
        <a:lstStyle/>
        <a:p>
          <a:pPr marL="0" lvl="0" indent="0" algn="l" defTabSz="1244600">
            <a:lnSpc>
              <a:spcPct val="90000"/>
            </a:lnSpc>
            <a:spcBef>
              <a:spcPct val="0"/>
            </a:spcBef>
            <a:spcAft>
              <a:spcPct val="35000"/>
            </a:spcAft>
            <a:buNone/>
          </a:pPr>
          <a:r>
            <a:rPr lang="en-US" sz="2800" kern="1200" dirty="0"/>
            <a:t>Costs and Benefits (9 items)</a:t>
          </a:r>
        </a:p>
      </dsp:txBody>
      <dsp:txXfrm>
        <a:off x="519064" y="3137054"/>
        <a:ext cx="6621315" cy="745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78F3F-AF0C-441D-A492-728E3E03D5F9}">
      <dsp:nvSpPr>
        <dsp:cNvPr id="0" name=""/>
        <dsp:cNvSpPr/>
      </dsp:nvSpPr>
      <dsp:spPr>
        <a:xfrm>
          <a:off x="0" y="642630"/>
          <a:ext cx="9574305" cy="180652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072" tIns="645668" rIns="743072" bIns="220472"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Learning statistics is hard for me.</a:t>
          </a:r>
        </a:p>
        <a:p>
          <a:pPr marL="285750" lvl="1" indent="-285750" algn="l" defTabSz="1377950">
            <a:lnSpc>
              <a:spcPct val="90000"/>
            </a:lnSpc>
            <a:spcBef>
              <a:spcPct val="0"/>
            </a:spcBef>
            <a:spcAft>
              <a:spcPct val="15000"/>
            </a:spcAft>
            <a:buChar char="•"/>
          </a:pPr>
          <a:r>
            <a:rPr lang="en-US" sz="3100" kern="1200" dirty="0"/>
            <a:t>I have trouble understanding statistics.</a:t>
          </a:r>
        </a:p>
      </dsp:txBody>
      <dsp:txXfrm>
        <a:off x="0" y="642630"/>
        <a:ext cx="9574305" cy="1806525"/>
      </dsp:txXfrm>
    </dsp:sp>
    <dsp:sp modelId="{0F137781-741F-4864-B813-5DA58BB34C6E}">
      <dsp:nvSpPr>
        <dsp:cNvPr id="0" name=""/>
        <dsp:cNvSpPr/>
      </dsp:nvSpPr>
      <dsp:spPr>
        <a:xfrm>
          <a:off x="478715" y="185070"/>
          <a:ext cx="6702013" cy="915120"/>
        </a:xfrm>
        <a:prstGeom prst="roundRect">
          <a:avLst/>
        </a:prstGeom>
        <a:solidFill>
          <a:srgbClr val="74B3C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320" tIns="0" rIns="253320" bIns="0" numCol="1" spcCol="1270" anchor="ctr" anchorCtr="0">
          <a:noAutofit/>
        </a:bodyPr>
        <a:lstStyle/>
        <a:p>
          <a:pPr marL="0" lvl="0" indent="0" algn="l" defTabSz="1377950">
            <a:lnSpc>
              <a:spcPct val="90000"/>
            </a:lnSpc>
            <a:spcBef>
              <a:spcPct val="0"/>
            </a:spcBef>
            <a:spcAft>
              <a:spcPct val="35000"/>
            </a:spcAft>
            <a:buNone/>
          </a:pPr>
          <a:r>
            <a:rPr lang="en-US" sz="3100" kern="1200" dirty="0"/>
            <a:t>Difficulty (5 items)</a:t>
          </a:r>
        </a:p>
      </dsp:txBody>
      <dsp:txXfrm>
        <a:off x="523387" y="229742"/>
        <a:ext cx="6612669" cy="825776"/>
      </dsp:txXfrm>
    </dsp:sp>
    <dsp:sp modelId="{52D6E59D-98FB-4CB5-BF58-D267879F3D4C}">
      <dsp:nvSpPr>
        <dsp:cNvPr id="0" name=""/>
        <dsp:cNvSpPr/>
      </dsp:nvSpPr>
      <dsp:spPr>
        <a:xfrm>
          <a:off x="0" y="3074116"/>
          <a:ext cx="9574305" cy="278302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072" tIns="645668" rIns="743072" bIns="220472"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I am able to explain statistical results to others.</a:t>
          </a:r>
        </a:p>
        <a:p>
          <a:pPr marL="285750" lvl="1" indent="-285750" algn="l" defTabSz="1377950">
            <a:lnSpc>
              <a:spcPct val="90000"/>
            </a:lnSpc>
            <a:spcBef>
              <a:spcPct val="0"/>
            </a:spcBef>
            <a:spcAft>
              <a:spcPct val="15000"/>
            </a:spcAft>
            <a:buChar char="•"/>
          </a:pPr>
          <a:r>
            <a:rPr lang="en-US" sz="3100" kern="1200" dirty="0"/>
            <a:t>I am confident I can interpret graphs.</a:t>
          </a:r>
        </a:p>
        <a:p>
          <a:pPr marL="285750" lvl="1" indent="-285750" algn="l" defTabSz="1377950">
            <a:lnSpc>
              <a:spcPct val="90000"/>
            </a:lnSpc>
            <a:spcBef>
              <a:spcPct val="0"/>
            </a:spcBef>
            <a:spcAft>
              <a:spcPct val="15000"/>
            </a:spcAft>
            <a:buChar char="•"/>
          </a:pPr>
          <a:r>
            <a:rPr lang="en-US" sz="3100" kern="1200" dirty="0"/>
            <a:t>I can use data to make appropriate decisions.</a:t>
          </a:r>
        </a:p>
      </dsp:txBody>
      <dsp:txXfrm>
        <a:off x="0" y="3074116"/>
        <a:ext cx="9574305" cy="2783025"/>
      </dsp:txXfrm>
    </dsp:sp>
    <dsp:sp modelId="{962C304B-7C36-45DF-98CC-1AE5A2A1E236}">
      <dsp:nvSpPr>
        <dsp:cNvPr id="0" name=""/>
        <dsp:cNvSpPr/>
      </dsp:nvSpPr>
      <dsp:spPr>
        <a:xfrm>
          <a:off x="478715" y="2616556"/>
          <a:ext cx="6702013" cy="915120"/>
        </a:xfrm>
        <a:prstGeom prst="roundRect">
          <a:avLst/>
        </a:prstGeom>
        <a:solidFill>
          <a:srgbClr val="74B3C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320" tIns="0" rIns="253320" bIns="0" numCol="1" spcCol="1270" anchor="ctr" anchorCtr="0">
          <a:noAutofit/>
        </a:bodyPr>
        <a:lstStyle/>
        <a:p>
          <a:pPr marL="0" lvl="0" indent="0" algn="l" defTabSz="1377950">
            <a:lnSpc>
              <a:spcPct val="90000"/>
            </a:lnSpc>
            <a:spcBef>
              <a:spcPct val="0"/>
            </a:spcBef>
            <a:spcAft>
              <a:spcPct val="35000"/>
            </a:spcAft>
            <a:buNone/>
          </a:pPr>
          <a:r>
            <a:rPr lang="en-US" sz="3100" kern="1200" dirty="0"/>
            <a:t>Expectancies (5 items)</a:t>
          </a:r>
        </a:p>
      </dsp:txBody>
      <dsp:txXfrm>
        <a:off x="523387" y="2661228"/>
        <a:ext cx="6612669" cy="8257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78F3F-AF0C-441D-A492-728E3E03D5F9}">
      <dsp:nvSpPr>
        <dsp:cNvPr id="0" name=""/>
        <dsp:cNvSpPr/>
      </dsp:nvSpPr>
      <dsp:spPr>
        <a:xfrm>
          <a:off x="0" y="679935"/>
          <a:ext cx="9574305" cy="5361300"/>
        </a:xfrm>
        <a:prstGeom prst="rect">
          <a:avLst/>
        </a:prstGeom>
        <a:solidFill>
          <a:schemeClr val="bg1">
            <a:lumMod val="7500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3072" tIns="958088" rIns="743072" bIns="327152" numCol="1" spcCol="1270" anchor="t" anchorCtr="0">
          <a:noAutofit/>
        </a:bodyPr>
        <a:lstStyle/>
        <a:p>
          <a:pPr marL="285750" lvl="1" indent="-285750" algn="l" defTabSz="2044700">
            <a:lnSpc>
              <a:spcPct val="90000"/>
            </a:lnSpc>
            <a:spcBef>
              <a:spcPct val="0"/>
            </a:spcBef>
            <a:spcAft>
              <a:spcPct val="15000"/>
            </a:spcAft>
            <a:buChar char="•"/>
          </a:pPr>
          <a:r>
            <a:rPr lang="en-US" sz="4600" kern="1200" dirty="0"/>
            <a:t>If somebody is not good at math, they will not be good at statistics either.</a:t>
          </a:r>
        </a:p>
        <a:p>
          <a:pPr marL="285750" lvl="1" indent="-285750" algn="l" defTabSz="2044700">
            <a:lnSpc>
              <a:spcPct val="90000"/>
            </a:lnSpc>
            <a:spcBef>
              <a:spcPct val="0"/>
            </a:spcBef>
            <a:spcAft>
              <a:spcPct val="15000"/>
            </a:spcAft>
            <a:buChar char="•"/>
          </a:pPr>
          <a:r>
            <a:rPr lang="en-US" sz="4600" kern="1200" dirty="0"/>
            <a:t>Statistics are often misused to support certain viewpoints.</a:t>
          </a:r>
        </a:p>
        <a:p>
          <a:pPr marL="285750" lvl="1" indent="-285750" algn="l" defTabSz="2044700">
            <a:lnSpc>
              <a:spcPct val="90000"/>
            </a:lnSpc>
            <a:spcBef>
              <a:spcPct val="0"/>
            </a:spcBef>
            <a:spcAft>
              <a:spcPct val="15000"/>
            </a:spcAft>
            <a:buChar char="•"/>
          </a:pPr>
          <a:r>
            <a:rPr lang="en-US" sz="4600" kern="1200" dirty="0"/>
            <a:t>Statistics can never be trusted.</a:t>
          </a:r>
        </a:p>
      </dsp:txBody>
      <dsp:txXfrm>
        <a:off x="0" y="679935"/>
        <a:ext cx="9574305" cy="5361300"/>
      </dsp:txXfrm>
    </dsp:sp>
    <dsp:sp modelId="{0F137781-741F-4864-B813-5DA58BB34C6E}">
      <dsp:nvSpPr>
        <dsp:cNvPr id="0" name=""/>
        <dsp:cNvSpPr/>
      </dsp:nvSpPr>
      <dsp:spPr>
        <a:xfrm>
          <a:off x="478715" y="975"/>
          <a:ext cx="6702013" cy="1357920"/>
        </a:xfrm>
        <a:prstGeom prst="roundRect">
          <a:avLst/>
        </a:prstGeom>
        <a:solidFill>
          <a:schemeClr val="bg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320" tIns="0" rIns="253320" bIns="0" numCol="1" spcCol="1270" anchor="ctr" anchorCtr="0">
          <a:noAutofit/>
        </a:bodyPr>
        <a:lstStyle/>
        <a:p>
          <a:pPr marL="0" lvl="0" indent="0" algn="l" defTabSz="2044700">
            <a:lnSpc>
              <a:spcPct val="90000"/>
            </a:lnSpc>
            <a:spcBef>
              <a:spcPct val="0"/>
            </a:spcBef>
            <a:spcAft>
              <a:spcPct val="35000"/>
            </a:spcAft>
            <a:buNone/>
          </a:pPr>
          <a:r>
            <a:rPr lang="en-US" sz="4600" kern="1200" dirty="0"/>
            <a:t>Global Beliefs (3 items)</a:t>
          </a:r>
        </a:p>
      </dsp:txBody>
      <dsp:txXfrm>
        <a:off x="545003" y="67263"/>
        <a:ext cx="6569437" cy="12253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78F3F-AF0C-441D-A492-728E3E03D5F9}">
      <dsp:nvSpPr>
        <dsp:cNvPr id="0" name=""/>
        <dsp:cNvSpPr/>
      </dsp:nvSpPr>
      <dsp:spPr>
        <a:xfrm>
          <a:off x="0" y="587987"/>
          <a:ext cx="10818606" cy="5846883"/>
        </a:xfrm>
        <a:prstGeom prst="rect">
          <a:avLst/>
        </a:prstGeom>
        <a:solidFill>
          <a:schemeClr val="bg1">
            <a:lumMod val="7500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9644" tIns="645668" rIns="839644" bIns="220472"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How well have you done in mathematics courses you have taken in the past?</a:t>
          </a:r>
        </a:p>
        <a:p>
          <a:pPr marL="285750" lvl="1" indent="-285750" algn="l" defTabSz="1377950">
            <a:lnSpc>
              <a:spcPct val="90000"/>
            </a:lnSpc>
            <a:spcBef>
              <a:spcPct val="0"/>
            </a:spcBef>
            <a:spcAft>
              <a:spcPct val="15000"/>
            </a:spcAft>
            <a:buChar char="•"/>
          </a:pPr>
          <a:r>
            <a:rPr lang="en-US" sz="3100" kern="1200" dirty="0"/>
            <a:t>How good are you at mathematics?</a:t>
          </a:r>
        </a:p>
        <a:p>
          <a:pPr marL="285750" lvl="1" indent="-285750" algn="l" defTabSz="1377950">
            <a:lnSpc>
              <a:spcPct val="90000"/>
            </a:lnSpc>
            <a:spcBef>
              <a:spcPct val="0"/>
            </a:spcBef>
            <a:spcAft>
              <a:spcPct val="15000"/>
            </a:spcAft>
            <a:buChar char="•"/>
          </a:pPr>
          <a:r>
            <a:rPr lang="en-US" sz="3100" kern="1200" dirty="0"/>
            <a:t>In the field in which you hope to be employed when you finish school, how much will you use statistics?</a:t>
          </a:r>
        </a:p>
        <a:p>
          <a:pPr marL="285750" lvl="1" indent="-285750" algn="l" defTabSz="1377950">
            <a:lnSpc>
              <a:spcPct val="90000"/>
            </a:lnSpc>
            <a:spcBef>
              <a:spcPct val="0"/>
            </a:spcBef>
            <a:spcAft>
              <a:spcPct val="15000"/>
            </a:spcAft>
            <a:buChar char="•"/>
          </a:pPr>
          <a:r>
            <a:rPr lang="en-US" sz="3100" kern="1200" dirty="0"/>
            <a:t>How confident are you that you can master introductory statistics material?</a:t>
          </a:r>
        </a:p>
        <a:p>
          <a:pPr marL="285750" lvl="1" indent="-285750" algn="l" defTabSz="1377950">
            <a:lnSpc>
              <a:spcPct val="90000"/>
            </a:lnSpc>
            <a:spcBef>
              <a:spcPct val="0"/>
            </a:spcBef>
            <a:spcAft>
              <a:spcPct val="15000"/>
            </a:spcAft>
            <a:buChar char="•"/>
          </a:pPr>
          <a:r>
            <a:rPr lang="en-US" sz="3100" kern="1200" dirty="0"/>
            <a:t>If the choice had been yours, how likely is it that you would have chosen to take any course in statistics?</a:t>
          </a:r>
        </a:p>
      </dsp:txBody>
      <dsp:txXfrm>
        <a:off x="0" y="587987"/>
        <a:ext cx="10818606" cy="5846883"/>
      </dsp:txXfrm>
    </dsp:sp>
    <dsp:sp modelId="{0F137781-741F-4864-B813-5DA58BB34C6E}">
      <dsp:nvSpPr>
        <dsp:cNvPr id="0" name=""/>
        <dsp:cNvSpPr/>
      </dsp:nvSpPr>
      <dsp:spPr>
        <a:xfrm>
          <a:off x="540930" y="100429"/>
          <a:ext cx="7573024" cy="915120"/>
        </a:xfrm>
        <a:prstGeom prst="roundRect">
          <a:avLst/>
        </a:prstGeom>
        <a:solidFill>
          <a:schemeClr val="bg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242" tIns="0" rIns="286242" bIns="0" numCol="1" spcCol="1270" anchor="ctr" anchorCtr="0">
          <a:noAutofit/>
        </a:bodyPr>
        <a:lstStyle/>
        <a:p>
          <a:pPr marL="0" lvl="0" indent="0" algn="l" defTabSz="1377950">
            <a:lnSpc>
              <a:spcPct val="90000"/>
            </a:lnSpc>
            <a:spcBef>
              <a:spcPct val="0"/>
            </a:spcBef>
            <a:spcAft>
              <a:spcPct val="35000"/>
            </a:spcAft>
            <a:buNone/>
          </a:pPr>
          <a:r>
            <a:rPr lang="en-US" sz="3100" kern="1200" dirty="0"/>
            <a:t>Global Identity (5 items)</a:t>
          </a:r>
        </a:p>
      </dsp:txBody>
      <dsp:txXfrm>
        <a:off x="585602" y="145101"/>
        <a:ext cx="7483680" cy="82577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D53FFF-741D-4CEC-9FD6-8E65F2A24542}" type="datetimeFigureOut">
              <a:rPr lang="en-US" smtClean="0"/>
              <a:t>5/29/2024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240B52-6AD5-41F0-8D6D-F7C40B3F8677}" type="slidenum">
              <a:rPr lang="en-US" smtClean="0"/>
              <a:t>‹#›</a:t>
            </a:fld>
            <a:endParaRPr lang="en-US"/>
          </a:p>
        </p:txBody>
      </p:sp>
    </p:spTree>
    <p:extLst>
      <p:ext uri="{BB962C8B-B14F-4D97-AF65-F5344CB8AC3E}">
        <p14:creationId xmlns:p14="http://schemas.microsoft.com/office/powerpoint/2010/main" val="3813400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240B52-6AD5-41F0-8D6D-F7C40B3F8677}" type="slidenum">
              <a:rPr lang="en-US" smtClean="0"/>
              <a:t>1</a:t>
            </a:fld>
            <a:endParaRPr lang="en-US"/>
          </a:p>
        </p:txBody>
      </p:sp>
    </p:spTree>
    <p:extLst>
      <p:ext uri="{BB962C8B-B14F-4D97-AF65-F5344CB8AC3E}">
        <p14:creationId xmlns:p14="http://schemas.microsoft.com/office/powerpoint/2010/main" val="1750320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instructor model is similar to the students’ model, except we are interested in teaching statistics instead of learning statistics. We have the Instructor demographic and characteristic questions. The almon color indicates the 10 constructs that the I-SOMAS is measuring with 68 items currently. Here we have split Goal orientation and Cost / Benefits into teaching specifically in the field or teaching in general, Lastly, we have the need to measure the overall environment that the students and instructor interact with the </a:t>
            </a:r>
          </a:p>
        </p:txBody>
      </p:sp>
      <p:sp>
        <p:nvSpPr>
          <p:cNvPr id="4" name="Slide Number Placeholder 3"/>
          <p:cNvSpPr>
            <a:spLocks noGrp="1"/>
          </p:cNvSpPr>
          <p:nvPr>
            <p:ph type="sldNum" sz="quarter" idx="5"/>
          </p:nvPr>
        </p:nvSpPr>
        <p:spPr/>
        <p:txBody>
          <a:bodyPr/>
          <a:lstStyle/>
          <a:p>
            <a:fld id="{AE240B52-6AD5-41F0-8D6D-F7C40B3F8677}" type="slidenum">
              <a:rPr lang="en-US" smtClean="0"/>
              <a:t>13</a:t>
            </a:fld>
            <a:endParaRPr lang="en-US"/>
          </a:p>
        </p:txBody>
      </p:sp>
    </p:spTree>
    <p:extLst>
      <p:ext uri="{BB962C8B-B14F-4D97-AF65-F5344CB8AC3E}">
        <p14:creationId xmlns:p14="http://schemas.microsoft.com/office/powerpoint/2010/main" val="1383267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EPIC Inventories, Environment, Pedagogy, Institution and Course … These inventories are divided into two parts ..</a:t>
            </a:r>
          </a:p>
        </p:txBody>
      </p:sp>
      <p:sp>
        <p:nvSpPr>
          <p:cNvPr id="4" name="Slide Number Placeholder 3"/>
          <p:cNvSpPr>
            <a:spLocks noGrp="1"/>
          </p:cNvSpPr>
          <p:nvPr>
            <p:ph type="sldNum" sz="quarter" idx="5"/>
          </p:nvPr>
        </p:nvSpPr>
        <p:spPr/>
        <p:txBody>
          <a:bodyPr/>
          <a:lstStyle/>
          <a:p>
            <a:fld id="{AE240B52-6AD5-41F0-8D6D-F7C40B3F8677}" type="slidenum">
              <a:rPr lang="en-US" smtClean="0"/>
              <a:t>14</a:t>
            </a:fld>
            <a:endParaRPr lang="en-US"/>
          </a:p>
        </p:txBody>
      </p:sp>
    </p:spTree>
    <p:extLst>
      <p:ext uri="{BB962C8B-B14F-4D97-AF65-F5344CB8AC3E}">
        <p14:creationId xmlns:p14="http://schemas.microsoft.com/office/powerpoint/2010/main" val="3581923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Pre-EPIC obtains information that the instructor can give us at the beginning of the semester, and the Post-EPIC is for the behaviors that occurred in the classroom. Due to time constraints, this is all that you get to see of the EPIC inventories.</a:t>
            </a:r>
          </a:p>
        </p:txBody>
      </p:sp>
      <p:sp>
        <p:nvSpPr>
          <p:cNvPr id="4" name="Slide Number Placeholder 3"/>
          <p:cNvSpPr>
            <a:spLocks noGrp="1"/>
          </p:cNvSpPr>
          <p:nvPr>
            <p:ph type="sldNum" sz="quarter" idx="5"/>
          </p:nvPr>
        </p:nvSpPr>
        <p:spPr/>
        <p:txBody>
          <a:bodyPr/>
          <a:lstStyle/>
          <a:p>
            <a:fld id="{AE240B52-6AD5-41F0-8D6D-F7C40B3F8677}" type="slidenum">
              <a:rPr lang="en-US" smtClean="0"/>
              <a:t>15</a:t>
            </a:fld>
            <a:endParaRPr lang="en-US"/>
          </a:p>
        </p:txBody>
      </p:sp>
    </p:spTree>
    <p:extLst>
      <p:ext uri="{BB962C8B-B14F-4D97-AF65-F5344CB8AC3E}">
        <p14:creationId xmlns:p14="http://schemas.microsoft.com/office/powerpoint/2010/main" val="3219595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WEBSITE to administer our instruments – create your own survey instances and obtain the data.</a:t>
            </a:r>
          </a:p>
          <a:p>
            <a:r>
              <a:rPr lang="en-US" dirty="0"/>
              <a:t>More information about these instruments will be given at JSM…..</a:t>
            </a:r>
          </a:p>
          <a:p>
            <a:r>
              <a:rPr lang="en-US" dirty="0"/>
              <a:t>There is always SO MAS to do!</a:t>
            </a:r>
          </a:p>
        </p:txBody>
      </p:sp>
      <p:sp>
        <p:nvSpPr>
          <p:cNvPr id="4" name="Slide Number Placeholder 3"/>
          <p:cNvSpPr>
            <a:spLocks noGrp="1"/>
          </p:cNvSpPr>
          <p:nvPr>
            <p:ph type="sldNum" sz="quarter" idx="5"/>
          </p:nvPr>
        </p:nvSpPr>
        <p:spPr/>
        <p:txBody>
          <a:bodyPr/>
          <a:lstStyle/>
          <a:p>
            <a:fld id="{AE240B52-6AD5-41F0-8D6D-F7C40B3F8677}" type="slidenum">
              <a:rPr lang="en-US" smtClean="0"/>
              <a:t>16</a:t>
            </a:fld>
            <a:endParaRPr lang="en-US"/>
          </a:p>
        </p:txBody>
      </p:sp>
    </p:spTree>
    <p:extLst>
      <p:ext uri="{BB962C8B-B14F-4D97-AF65-F5344CB8AC3E}">
        <p14:creationId xmlns:p14="http://schemas.microsoft.com/office/powerpoint/2010/main" val="3935474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240B52-6AD5-41F0-8D6D-F7C40B3F8677}" type="slidenum">
              <a:rPr lang="en-US" smtClean="0"/>
              <a:t>17</a:t>
            </a:fld>
            <a:endParaRPr lang="en-US"/>
          </a:p>
        </p:txBody>
      </p:sp>
    </p:spTree>
    <p:extLst>
      <p:ext uri="{BB962C8B-B14F-4D97-AF65-F5344CB8AC3E}">
        <p14:creationId xmlns:p14="http://schemas.microsoft.com/office/powerpoint/2010/main" val="2571104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240B52-6AD5-41F0-8D6D-F7C40B3F8677}" type="slidenum">
              <a:rPr lang="en-US" smtClean="0"/>
              <a:t>18</a:t>
            </a:fld>
            <a:endParaRPr lang="en-US"/>
          </a:p>
        </p:txBody>
      </p:sp>
    </p:spTree>
    <p:extLst>
      <p:ext uri="{BB962C8B-B14F-4D97-AF65-F5344CB8AC3E}">
        <p14:creationId xmlns:p14="http://schemas.microsoft.com/office/powerpoint/2010/main" val="1733306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2017, the team developed this model linking the student, instructor and the environment with the </a:t>
            </a:r>
            <a:r>
              <a:rPr lang="en-US" dirty="0" err="1"/>
              <a:t>bjective</a:t>
            </a:r>
            <a:r>
              <a:rPr lang="en-US" dirty="0"/>
              <a:t> of creating instruments to measure specific elements for researchers because…</a:t>
            </a:r>
          </a:p>
        </p:txBody>
      </p:sp>
      <p:sp>
        <p:nvSpPr>
          <p:cNvPr id="4" name="Slide Number Placeholder 3"/>
          <p:cNvSpPr>
            <a:spLocks noGrp="1"/>
          </p:cNvSpPr>
          <p:nvPr>
            <p:ph type="sldNum" sz="quarter" idx="5"/>
          </p:nvPr>
        </p:nvSpPr>
        <p:spPr/>
        <p:txBody>
          <a:bodyPr/>
          <a:lstStyle/>
          <a:p>
            <a:fld id="{AE240B52-6AD5-41F0-8D6D-F7C40B3F8677}" type="slidenum">
              <a:rPr lang="en-US" smtClean="0"/>
              <a:t>3</a:t>
            </a:fld>
            <a:endParaRPr lang="en-US"/>
          </a:p>
        </p:txBody>
      </p:sp>
    </p:spTree>
    <p:extLst>
      <p:ext uri="{BB962C8B-B14F-4D97-AF65-F5344CB8AC3E}">
        <p14:creationId xmlns:p14="http://schemas.microsoft.com/office/powerpoint/2010/main" val="1318736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instrument founded in theory and that are well developed to determine if specific interventions make a difference in student learning.</a:t>
            </a:r>
          </a:p>
        </p:txBody>
      </p:sp>
      <p:sp>
        <p:nvSpPr>
          <p:cNvPr id="4" name="Slide Number Placeholder 3"/>
          <p:cNvSpPr>
            <a:spLocks noGrp="1"/>
          </p:cNvSpPr>
          <p:nvPr>
            <p:ph type="sldNum" sz="quarter" idx="5"/>
          </p:nvPr>
        </p:nvSpPr>
        <p:spPr/>
        <p:txBody>
          <a:bodyPr/>
          <a:lstStyle/>
          <a:p>
            <a:fld id="{AE240B52-6AD5-41F0-8D6D-F7C40B3F8677}" type="slidenum">
              <a:rPr lang="en-US" smtClean="0"/>
              <a:t>4</a:t>
            </a:fld>
            <a:endParaRPr lang="en-US"/>
          </a:p>
        </p:txBody>
      </p:sp>
    </p:spTree>
    <p:extLst>
      <p:ext uri="{BB962C8B-B14F-4D97-AF65-F5344CB8AC3E}">
        <p14:creationId xmlns:p14="http://schemas.microsoft.com/office/powerpoint/2010/main" val="43782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fields of interest are Statistics and Data Science, and we have Survey of Motivational Attitudes toward the field, known as the SOMA … which becomes S- SOMAS or SOMADS for Students, or I-SOMA for instructor, then we have the EPIC inventories to. Today, I will concentrate on the SOMA portion of these instruments S and I</a:t>
            </a:r>
          </a:p>
        </p:txBody>
      </p:sp>
      <p:sp>
        <p:nvSpPr>
          <p:cNvPr id="4" name="Slide Number Placeholder 3"/>
          <p:cNvSpPr>
            <a:spLocks noGrp="1"/>
          </p:cNvSpPr>
          <p:nvPr>
            <p:ph type="sldNum" sz="quarter" idx="5"/>
          </p:nvPr>
        </p:nvSpPr>
        <p:spPr/>
        <p:txBody>
          <a:bodyPr/>
          <a:lstStyle/>
          <a:p>
            <a:fld id="{AE240B52-6AD5-41F0-8D6D-F7C40B3F8677}" type="slidenum">
              <a:rPr lang="en-US" smtClean="0"/>
              <a:t>5</a:t>
            </a:fld>
            <a:endParaRPr lang="en-US"/>
          </a:p>
        </p:txBody>
      </p:sp>
    </p:spTree>
    <p:extLst>
      <p:ext uri="{BB962C8B-B14F-4D97-AF65-F5344CB8AC3E}">
        <p14:creationId xmlns:p14="http://schemas.microsoft.com/office/powerpoint/2010/main" val="3546284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student model, this gray area is measured by Global beliefs and identity items which are given at the end of these slides, For background, we wrote and tested demographic and characteristic questions for students and instructors. For the remaining teal area, we currently have 54 items that measure each of these constructs. In which we measure, Goals and Self-Schemata, then Subjective Task Values, and next Difficulty and Expectancies. I will quickly cover the next slides with construct definitions and examples of items. </a:t>
            </a:r>
          </a:p>
        </p:txBody>
      </p:sp>
      <p:sp>
        <p:nvSpPr>
          <p:cNvPr id="4" name="Slide Number Placeholder 3"/>
          <p:cNvSpPr>
            <a:spLocks noGrp="1"/>
          </p:cNvSpPr>
          <p:nvPr>
            <p:ph type="sldNum" sz="quarter" idx="5"/>
          </p:nvPr>
        </p:nvSpPr>
        <p:spPr/>
        <p:txBody>
          <a:bodyPr/>
          <a:lstStyle/>
          <a:p>
            <a:fld id="{AE240B52-6AD5-41F0-8D6D-F7C40B3F8677}" type="slidenum">
              <a:rPr lang="en-US" smtClean="0"/>
              <a:t>7</a:t>
            </a:fld>
            <a:endParaRPr lang="en-US"/>
          </a:p>
        </p:txBody>
      </p:sp>
    </p:spTree>
    <p:extLst>
      <p:ext uri="{BB962C8B-B14F-4D97-AF65-F5344CB8AC3E}">
        <p14:creationId xmlns:p14="http://schemas.microsoft.com/office/powerpoint/2010/main" val="4276247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Orientation: What intrinsic and extrinsic forces that drive student to learn statistics or data science (the field)</a:t>
            </a:r>
          </a:p>
          <a:p>
            <a:r>
              <a:rPr lang="en-US" dirty="0"/>
              <a:t>Academic Self Concept: is the  Self-perception about academic achievement in general</a:t>
            </a:r>
          </a:p>
        </p:txBody>
      </p:sp>
      <p:sp>
        <p:nvSpPr>
          <p:cNvPr id="4" name="Slide Number Placeholder 3"/>
          <p:cNvSpPr>
            <a:spLocks noGrp="1"/>
          </p:cNvSpPr>
          <p:nvPr>
            <p:ph type="sldNum" sz="quarter" idx="5"/>
          </p:nvPr>
        </p:nvSpPr>
        <p:spPr/>
        <p:txBody>
          <a:bodyPr/>
          <a:lstStyle/>
          <a:p>
            <a:fld id="{AE240B52-6AD5-41F0-8D6D-F7C40B3F8677}" type="slidenum">
              <a:rPr lang="en-US" smtClean="0"/>
              <a:t>8</a:t>
            </a:fld>
            <a:endParaRPr lang="en-US"/>
          </a:p>
        </p:txBody>
      </p:sp>
    </p:spTree>
    <p:extLst>
      <p:ext uri="{BB962C8B-B14F-4D97-AF65-F5344CB8AC3E}">
        <p14:creationId xmlns:p14="http://schemas.microsoft.com/office/powerpoint/2010/main" val="3788110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subject task value measures the interest  / enjoyment from doing or learning statistics or data science</a:t>
            </a:r>
          </a:p>
          <a:p>
            <a:r>
              <a:rPr lang="en-US" dirty="0"/>
              <a:t>Attainment Value: measures the importance of success in statistics or data science to one’s identity</a:t>
            </a:r>
          </a:p>
        </p:txBody>
      </p:sp>
      <p:sp>
        <p:nvSpPr>
          <p:cNvPr id="4" name="Slide Number Placeholder 3"/>
          <p:cNvSpPr>
            <a:spLocks noGrp="1"/>
          </p:cNvSpPr>
          <p:nvPr>
            <p:ph type="sldNum" sz="quarter" idx="5"/>
          </p:nvPr>
        </p:nvSpPr>
        <p:spPr/>
        <p:txBody>
          <a:bodyPr/>
          <a:lstStyle/>
          <a:p>
            <a:fld id="{AE240B52-6AD5-41F0-8D6D-F7C40B3F8677}" type="slidenum">
              <a:rPr lang="en-US" smtClean="0"/>
              <a:t>9</a:t>
            </a:fld>
            <a:endParaRPr lang="en-US"/>
          </a:p>
        </p:txBody>
      </p:sp>
    </p:spTree>
    <p:extLst>
      <p:ext uri="{BB962C8B-B14F-4D97-AF65-F5344CB8AC3E}">
        <p14:creationId xmlns:p14="http://schemas.microsoft.com/office/powerpoint/2010/main" val="1233654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Utility: measures the student’s why or the value of statistics or DS for achieving their goals.</a:t>
            </a:r>
          </a:p>
          <a:p>
            <a:r>
              <a:rPr lang="en-US" dirty="0"/>
              <a:t>Cost &amp; Benefits are those factors that push or deter students to learn statistics or DS</a:t>
            </a:r>
          </a:p>
        </p:txBody>
      </p:sp>
      <p:sp>
        <p:nvSpPr>
          <p:cNvPr id="4" name="Slide Number Placeholder 3"/>
          <p:cNvSpPr>
            <a:spLocks noGrp="1"/>
          </p:cNvSpPr>
          <p:nvPr>
            <p:ph type="sldNum" sz="quarter" idx="5"/>
          </p:nvPr>
        </p:nvSpPr>
        <p:spPr/>
        <p:txBody>
          <a:bodyPr/>
          <a:lstStyle/>
          <a:p>
            <a:fld id="{AE240B52-6AD5-41F0-8D6D-F7C40B3F8677}" type="slidenum">
              <a:rPr lang="en-US" smtClean="0"/>
              <a:t>10</a:t>
            </a:fld>
            <a:endParaRPr lang="en-US"/>
          </a:p>
        </p:txBody>
      </p:sp>
    </p:spTree>
    <p:extLst>
      <p:ext uri="{BB962C8B-B14F-4D97-AF65-F5344CB8AC3E}">
        <p14:creationId xmlns:p14="http://schemas.microsoft.com/office/powerpoint/2010/main" val="3400751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Difficulty: how difficulty that the student perceives the field</a:t>
            </a:r>
          </a:p>
          <a:p>
            <a:r>
              <a:rPr lang="en-US" dirty="0"/>
              <a:t>Expectancies: the student’s perception of their ability to perform specific tasks in the field </a:t>
            </a:r>
          </a:p>
        </p:txBody>
      </p:sp>
      <p:sp>
        <p:nvSpPr>
          <p:cNvPr id="4" name="Slide Number Placeholder 3"/>
          <p:cNvSpPr>
            <a:spLocks noGrp="1"/>
          </p:cNvSpPr>
          <p:nvPr>
            <p:ph type="sldNum" sz="quarter" idx="5"/>
          </p:nvPr>
        </p:nvSpPr>
        <p:spPr/>
        <p:txBody>
          <a:bodyPr/>
          <a:lstStyle/>
          <a:p>
            <a:fld id="{AE240B52-6AD5-41F0-8D6D-F7C40B3F8677}" type="slidenum">
              <a:rPr lang="en-US" smtClean="0"/>
              <a:t>11</a:t>
            </a:fld>
            <a:endParaRPr lang="en-US"/>
          </a:p>
        </p:txBody>
      </p:sp>
    </p:spTree>
    <p:extLst>
      <p:ext uri="{BB962C8B-B14F-4D97-AF65-F5344CB8AC3E}">
        <p14:creationId xmlns:p14="http://schemas.microsoft.com/office/powerpoint/2010/main" val="1519313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0B380-AE86-4A8A-8D72-250899E406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D85640-D012-83D6-1ECB-7835DF912D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8B7FD2-0585-2BE9-1389-74EA35185B63}"/>
              </a:ext>
            </a:extLst>
          </p:cNvPr>
          <p:cNvSpPr>
            <a:spLocks noGrp="1"/>
          </p:cNvSpPr>
          <p:nvPr>
            <p:ph type="dt" sz="half" idx="10"/>
          </p:nvPr>
        </p:nvSpPr>
        <p:spPr/>
        <p:txBody>
          <a:bodyPr/>
          <a:lstStyle/>
          <a:p>
            <a:fld id="{7F35292B-0AF2-4DC5-B097-690FA90A0CF9}" type="datetimeFigureOut">
              <a:rPr lang="en-US" smtClean="0"/>
              <a:t>5/29/2024</a:t>
            </a:fld>
            <a:endParaRPr lang="en-US"/>
          </a:p>
        </p:txBody>
      </p:sp>
      <p:sp>
        <p:nvSpPr>
          <p:cNvPr id="5" name="Footer Placeholder 4">
            <a:extLst>
              <a:ext uri="{FF2B5EF4-FFF2-40B4-BE49-F238E27FC236}">
                <a16:creationId xmlns:a16="http://schemas.microsoft.com/office/drawing/2014/main" id="{57073007-C2AF-028F-6B38-7CAF1C8492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869818-7725-C374-CC78-9730613AFF35}"/>
              </a:ext>
            </a:extLst>
          </p:cNvPr>
          <p:cNvSpPr>
            <a:spLocks noGrp="1"/>
          </p:cNvSpPr>
          <p:nvPr>
            <p:ph type="sldNum" sz="quarter" idx="12"/>
          </p:nvPr>
        </p:nvSpPr>
        <p:spPr/>
        <p:txBody>
          <a:bodyPr/>
          <a:lstStyle/>
          <a:p>
            <a:fld id="{3F12CE53-584D-40B2-8462-B8A3F587366F}" type="slidenum">
              <a:rPr lang="en-US" smtClean="0"/>
              <a:t>‹#›</a:t>
            </a:fld>
            <a:endParaRPr lang="en-US"/>
          </a:p>
        </p:txBody>
      </p:sp>
    </p:spTree>
    <p:extLst>
      <p:ext uri="{BB962C8B-B14F-4D97-AF65-F5344CB8AC3E}">
        <p14:creationId xmlns:p14="http://schemas.microsoft.com/office/powerpoint/2010/main" val="595755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89D9C-A1CC-5B08-0E0B-558A579004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EF3C0E-525C-7F5D-DB0C-70B2E87DEB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02A39F-20CD-64B7-19B5-A6BC2D4B063A}"/>
              </a:ext>
            </a:extLst>
          </p:cNvPr>
          <p:cNvSpPr>
            <a:spLocks noGrp="1"/>
          </p:cNvSpPr>
          <p:nvPr>
            <p:ph type="dt" sz="half" idx="10"/>
          </p:nvPr>
        </p:nvSpPr>
        <p:spPr/>
        <p:txBody>
          <a:bodyPr/>
          <a:lstStyle/>
          <a:p>
            <a:fld id="{7F35292B-0AF2-4DC5-B097-690FA90A0CF9}" type="datetimeFigureOut">
              <a:rPr lang="en-US" smtClean="0"/>
              <a:t>5/29/2024</a:t>
            </a:fld>
            <a:endParaRPr lang="en-US"/>
          </a:p>
        </p:txBody>
      </p:sp>
      <p:sp>
        <p:nvSpPr>
          <p:cNvPr id="5" name="Footer Placeholder 4">
            <a:extLst>
              <a:ext uri="{FF2B5EF4-FFF2-40B4-BE49-F238E27FC236}">
                <a16:creationId xmlns:a16="http://schemas.microsoft.com/office/drawing/2014/main" id="{B6ECE4F0-4DF7-F0DF-7505-6822062F89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B66396-964D-2B10-33B4-57A949958EDE}"/>
              </a:ext>
            </a:extLst>
          </p:cNvPr>
          <p:cNvSpPr>
            <a:spLocks noGrp="1"/>
          </p:cNvSpPr>
          <p:nvPr>
            <p:ph type="sldNum" sz="quarter" idx="12"/>
          </p:nvPr>
        </p:nvSpPr>
        <p:spPr/>
        <p:txBody>
          <a:bodyPr/>
          <a:lstStyle/>
          <a:p>
            <a:fld id="{3F12CE53-584D-40B2-8462-B8A3F587366F}" type="slidenum">
              <a:rPr lang="en-US" smtClean="0"/>
              <a:t>‹#›</a:t>
            </a:fld>
            <a:endParaRPr lang="en-US"/>
          </a:p>
        </p:txBody>
      </p:sp>
    </p:spTree>
    <p:extLst>
      <p:ext uri="{BB962C8B-B14F-4D97-AF65-F5344CB8AC3E}">
        <p14:creationId xmlns:p14="http://schemas.microsoft.com/office/powerpoint/2010/main" val="3437925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39F663-E47C-BBDA-D1D2-7380144473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591E8E-055C-395D-C1C0-A6AECEA184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B2B867-E2F1-9CDC-4111-7B7211EF263C}"/>
              </a:ext>
            </a:extLst>
          </p:cNvPr>
          <p:cNvSpPr>
            <a:spLocks noGrp="1"/>
          </p:cNvSpPr>
          <p:nvPr>
            <p:ph type="dt" sz="half" idx="10"/>
          </p:nvPr>
        </p:nvSpPr>
        <p:spPr/>
        <p:txBody>
          <a:bodyPr/>
          <a:lstStyle/>
          <a:p>
            <a:fld id="{7F35292B-0AF2-4DC5-B097-690FA90A0CF9}" type="datetimeFigureOut">
              <a:rPr lang="en-US" smtClean="0"/>
              <a:t>5/29/2024</a:t>
            </a:fld>
            <a:endParaRPr lang="en-US"/>
          </a:p>
        </p:txBody>
      </p:sp>
      <p:sp>
        <p:nvSpPr>
          <p:cNvPr id="5" name="Footer Placeholder 4">
            <a:extLst>
              <a:ext uri="{FF2B5EF4-FFF2-40B4-BE49-F238E27FC236}">
                <a16:creationId xmlns:a16="http://schemas.microsoft.com/office/drawing/2014/main" id="{30804D1A-FB2B-E4B3-BDC6-328A52C162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5D37AB-C15C-ECC0-F9CE-A2FB64D40E35}"/>
              </a:ext>
            </a:extLst>
          </p:cNvPr>
          <p:cNvSpPr>
            <a:spLocks noGrp="1"/>
          </p:cNvSpPr>
          <p:nvPr>
            <p:ph type="sldNum" sz="quarter" idx="12"/>
          </p:nvPr>
        </p:nvSpPr>
        <p:spPr/>
        <p:txBody>
          <a:bodyPr/>
          <a:lstStyle/>
          <a:p>
            <a:fld id="{3F12CE53-584D-40B2-8462-B8A3F587366F}" type="slidenum">
              <a:rPr lang="en-US" smtClean="0"/>
              <a:t>‹#›</a:t>
            </a:fld>
            <a:endParaRPr lang="en-US"/>
          </a:p>
        </p:txBody>
      </p:sp>
    </p:spTree>
    <p:extLst>
      <p:ext uri="{BB962C8B-B14F-4D97-AF65-F5344CB8AC3E}">
        <p14:creationId xmlns:p14="http://schemas.microsoft.com/office/powerpoint/2010/main" val="1037920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53693-DD57-6B7B-41F0-9B5E640297AB}"/>
              </a:ext>
            </a:extLst>
          </p:cNvPr>
          <p:cNvSpPr>
            <a:spLocks noGrp="1"/>
          </p:cNvSpPr>
          <p:nvPr>
            <p:ph type="title"/>
          </p:nvPr>
        </p:nvSpPr>
        <p:spPr>
          <a:xfrm>
            <a:off x="773464" y="129416"/>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156AF36-34DA-A578-233F-79476B72EEA6}"/>
              </a:ext>
            </a:extLst>
          </p:cNvPr>
          <p:cNvSpPr>
            <a:spLocks noGrp="1"/>
          </p:cNvSpPr>
          <p:nvPr>
            <p:ph idx="1"/>
          </p:nvPr>
        </p:nvSpPr>
        <p:spPr>
          <a:xfrm>
            <a:off x="838200" y="1454979"/>
            <a:ext cx="10515600" cy="47219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881C43-175F-A826-EFD3-1B826C1858EF}"/>
              </a:ext>
            </a:extLst>
          </p:cNvPr>
          <p:cNvSpPr>
            <a:spLocks noGrp="1"/>
          </p:cNvSpPr>
          <p:nvPr>
            <p:ph type="dt" sz="half" idx="10"/>
          </p:nvPr>
        </p:nvSpPr>
        <p:spPr/>
        <p:txBody>
          <a:bodyPr/>
          <a:lstStyle/>
          <a:p>
            <a:fld id="{7F35292B-0AF2-4DC5-B097-690FA90A0CF9}" type="datetimeFigureOut">
              <a:rPr lang="en-US" smtClean="0"/>
              <a:t>5/29/2024</a:t>
            </a:fld>
            <a:endParaRPr lang="en-US"/>
          </a:p>
        </p:txBody>
      </p:sp>
      <p:sp>
        <p:nvSpPr>
          <p:cNvPr id="5" name="Footer Placeholder 4">
            <a:extLst>
              <a:ext uri="{FF2B5EF4-FFF2-40B4-BE49-F238E27FC236}">
                <a16:creationId xmlns:a16="http://schemas.microsoft.com/office/drawing/2014/main" id="{89581161-4659-6F98-9A61-99BB9A2550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810A1F-9799-40DE-D498-0180664C0602}"/>
              </a:ext>
            </a:extLst>
          </p:cNvPr>
          <p:cNvSpPr>
            <a:spLocks noGrp="1"/>
          </p:cNvSpPr>
          <p:nvPr>
            <p:ph type="sldNum" sz="quarter" idx="12"/>
          </p:nvPr>
        </p:nvSpPr>
        <p:spPr/>
        <p:txBody>
          <a:bodyPr/>
          <a:lstStyle/>
          <a:p>
            <a:fld id="{3F12CE53-584D-40B2-8462-B8A3F587366F}" type="slidenum">
              <a:rPr lang="en-US" smtClean="0"/>
              <a:t>‹#›</a:t>
            </a:fld>
            <a:endParaRPr lang="en-US"/>
          </a:p>
        </p:txBody>
      </p:sp>
    </p:spTree>
    <p:extLst>
      <p:ext uri="{BB962C8B-B14F-4D97-AF65-F5344CB8AC3E}">
        <p14:creationId xmlns:p14="http://schemas.microsoft.com/office/powerpoint/2010/main" val="2243946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0FAED-3DE6-FE29-8B8D-CC79608650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A47A46-5CB7-31EA-2A8C-D0C6111ADF2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B2E371-0EED-B5BA-E5EF-141D3DCFAECC}"/>
              </a:ext>
            </a:extLst>
          </p:cNvPr>
          <p:cNvSpPr>
            <a:spLocks noGrp="1"/>
          </p:cNvSpPr>
          <p:nvPr>
            <p:ph type="dt" sz="half" idx="10"/>
          </p:nvPr>
        </p:nvSpPr>
        <p:spPr/>
        <p:txBody>
          <a:bodyPr/>
          <a:lstStyle/>
          <a:p>
            <a:fld id="{7F35292B-0AF2-4DC5-B097-690FA90A0CF9}" type="datetimeFigureOut">
              <a:rPr lang="en-US" smtClean="0"/>
              <a:t>5/29/2024</a:t>
            </a:fld>
            <a:endParaRPr lang="en-US"/>
          </a:p>
        </p:txBody>
      </p:sp>
      <p:sp>
        <p:nvSpPr>
          <p:cNvPr id="5" name="Footer Placeholder 4">
            <a:extLst>
              <a:ext uri="{FF2B5EF4-FFF2-40B4-BE49-F238E27FC236}">
                <a16:creationId xmlns:a16="http://schemas.microsoft.com/office/drawing/2014/main" id="{2BE24109-7D5C-FA64-390B-488AB204FF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29EA7-B1DE-2071-ACEF-DA5FFAD5C007}"/>
              </a:ext>
            </a:extLst>
          </p:cNvPr>
          <p:cNvSpPr>
            <a:spLocks noGrp="1"/>
          </p:cNvSpPr>
          <p:nvPr>
            <p:ph type="sldNum" sz="quarter" idx="12"/>
          </p:nvPr>
        </p:nvSpPr>
        <p:spPr/>
        <p:txBody>
          <a:bodyPr/>
          <a:lstStyle/>
          <a:p>
            <a:fld id="{3F12CE53-584D-40B2-8462-B8A3F587366F}" type="slidenum">
              <a:rPr lang="en-US" smtClean="0"/>
              <a:t>‹#›</a:t>
            </a:fld>
            <a:endParaRPr lang="en-US"/>
          </a:p>
        </p:txBody>
      </p:sp>
    </p:spTree>
    <p:extLst>
      <p:ext uri="{BB962C8B-B14F-4D97-AF65-F5344CB8AC3E}">
        <p14:creationId xmlns:p14="http://schemas.microsoft.com/office/powerpoint/2010/main" val="1865629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23116-621E-0590-E626-A08B60167D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1B3BCE-9474-00DD-98E3-688B7EB753B9}"/>
              </a:ext>
            </a:extLst>
          </p:cNvPr>
          <p:cNvSpPr>
            <a:spLocks noGrp="1"/>
          </p:cNvSpPr>
          <p:nvPr>
            <p:ph sz="half" idx="1"/>
          </p:nvPr>
        </p:nvSpPr>
        <p:spPr>
          <a:xfrm>
            <a:off x="838200" y="1462088"/>
            <a:ext cx="5181600" cy="4714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B83FE5C-4F2B-C4CB-EA10-6F7257501417}"/>
              </a:ext>
            </a:extLst>
          </p:cNvPr>
          <p:cNvSpPr>
            <a:spLocks noGrp="1"/>
          </p:cNvSpPr>
          <p:nvPr>
            <p:ph sz="half" idx="2"/>
          </p:nvPr>
        </p:nvSpPr>
        <p:spPr>
          <a:xfrm>
            <a:off x="6172200" y="1462088"/>
            <a:ext cx="5181600" cy="47148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76C13C5-A56B-A63F-44B0-52F4B448865C}"/>
              </a:ext>
            </a:extLst>
          </p:cNvPr>
          <p:cNvSpPr>
            <a:spLocks noGrp="1"/>
          </p:cNvSpPr>
          <p:nvPr>
            <p:ph type="dt" sz="half" idx="10"/>
          </p:nvPr>
        </p:nvSpPr>
        <p:spPr/>
        <p:txBody>
          <a:bodyPr/>
          <a:lstStyle/>
          <a:p>
            <a:fld id="{7F35292B-0AF2-4DC5-B097-690FA90A0CF9}" type="datetimeFigureOut">
              <a:rPr lang="en-US" smtClean="0"/>
              <a:t>5/29/2024</a:t>
            </a:fld>
            <a:endParaRPr lang="en-US"/>
          </a:p>
        </p:txBody>
      </p:sp>
      <p:sp>
        <p:nvSpPr>
          <p:cNvPr id="6" name="Footer Placeholder 5">
            <a:extLst>
              <a:ext uri="{FF2B5EF4-FFF2-40B4-BE49-F238E27FC236}">
                <a16:creationId xmlns:a16="http://schemas.microsoft.com/office/drawing/2014/main" id="{A5D3CCE2-1E62-4DAF-41D2-527621AB6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5BCA98-F530-63EA-29B8-2B7FC4627735}"/>
              </a:ext>
            </a:extLst>
          </p:cNvPr>
          <p:cNvSpPr>
            <a:spLocks noGrp="1"/>
          </p:cNvSpPr>
          <p:nvPr>
            <p:ph type="sldNum" sz="quarter" idx="12"/>
          </p:nvPr>
        </p:nvSpPr>
        <p:spPr/>
        <p:txBody>
          <a:bodyPr/>
          <a:lstStyle/>
          <a:p>
            <a:fld id="{3F12CE53-584D-40B2-8462-B8A3F587366F}" type="slidenum">
              <a:rPr lang="en-US" smtClean="0"/>
              <a:t>‹#›</a:t>
            </a:fld>
            <a:endParaRPr lang="en-US"/>
          </a:p>
        </p:txBody>
      </p:sp>
    </p:spTree>
    <p:extLst>
      <p:ext uri="{BB962C8B-B14F-4D97-AF65-F5344CB8AC3E}">
        <p14:creationId xmlns:p14="http://schemas.microsoft.com/office/powerpoint/2010/main" val="227540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1683F-6921-D7CF-E051-9A4027D997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016AC6-3BEB-E0C3-FA9B-9068DC28D8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D04206-A581-D8CD-9B21-DCD804A22F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12341B-F2F4-4F4A-FB70-1DCC5A263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1383D-69D6-5339-2C46-C36C468315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C6926D-047E-1947-E0F4-031CCD6FBCA7}"/>
              </a:ext>
            </a:extLst>
          </p:cNvPr>
          <p:cNvSpPr>
            <a:spLocks noGrp="1"/>
          </p:cNvSpPr>
          <p:nvPr>
            <p:ph type="dt" sz="half" idx="10"/>
          </p:nvPr>
        </p:nvSpPr>
        <p:spPr/>
        <p:txBody>
          <a:bodyPr/>
          <a:lstStyle/>
          <a:p>
            <a:fld id="{7F35292B-0AF2-4DC5-B097-690FA90A0CF9}" type="datetimeFigureOut">
              <a:rPr lang="en-US" smtClean="0"/>
              <a:t>5/29/2024</a:t>
            </a:fld>
            <a:endParaRPr lang="en-US"/>
          </a:p>
        </p:txBody>
      </p:sp>
      <p:sp>
        <p:nvSpPr>
          <p:cNvPr id="8" name="Footer Placeholder 7">
            <a:extLst>
              <a:ext uri="{FF2B5EF4-FFF2-40B4-BE49-F238E27FC236}">
                <a16:creationId xmlns:a16="http://schemas.microsoft.com/office/drawing/2014/main" id="{BBEF4D24-DA7C-EEF0-D8E7-2D5C047162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6C13D5-FDFA-852C-E422-E8DCF1066D08}"/>
              </a:ext>
            </a:extLst>
          </p:cNvPr>
          <p:cNvSpPr>
            <a:spLocks noGrp="1"/>
          </p:cNvSpPr>
          <p:nvPr>
            <p:ph type="sldNum" sz="quarter" idx="12"/>
          </p:nvPr>
        </p:nvSpPr>
        <p:spPr/>
        <p:txBody>
          <a:bodyPr/>
          <a:lstStyle/>
          <a:p>
            <a:fld id="{3F12CE53-584D-40B2-8462-B8A3F587366F}" type="slidenum">
              <a:rPr lang="en-US" smtClean="0"/>
              <a:t>‹#›</a:t>
            </a:fld>
            <a:endParaRPr lang="en-US"/>
          </a:p>
        </p:txBody>
      </p:sp>
    </p:spTree>
    <p:extLst>
      <p:ext uri="{BB962C8B-B14F-4D97-AF65-F5344CB8AC3E}">
        <p14:creationId xmlns:p14="http://schemas.microsoft.com/office/powerpoint/2010/main" val="1962292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58870-988D-390F-20E7-77E1D4D143EB}"/>
              </a:ext>
            </a:extLst>
          </p:cNvPr>
          <p:cNvSpPr>
            <a:spLocks noGrp="1"/>
          </p:cNvSpPr>
          <p:nvPr>
            <p:ph type="title"/>
          </p:nvPr>
        </p:nvSpPr>
        <p:spPr>
          <a:xfrm>
            <a:off x="838200" y="136525"/>
            <a:ext cx="10515600" cy="753599"/>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F9D0F5D2-7E1C-67EA-2396-964CD7EBC602}"/>
              </a:ext>
            </a:extLst>
          </p:cNvPr>
          <p:cNvSpPr>
            <a:spLocks noGrp="1"/>
          </p:cNvSpPr>
          <p:nvPr>
            <p:ph type="dt" sz="half" idx="10"/>
          </p:nvPr>
        </p:nvSpPr>
        <p:spPr/>
        <p:txBody>
          <a:bodyPr/>
          <a:lstStyle/>
          <a:p>
            <a:fld id="{7F35292B-0AF2-4DC5-B097-690FA90A0CF9}" type="datetimeFigureOut">
              <a:rPr lang="en-US" smtClean="0"/>
              <a:t>5/29/2024</a:t>
            </a:fld>
            <a:endParaRPr lang="en-US"/>
          </a:p>
        </p:txBody>
      </p:sp>
      <p:sp>
        <p:nvSpPr>
          <p:cNvPr id="4" name="Footer Placeholder 3">
            <a:extLst>
              <a:ext uri="{FF2B5EF4-FFF2-40B4-BE49-F238E27FC236}">
                <a16:creationId xmlns:a16="http://schemas.microsoft.com/office/drawing/2014/main" id="{711D4B72-3182-A8AD-16A5-6DC75ACD46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52D305-F16B-E757-4048-79504F4D4788}"/>
              </a:ext>
            </a:extLst>
          </p:cNvPr>
          <p:cNvSpPr>
            <a:spLocks noGrp="1"/>
          </p:cNvSpPr>
          <p:nvPr>
            <p:ph type="sldNum" sz="quarter" idx="12"/>
          </p:nvPr>
        </p:nvSpPr>
        <p:spPr/>
        <p:txBody>
          <a:bodyPr/>
          <a:lstStyle/>
          <a:p>
            <a:fld id="{3F12CE53-584D-40B2-8462-B8A3F587366F}" type="slidenum">
              <a:rPr lang="en-US" smtClean="0"/>
              <a:t>‹#›</a:t>
            </a:fld>
            <a:endParaRPr lang="en-US"/>
          </a:p>
        </p:txBody>
      </p:sp>
    </p:spTree>
    <p:extLst>
      <p:ext uri="{BB962C8B-B14F-4D97-AF65-F5344CB8AC3E}">
        <p14:creationId xmlns:p14="http://schemas.microsoft.com/office/powerpoint/2010/main" val="756712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339343-BBD4-7CC0-FE38-F670C3D095F5}"/>
              </a:ext>
            </a:extLst>
          </p:cNvPr>
          <p:cNvSpPr>
            <a:spLocks noGrp="1"/>
          </p:cNvSpPr>
          <p:nvPr>
            <p:ph type="dt" sz="half" idx="10"/>
          </p:nvPr>
        </p:nvSpPr>
        <p:spPr/>
        <p:txBody>
          <a:bodyPr/>
          <a:lstStyle/>
          <a:p>
            <a:fld id="{7F35292B-0AF2-4DC5-B097-690FA90A0CF9}" type="datetimeFigureOut">
              <a:rPr lang="en-US" smtClean="0"/>
              <a:t>5/29/2024</a:t>
            </a:fld>
            <a:endParaRPr lang="en-US"/>
          </a:p>
        </p:txBody>
      </p:sp>
      <p:sp>
        <p:nvSpPr>
          <p:cNvPr id="3" name="Footer Placeholder 2">
            <a:extLst>
              <a:ext uri="{FF2B5EF4-FFF2-40B4-BE49-F238E27FC236}">
                <a16:creationId xmlns:a16="http://schemas.microsoft.com/office/drawing/2014/main" id="{5157111D-F2C7-8CE1-9A49-2AC41F7897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9C3987-3D19-73B8-3FB2-E92B49139334}"/>
              </a:ext>
            </a:extLst>
          </p:cNvPr>
          <p:cNvSpPr>
            <a:spLocks noGrp="1"/>
          </p:cNvSpPr>
          <p:nvPr>
            <p:ph type="sldNum" sz="quarter" idx="12"/>
          </p:nvPr>
        </p:nvSpPr>
        <p:spPr/>
        <p:txBody>
          <a:bodyPr/>
          <a:lstStyle/>
          <a:p>
            <a:fld id="{3F12CE53-584D-40B2-8462-B8A3F587366F}" type="slidenum">
              <a:rPr lang="en-US" smtClean="0"/>
              <a:t>‹#›</a:t>
            </a:fld>
            <a:endParaRPr lang="en-US"/>
          </a:p>
        </p:txBody>
      </p:sp>
    </p:spTree>
    <p:extLst>
      <p:ext uri="{BB962C8B-B14F-4D97-AF65-F5344CB8AC3E}">
        <p14:creationId xmlns:p14="http://schemas.microsoft.com/office/powerpoint/2010/main" val="179900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B3ED9-4909-1D41-CA77-BD8649BE4F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4A2B6A-E3F0-C420-337E-918634AAD1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4875C4-1581-7D74-46CA-CAB0966451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E262BE-FC18-AF76-BE76-9BFDB1CA78D5}"/>
              </a:ext>
            </a:extLst>
          </p:cNvPr>
          <p:cNvSpPr>
            <a:spLocks noGrp="1"/>
          </p:cNvSpPr>
          <p:nvPr>
            <p:ph type="dt" sz="half" idx="10"/>
          </p:nvPr>
        </p:nvSpPr>
        <p:spPr/>
        <p:txBody>
          <a:bodyPr/>
          <a:lstStyle/>
          <a:p>
            <a:fld id="{7F35292B-0AF2-4DC5-B097-690FA90A0CF9}" type="datetimeFigureOut">
              <a:rPr lang="en-US" smtClean="0"/>
              <a:t>5/29/2024</a:t>
            </a:fld>
            <a:endParaRPr lang="en-US"/>
          </a:p>
        </p:txBody>
      </p:sp>
      <p:sp>
        <p:nvSpPr>
          <p:cNvPr id="6" name="Footer Placeholder 5">
            <a:extLst>
              <a:ext uri="{FF2B5EF4-FFF2-40B4-BE49-F238E27FC236}">
                <a16:creationId xmlns:a16="http://schemas.microsoft.com/office/drawing/2014/main" id="{90F6C187-FB5C-0F66-B096-92B202835B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61C991-B6F3-CA06-44E1-1E5981FC27E5}"/>
              </a:ext>
            </a:extLst>
          </p:cNvPr>
          <p:cNvSpPr>
            <a:spLocks noGrp="1"/>
          </p:cNvSpPr>
          <p:nvPr>
            <p:ph type="sldNum" sz="quarter" idx="12"/>
          </p:nvPr>
        </p:nvSpPr>
        <p:spPr/>
        <p:txBody>
          <a:bodyPr/>
          <a:lstStyle/>
          <a:p>
            <a:fld id="{3F12CE53-584D-40B2-8462-B8A3F587366F}" type="slidenum">
              <a:rPr lang="en-US" smtClean="0"/>
              <a:t>‹#›</a:t>
            </a:fld>
            <a:endParaRPr lang="en-US"/>
          </a:p>
        </p:txBody>
      </p:sp>
    </p:spTree>
    <p:extLst>
      <p:ext uri="{BB962C8B-B14F-4D97-AF65-F5344CB8AC3E}">
        <p14:creationId xmlns:p14="http://schemas.microsoft.com/office/powerpoint/2010/main" val="1448259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47F48-D55C-76F3-2E7F-C3E98D7118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86DE5A-D551-6131-D1B1-5EE48A6381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0BA6C0-D6DD-465D-74BB-15C5B8C1D9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677D99-352C-2E87-41AA-2B690357189D}"/>
              </a:ext>
            </a:extLst>
          </p:cNvPr>
          <p:cNvSpPr>
            <a:spLocks noGrp="1"/>
          </p:cNvSpPr>
          <p:nvPr>
            <p:ph type="dt" sz="half" idx="10"/>
          </p:nvPr>
        </p:nvSpPr>
        <p:spPr/>
        <p:txBody>
          <a:bodyPr/>
          <a:lstStyle/>
          <a:p>
            <a:fld id="{7F35292B-0AF2-4DC5-B097-690FA90A0CF9}" type="datetimeFigureOut">
              <a:rPr lang="en-US" smtClean="0"/>
              <a:t>5/29/2024</a:t>
            </a:fld>
            <a:endParaRPr lang="en-US"/>
          </a:p>
        </p:txBody>
      </p:sp>
      <p:sp>
        <p:nvSpPr>
          <p:cNvPr id="6" name="Footer Placeholder 5">
            <a:extLst>
              <a:ext uri="{FF2B5EF4-FFF2-40B4-BE49-F238E27FC236}">
                <a16:creationId xmlns:a16="http://schemas.microsoft.com/office/drawing/2014/main" id="{2BAEED6A-EE43-E87B-43BC-3815E60567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40588C-6F5B-24A3-30DD-9F98DA022B09}"/>
              </a:ext>
            </a:extLst>
          </p:cNvPr>
          <p:cNvSpPr>
            <a:spLocks noGrp="1"/>
          </p:cNvSpPr>
          <p:nvPr>
            <p:ph type="sldNum" sz="quarter" idx="12"/>
          </p:nvPr>
        </p:nvSpPr>
        <p:spPr/>
        <p:txBody>
          <a:bodyPr/>
          <a:lstStyle/>
          <a:p>
            <a:fld id="{3F12CE53-584D-40B2-8462-B8A3F587366F}" type="slidenum">
              <a:rPr lang="en-US" smtClean="0"/>
              <a:t>‹#›</a:t>
            </a:fld>
            <a:endParaRPr lang="en-US"/>
          </a:p>
        </p:txBody>
      </p:sp>
    </p:spTree>
    <p:extLst>
      <p:ext uri="{BB962C8B-B14F-4D97-AF65-F5344CB8AC3E}">
        <p14:creationId xmlns:p14="http://schemas.microsoft.com/office/powerpoint/2010/main" val="288517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1B12FA-A95B-96B0-17DE-C0FB65301957}"/>
              </a:ext>
            </a:extLst>
          </p:cNvPr>
          <p:cNvSpPr>
            <a:spLocks noGrp="1"/>
          </p:cNvSpPr>
          <p:nvPr>
            <p:ph type="title"/>
          </p:nvPr>
        </p:nvSpPr>
        <p:spPr>
          <a:xfrm>
            <a:off x="838200" y="1365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E7666BF-F5CF-85B6-D81C-224130133FE8}"/>
              </a:ext>
            </a:extLst>
          </p:cNvPr>
          <p:cNvSpPr>
            <a:spLocks noGrp="1"/>
          </p:cNvSpPr>
          <p:nvPr>
            <p:ph type="body" idx="1"/>
          </p:nvPr>
        </p:nvSpPr>
        <p:spPr>
          <a:xfrm>
            <a:off x="838200" y="1545579"/>
            <a:ext cx="10515600" cy="46313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92E99C-C4C3-4BD0-8258-72DAD44BA6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F35292B-0AF2-4DC5-B097-690FA90A0CF9}" type="datetimeFigureOut">
              <a:rPr lang="en-US" smtClean="0"/>
              <a:t>5/29/2024</a:t>
            </a:fld>
            <a:endParaRPr lang="en-US"/>
          </a:p>
        </p:txBody>
      </p:sp>
      <p:sp>
        <p:nvSpPr>
          <p:cNvPr id="5" name="Footer Placeholder 4">
            <a:extLst>
              <a:ext uri="{FF2B5EF4-FFF2-40B4-BE49-F238E27FC236}">
                <a16:creationId xmlns:a16="http://schemas.microsoft.com/office/drawing/2014/main" id="{65D043F7-7E60-DC00-74A2-912F8C6765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C3C4E65-A129-5B8F-6FE5-7ECE04846C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12CE53-584D-40B2-8462-B8A3F587366F}" type="slidenum">
              <a:rPr lang="en-US" smtClean="0"/>
              <a:t>‹#›</a:t>
            </a:fld>
            <a:endParaRPr lang="en-US"/>
          </a:p>
        </p:txBody>
      </p:sp>
    </p:spTree>
    <p:extLst>
      <p:ext uri="{BB962C8B-B14F-4D97-AF65-F5344CB8AC3E}">
        <p14:creationId xmlns:p14="http://schemas.microsoft.com/office/powerpoint/2010/main" val="4041054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sdsattitudes.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6F092-E82C-660B-B916-CB0AA10BFDBB}"/>
              </a:ext>
            </a:extLst>
          </p:cNvPr>
          <p:cNvSpPr>
            <a:spLocks noGrp="1"/>
          </p:cNvSpPr>
          <p:nvPr>
            <p:ph type="ctrTitle"/>
          </p:nvPr>
        </p:nvSpPr>
        <p:spPr>
          <a:xfrm>
            <a:off x="877019" y="629089"/>
            <a:ext cx="9144000" cy="1793306"/>
          </a:xfrm>
        </p:spPr>
        <p:txBody>
          <a:bodyPr>
            <a:normAutofit fontScale="90000"/>
          </a:bodyPr>
          <a:lstStyle/>
          <a:p>
            <a:r>
              <a:rPr lang="en-US" b="1" dirty="0">
                <a:solidFill>
                  <a:srgbClr val="2C8F9F"/>
                </a:solidFill>
              </a:rPr>
              <a:t>Moving Forward to </a:t>
            </a:r>
            <a:r>
              <a:rPr lang="en-US" b="1" u="sng" dirty="0">
                <a:solidFill>
                  <a:srgbClr val="2C8F9F"/>
                </a:solidFill>
              </a:rPr>
              <a:t>USING</a:t>
            </a:r>
            <a:r>
              <a:rPr lang="en-US" b="1" dirty="0">
                <a:solidFill>
                  <a:srgbClr val="2C8F9F"/>
                </a:solidFill>
              </a:rPr>
              <a:t> the MASDER Team’s Instruments</a:t>
            </a:r>
          </a:p>
        </p:txBody>
      </p:sp>
      <p:sp>
        <p:nvSpPr>
          <p:cNvPr id="3" name="Subtitle 2">
            <a:extLst>
              <a:ext uri="{FF2B5EF4-FFF2-40B4-BE49-F238E27FC236}">
                <a16:creationId xmlns:a16="http://schemas.microsoft.com/office/drawing/2014/main" id="{FA03D4B5-5C01-6DD1-AEE7-7E1A19A20F20}"/>
              </a:ext>
            </a:extLst>
          </p:cNvPr>
          <p:cNvSpPr>
            <a:spLocks noGrp="1"/>
          </p:cNvSpPr>
          <p:nvPr>
            <p:ph type="subTitle" idx="1"/>
          </p:nvPr>
        </p:nvSpPr>
        <p:spPr>
          <a:xfrm>
            <a:off x="1618890" y="2779844"/>
            <a:ext cx="9144000" cy="1655762"/>
          </a:xfrm>
        </p:spPr>
        <p:txBody>
          <a:bodyPr>
            <a:normAutofit fontScale="92500" lnSpcReduction="20000"/>
          </a:bodyPr>
          <a:lstStyle/>
          <a:p>
            <a:r>
              <a:rPr lang="en-US" dirty="0" err="1">
                <a:solidFill>
                  <a:srgbClr val="2C8F9F"/>
                </a:solidFill>
              </a:rPr>
              <a:t>eCOTS</a:t>
            </a:r>
            <a:r>
              <a:rPr lang="en-US" dirty="0">
                <a:solidFill>
                  <a:srgbClr val="2C8F9F"/>
                </a:solidFill>
              </a:rPr>
              <a:t> 2024</a:t>
            </a:r>
          </a:p>
          <a:p>
            <a:pPr marL="457124" indent="-1736446" algn="ctr" rtl="0">
              <a:spcBef>
                <a:spcPts val="0"/>
              </a:spcBef>
              <a:spcAft>
                <a:spcPts val="0"/>
              </a:spcAft>
            </a:pPr>
            <a:endParaRPr lang="en-US" sz="1800" b="0" i="1" u="none" strike="noStrike" dirty="0">
              <a:solidFill>
                <a:srgbClr val="2C8F9F"/>
              </a:solidFill>
              <a:effectLst/>
              <a:latin typeface="Calibri" panose="020F0502020204030204" pitchFamily="34" charset="0"/>
            </a:endParaRPr>
          </a:p>
          <a:p>
            <a:pPr marL="457124" indent="-1736446">
              <a:spcBef>
                <a:spcPts val="0"/>
              </a:spcBef>
            </a:pPr>
            <a:r>
              <a:rPr lang="en-US" sz="1800" b="0" i="1" u="none" strike="noStrike" dirty="0">
                <a:solidFill>
                  <a:srgbClr val="2C8F9F"/>
                </a:solidFill>
                <a:effectLst/>
                <a:latin typeface="Calibri" panose="020F0502020204030204" pitchFamily="34" charset="0"/>
              </a:rPr>
              <a:t>Marjorie E. Bond (The Pennsylvania State University), </a:t>
            </a:r>
          </a:p>
          <a:p>
            <a:pPr marL="457124" indent="-1736446">
              <a:spcBef>
                <a:spcPts val="0"/>
              </a:spcBef>
            </a:pPr>
            <a:r>
              <a:rPr lang="en-US" sz="1800" b="0" i="1" u="none" strike="noStrike" dirty="0">
                <a:solidFill>
                  <a:srgbClr val="2C8F9F"/>
                </a:solidFill>
                <a:effectLst/>
                <a:latin typeface="Calibri" panose="020F0502020204030204" pitchFamily="34" charset="0"/>
              </a:rPr>
              <a:t>Alana Unfried (California State University Monterey Bay),</a:t>
            </a:r>
            <a:endParaRPr lang="en-US" sz="1800" b="0" dirty="0">
              <a:effectLst/>
            </a:endParaRPr>
          </a:p>
          <a:p>
            <a:pPr marL="457124" indent="-1736446">
              <a:spcBef>
                <a:spcPts val="0"/>
              </a:spcBef>
            </a:pPr>
            <a:r>
              <a:rPr lang="en-US" sz="1800" b="0" i="1" u="none" strike="noStrike" dirty="0">
                <a:solidFill>
                  <a:srgbClr val="2C8F9F"/>
                </a:solidFill>
                <a:effectLst/>
                <a:latin typeface="Calibri" panose="020F0502020204030204" pitchFamily="34" charset="0"/>
              </a:rPr>
              <a:t>April Kerby-Helm (Winona State University), </a:t>
            </a:r>
          </a:p>
          <a:p>
            <a:pPr marL="457124" indent="-1736446">
              <a:spcBef>
                <a:spcPts val="0"/>
              </a:spcBef>
            </a:pPr>
            <a:r>
              <a:rPr lang="en-US" sz="1800" b="0" i="1" u="none" strike="noStrike" dirty="0">
                <a:solidFill>
                  <a:srgbClr val="2C8F9F"/>
                </a:solidFill>
                <a:effectLst/>
                <a:latin typeface="Calibri" panose="020F0502020204030204" pitchFamily="34" charset="0"/>
              </a:rPr>
              <a:t>Michael A. Posner (Villanova University),  </a:t>
            </a:r>
          </a:p>
          <a:p>
            <a:pPr marL="457124" indent="-1736446" algn="ctr" rtl="0">
              <a:spcBef>
                <a:spcPts val="0"/>
              </a:spcBef>
              <a:spcAft>
                <a:spcPts val="0"/>
              </a:spcAft>
            </a:pPr>
            <a:r>
              <a:rPr lang="en-US" sz="1800" b="0" i="1" u="none" strike="noStrike" dirty="0">
                <a:solidFill>
                  <a:srgbClr val="2C8F9F"/>
                </a:solidFill>
                <a:effectLst/>
                <a:latin typeface="Calibri" panose="020F0502020204030204" pitchFamily="34" charset="0"/>
              </a:rPr>
              <a:t>Douglas Whitaker (Mount Saint Vincent University), </a:t>
            </a:r>
          </a:p>
          <a:p>
            <a:pPr marL="457124" indent="-1736446" algn="ctr" rtl="0">
              <a:spcBef>
                <a:spcPts val="0"/>
              </a:spcBef>
              <a:spcAft>
                <a:spcPts val="0"/>
              </a:spcAft>
            </a:pPr>
            <a:r>
              <a:rPr lang="en-US" sz="1800" b="0" i="1" u="none" strike="noStrike" dirty="0">
                <a:solidFill>
                  <a:srgbClr val="2C8F9F"/>
                </a:solidFill>
                <a:effectLst/>
                <a:latin typeface="Calibri" panose="020F0502020204030204" pitchFamily="34" charset="0"/>
              </a:rPr>
              <a:t>Leyla </a:t>
            </a:r>
            <a:r>
              <a:rPr lang="en-US" sz="1800" b="0" i="1" u="none" strike="noStrike" dirty="0" err="1">
                <a:solidFill>
                  <a:srgbClr val="2C8F9F"/>
                </a:solidFill>
                <a:effectLst/>
                <a:latin typeface="Calibri" panose="020F0502020204030204" pitchFamily="34" charset="0"/>
              </a:rPr>
              <a:t>Batakci</a:t>
            </a:r>
            <a:r>
              <a:rPr lang="en-US" sz="1800" b="0" i="1" u="none" strike="noStrike" dirty="0">
                <a:solidFill>
                  <a:srgbClr val="2C8F9F"/>
                </a:solidFill>
                <a:effectLst/>
                <a:latin typeface="Calibri" panose="020F0502020204030204" pitchFamily="34" charset="0"/>
              </a:rPr>
              <a:t> (Elizabethtown College)</a:t>
            </a:r>
            <a:endParaRPr lang="en-US" b="0" dirty="0">
              <a:effectLst/>
            </a:endParaRPr>
          </a:p>
          <a:p>
            <a:endParaRPr lang="en-US" dirty="0"/>
          </a:p>
        </p:txBody>
      </p:sp>
      <p:pic>
        <p:nvPicPr>
          <p:cNvPr id="1031" name="Picture 7">
            <a:extLst>
              <a:ext uri="{FF2B5EF4-FFF2-40B4-BE49-F238E27FC236}">
                <a16:creationId xmlns:a16="http://schemas.microsoft.com/office/drawing/2014/main" id="{20D25C0C-2D12-41D2-7AA7-1FA168128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540" y="4542100"/>
            <a:ext cx="3486539" cy="181136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BFA1DC14-DD5F-FCA7-AC75-A0FEE90B98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42" y="4606355"/>
            <a:ext cx="848989" cy="852419"/>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ome">
            <a:extLst>
              <a:ext uri="{FF2B5EF4-FFF2-40B4-BE49-F238E27FC236}">
                <a16:creationId xmlns:a16="http://schemas.microsoft.com/office/drawing/2014/main" id="{A021AEA3-73C0-B466-9291-B4E9D70A67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9071" y="166681"/>
            <a:ext cx="2907652" cy="70134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A2379B8-0AA7-D739-AE12-B90DFCE0C8BE}"/>
              </a:ext>
            </a:extLst>
          </p:cNvPr>
          <p:cNvSpPr txBox="1"/>
          <p:nvPr/>
        </p:nvSpPr>
        <p:spPr>
          <a:xfrm>
            <a:off x="452524" y="5629522"/>
            <a:ext cx="1623473" cy="369332"/>
          </a:xfrm>
          <a:prstGeom prst="rect">
            <a:avLst/>
          </a:prstGeom>
          <a:noFill/>
        </p:spPr>
        <p:txBody>
          <a:bodyPr wrap="square">
            <a:spAutoFit/>
          </a:bodyPr>
          <a:lstStyle/>
          <a:p>
            <a:r>
              <a:rPr lang="en-US" dirty="0">
                <a:solidFill>
                  <a:srgbClr val="B45138"/>
                </a:solidFill>
              </a:rPr>
              <a:t>DUE-2013392</a:t>
            </a:r>
          </a:p>
        </p:txBody>
      </p:sp>
    </p:spTree>
    <p:extLst>
      <p:ext uri="{BB962C8B-B14F-4D97-AF65-F5344CB8AC3E}">
        <p14:creationId xmlns:p14="http://schemas.microsoft.com/office/powerpoint/2010/main" val="3031845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5732846-C504-64FE-EAEB-F438424A3D06}"/>
              </a:ext>
            </a:extLst>
          </p:cNvPr>
          <p:cNvGraphicFramePr/>
          <p:nvPr>
            <p:extLst>
              <p:ext uri="{D42A27DB-BD31-4B8C-83A1-F6EECF244321}">
                <p14:modId xmlns:p14="http://schemas.microsoft.com/office/powerpoint/2010/main" val="916733891"/>
              </p:ext>
            </p:extLst>
          </p:nvPr>
        </p:nvGraphicFramePr>
        <p:xfrm>
          <a:off x="1434353" y="331694"/>
          <a:ext cx="9574305" cy="6042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2891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5732846-C504-64FE-EAEB-F438424A3D06}"/>
              </a:ext>
            </a:extLst>
          </p:cNvPr>
          <p:cNvGraphicFramePr/>
          <p:nvPr>
            <p:extLst>
              <p:ext uri="{D42A27DB-BD31-4B8C-83A1-F6EECF244321}">
                <p14:modId xmlns:p14="http://schemas.microsoft.com/office/powerpoint/2010/main" val="1138418938"/>
              </p:ext>
            </p:extLst>
          </p:nvPr>
        </p:nvGraphicFramePr>
        <p:xfrm>
          <a:off x="1434353" y="331694"/>
          <a:ext cx="9574305" cy="6042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1881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cxnSp>
        <p:nvCxnSpPr>
          <p:cNvPr id="17" name="Straight Connector 16">
            <a:extLst>
              <a:ext uri="{FF2B5EF4-FFF2-40B4-BE49-F238E27FC236}">
                <a16:creationId xmlns:a16="http://schemas.microsoft.com/office/drawing/2014/main" id="{02E9B2EE-76CA-47F3-9977-3F2FCB7FD2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739239"/>
            <a:ext cx="0" cy="3200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descr="A logo with text on it&#10;&#10;Description automatically generated">
            <a:extLst>
              <a:ext uri="{FF2B5EF4-FFF2-40B4-BE49-F238E27FC236}">
                <a16:creationId xmlns:a16="http://schemas.microsoft.com/office/drawing/2014/main" id="{BD9FA0A5-065B-E9A2-99E6-AA220183CF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217" y="1610180"/>
            <a:ext cx="4867954" cy="2219635"/>
          </a:xfrm>
          <a:prstGeom prst="rect">
            <a:avLst/>
          </a:prstGeom>
        </p:spPr>
      </p:pic>
      <p:pic>
        <p:nvPicPr>
          <p:cNvPr id="12" name="Picture 11" descr="A pink letter on a black background&#10;&#10;Description automatically generated">
            <a:extLst>
              <a:ext uri="{FF2B5EF4-FFF2-40B4-BE49-F238E27FC236}">
                <a16:creationId xmlns:a16="http://schemas.microsoft.com/office/drawing/2014/main" id="{15509E39-A604-7C20-D783-BE84F329F8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1464" y="2596385"/>
            <a:ext cx="4191585" cy="743054"/>
          </a:xfrm>
          <a:prstGeom prst="rect">
            <a:avLst/>
          </a:prstGeom>
        </p:spPr>
      </p:pic>
    </p:spTree>
    <p:extLst>
      <p:ext uri="{BB962C8B-B14F-4D97-AF65-F5344CB8AC3E}">
        <p14:creationId xmlns:p14="http://schemas.microsoft.com/office/powerpoint/2010/main" val="3301462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diagram of a chat&#10;&#10;Description automatically generated with medium confidence">
            <a:extLst>
              <a:ext uri="{FF2B5EF4-FFF2-40B4-BE49-F238E27FC236}">
                <a16:creationId xmlns:a16="http://schemas.microsoft.com/office/drawing/2014/main" id="{B4A9128E-85D7-35DE-0235-D423B3088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86" y="2495316"/>
            <a:ext cx="11987028" cy="2679629"/>
          </a:xfrm>
          <a:prstGeom prst="rect">
            <a:avLst/>
          </a:prstGeom>
        </p:spPr>
      </p:pic>
      <p:sp>
        <p:nvSpPr>
          <p:cNvPr id="4" name="Arrow: Down 3">
            <a:extLst>
              <a:ext uri="{FF2B5EF4-FFF2-40B4-BE49-F238E27FC236}">
                <a16:creationId xmlns:a16="http://schemas.microsoft.com/office/drawing/2014/main" id="{6483B149-106A-B733-EFDF-0A49E68F3D16}"/>
              </a:ext>
            </a:extLst>
          </p:cNvPr>
          <p:cNvSpPr/>
          <p:nvPr/>
        </p:nvSpPr>
        <p:spPr>
          <a:xfrm rot="10800000">
            <a:off x="1273161" y="5266233"/>
            <a:ext cx="519953" cy="1076188"/>
          </a:xfrm>
          <a:prstGeom prst="downArrow">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0EEB30CF-D27D-3851-3CE3-C15A77417E72}"/>
              </a:ext>
            </a:extLst>
          </p:cNvPr>
          <p:cNvSpPr/>
          <p:nvPr/>
        </p:nvSpPr>
        <p:spPr>
          <a:xfrm rot="5400000">
            <a:off x="9602446" y="2601395"/>
            <a:ext cx="519953" cy="2202644"/>
          </a:xfrm>
          <a:prstGeom prst="downArrow">
            <a:avLst/>
          </a:prstGeom>
          <a:solidFill>
            <a:srgbClr val="FFB9A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DF7314C-1865-85A3-5270-B707CD3E8139}"/>
              </a:ext>
            </a:extLst>
          </p:cNvPr>
          <p:cNvSpPr txBox="1"/>
          <p:nvPr/>
        </p:nvSpPr>
        <p:spPr>
          <a:xfrm>
            <a:off x="270824" y="4392755"/>
            <a:ext cx="2524627" cy="276999"/>
          </a:xfrm>
          <a:prstGeom prst="rect">
            <a:avLst/>
          </a:prstGeom>
          <a:solidFill>
            <a:schemeClr val="bg1">
              <a:lumMod val="95000"/>
            </a:schemeClr>
          </a:solidFill>
        </p:spPr>
        <p:txBody>
          <a:bodyPr wrap="square" rtlCol="0">
            <a:spAutoFit/>
          </a:bodyPr>
          <a:lstStyle/>
          <a:p>
            <a:r>
              <a:rPr lang="en-US" sz="1200" b="1" dirty="0"/>
              <a:t>Instructor Background, Aptitude</a:t>
            </a:r>
          </a:p>
        </p:txBody>
      </p:sp>
      <p:sp>
        <p:nvSpPr>
          <p:cNvPr id="11" name="Arrow: Down 10">
            <a:extLst>
              <a:ext uri="{FF2B5EF4-FFF2-40B4-BE49-F238E27FC236}">
                <a16:creationId xmlns:a16="http://schemas.microsoft.com/office/drawing/2014/main" id="{EA62B3D8-7D05-ED3B-E3D2-1E3741BFB551}"/>
              </a:ext>
            </a:extLst>
          </p:cNvPr>
          <p:cNvSpPr/>
          <p:nvPr/>
        </p:nvSpPr>
        <p:spPr>
          <a:xfrm rot="16200000">
            <a:off x="1161758" y="2828948"/>
            <a:ext cx="519953" cy="1720056"/>
          </a:xfrm>
          <a:prstGeom prst="downArrow">
            <a:avLst/>
          </a:prstGeom>
          <a:solidFill>
            <a:srgbClr val="FFB9A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9197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037CD4C-E764-1208-C6A3-96305BB9E1A1}"/>
              </a:ext>
            </a:extLst>
          </p:cNvPr>
          <p:cNvSpPr txBox="1"/>
          <p:nvPr/>
        </p:nvSpPr>
        <p:spPr>
          <a:xfrm>
            <a:off x="533400" y="285750"/>
            <a:ext cx="7248525" cy="646331"/>
          </a:xfrm>
          <a:prstGeom prst="rect">
            <a:avLst/>
          </a:prstGeom>
          <a:noFill/>
        </p:spPr>
        <p:txBody>
          <a:bodyPr wrap="square" rtlCol="0">
            <a:spAutoFit/>
          </a:bodyPr>
          <a:lstStyle/>
          <a:p>
            <a:r>
              <a:rPr lang="en-US" sz="3600" b="1" dirty="0">
                <a:solidFill>
                  <a:srgbClr val="2C8F9F"/>
                </a:solidFill>
              </a:rPr>
              <a:t>EPIC Inventories</a:t>
            </a:r>
          </a:p>
        </p:txBody>
      </p:sp>
      <p:sp>
        <p:nvSpPr>
          <p:cNvPr id="12" name="TextBox 11">
            <a:extLst>
              <a:ext uri="{FF2B5EF4-FFF2-40B4-BE49-F238E27FC236}">
                <a16:creationId xmlns:a16="http://schemas.microsoft.com/office/drawing/2014/main" id="{7C6F8CDB-A532-103D-4F56-C550D85AEB60}"/>
              </a:ext>
            </a:extLst>
          </p:cNvPr>
          <p:cNvSpPr txBox="1"/>
          <p:nvPr/>
        </p:nvSpPr>
        <p:spPr>
          <a:xfrm>
            <a:off x="6105053" y="315373"/>
            <a:ext cx="3862812" cy="2062103"/>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rgbClr val="2C8F9F"/>
                </a:solidFill>
              </a:rPr>
              <a:t>Environment</a:t>
            </a:r>
          </a:p>
          <a:p>
            <a:pPr marL="457200" indent="-457200">
              <a:buFont typeface="Arial" panose="020B0604020202020204" pitchFamily="34" charset="0"/>
              <a:buChar char="•"/>
            </a:pPr>
            <a:r>
              <a:rPr lang="en-US" sz="3200" dirty="0">
                <a:solidFill>
                  <a:srgbClr val="2C8F9F"/>
                </a:solidFill>
              </a:rPr>
              <a:t>Pedagogy</a:t>
            </a:r>
          </a:p>
          <a:p>
            <a:pPr marL="457200" indent="-457200">
              <a:buFont typeface="Arial" panose="020B0604020202020204" pitchFamily="34" charset="0"/>
              <a:buChar char="•"/>
            </a:pPr>
            <a:r>
              <a:rPr lang="en-US" sz="3200" dirty="0">
                <a:solidFill>
                  <a:srgbClr val="2C8F9F"/>
                </a:solidFill>
              </a:rPr>
              <a:t>Institution</a:t>
            </a:r>
          </a:p>
          <a:p>
            <a:pPr marL="457200" indent="-457200">
              <a:buFont typeface="Arial" panose="020B0604020202020204" pitchFamily="34" charset="0"/>
              <a:buChar char="•"/>
            </a:pPr>
            <a:r>
              <a:rPr lang="en-US" sz="3200" dirty="0">
                <a:solidFill>
                  <a:srgbClr val="2C8F9F"/>
                </a:solidFill>
              </a:rPr>
              <a:t>Course</a:t>
            </a:r>
          </a:p>
        </p:txBody>
      </p:sp>
      <p:pic>
        <p:nvPicPr>
          <p:cNvPr id="15" name="Picture 14" descr="A logo with text on it&#10;&#10;Description automatically generated">
            <a:extLst>
              <a:ext uri="{FF2B5EF4-FFF2-40B4-BE49-F238E27FC236}">
                <a16:creationId xmlns:a16="http://schemas.microsoft.com/office/drawing/2014/main" id="{D7C132BF-EC6A-7C11-158B-B2D6A32447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250" y="2233985"/>
            <a:ext cx="6125430" cy="2676899"/>
          </a:xfrm>
          <a:prstGeom prst="rect">
            <a:avLst/>
          </a:prstGeom>
        </p:spPr>
      </p:pic>
      <p:pic>
        <p:nvPicPr>
          <p:cNvPr id="17" name="Picture 16" descr="A blue letter c on a black background&#10;&#10;Description automatically generated">
            <a:extLst>
              <a:ext uri="{FF2B5EF4-FFF2-40B4-BE49-F238E27FC236}">
                <a16:creationId xmlns:a16="http://schemas.microsoft.com/office/drawing/2014/main" id="{679FB536-F9F2-7C6D-F8CC-412B3A8EB3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1680" y="3429000"/>
            <a:ext cx="3410426" cy="743054"/>
          </a:xfrm>
          <a:prstGeom prst="rect">
            <a:avLst/>
          </a:prstGeom>
        </p:spPr>
      </p:pic>
    </p:spTree>
    <p:extLst>
      <p:ext uri="{BB962C8B-B14F-4D97-AF65-F5344CB8AC3E}">
        <p14:creationId xmlns:p14="http://schemas.microsoft.com/office/powerpoint/2010/main" val="3551957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5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descr="A diagram of a classroom&#10;&#10;Description automatically generated">
            <a:extLst>
              <a:ext uri="{FF2B5EF4-FFF2-40B4-BE49-F238E27FC236}">
                <a16:creationId xmlns:a16="http://schemas.microsoft.com/office/drawing/2014/main" id="{C3755937-0B7E-1A7A-1ED1-1EC718359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1207093"/>
            <a:ext cx="10905066" cy="4443814"/>
          </a:xfrm>
          <a:prstGeom prst="rect">
            <a:avLst/>
          </a:prstGeom>
        </p:spPr>
      </p:pic>
    </p:spTree>
    <p:extLst>
      <p:ext uri="{BB962C8B-B14F-4D97-AF65-F5344CB8AC3E}">
        <p14:creationId xmlns:p14="http://schemas.microsoft.com/office/powerpoint/2010/main" val="4256990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AACC-90AB-E0F4-F70F-5A307A3C5131}"/>
              </a:ext>
            </a:extLst>
          </p:cNvPr>
          <p:cNvSpPr>
            <a:spLocks noGrp="1"/>
          </p:cNvSpPr>
          <p:nvPr>
            <p:ph type="title"/>
          </p:nvPr>
        </p:nvSpPr>
        <p:spPr/>
        <p:txBody>
          <a:bodyPr/>
          <a:lstStyle/>
          <a:p>
            <a:r>
              <a:rPr lang="en-US" dirty="0"/>
              <a:t>What’s Next….</a:t>
            </a:r>
          </a:p>
        </p:txBody>
      </p:sp>
      <p:sp>
        <p:nvSpPr>
          <p:cNvPr id="3" name="Content Placeholder 2">
            <a:extLst>
              <a:ext uri="{FF2B5EF4-FFF2-40B4-BE49-F238E27FC236}">
                <a16:creationId xmlns:a16="http://schemas.microsoft.com/office/drawing/2014/main" id="{9A9497B9-1E66-50B3-371F-F0DAD5A3250F}"/>
              </a:ext>
            </a:extLst>
          </p:cNvPr>
          <p:cNvSpPr>
            <a:spLocks noGrp="1"/>
          </p:cNvSpPr>
          <p:nvPr>
            <p:ph idx="1"/>
          </p:nvPr>
        </p:nvSpPr>
        <p:spPr>
          <a:xfrm>
            <a:off x="838200" y="1149531"/>
            <a:ext cx="10515600" cy="5027432"/>
          </a:xfrm>
        </p:spPr>
        <p:txBody>
          <a:bodyPr>
            <a:normAutofit lnSpcReduction="10000"/>
          </a:bodyPr>
          <a:lstStyle/>
          <a:p>
            <a:pPr rtl="0" fontAlgn="base">
              <a:spcBef>
                <a:spcPts val="984"/>
              </a:spcBef>
              <a:spcAft>
                <a:spcPts val="0"/>
              </a:spcAft>
              <a:buFont typeface="Arial" panose="020B0604020202020204" pitchFamily="34" charset="0"/>
              <a:buChar char="•"/>
            </a:pPr>
            <a:r>
              <a:rPr lang="en-US" sz="3600" b="0" i="0" u="none" strike="noStrike" dirty="0">
                <a:solidFill>
                  <a:srgbClr val="000000"/>
                </a:solidFill>
                <a:effectLst/>
                <a:latin typeface="Arial" panose="020B0604020202020204" pitchFamily="34" charset="0"/>
              </a:rPr>
              <a:t>Website interface for survey implementation and dissemination of results</a:t>
            </a:r>
          </a:p>
          <a:p>
            <a:pPr lvl="1"/>
            <a:r>
              <a:rPr lang="en-US" sz="3600" dirty="0"/>
              <a:t>Used during our Full implementation </a:t>
            </a:r>
          </a:p>
          <a:p>
            <a:pPr lvl="1" fontAlgn="base">
              <a:spcBef>
                <a:spcPts val="984"/>
              </a:spcBef>
            </a:pPr>
            <a:r>
              <a:rPr lang="en-US" sz="3600" b="0" i="0" u="none" strike="noStrike" dirty="0">
                <a:solidFill>
                  <a:srgbClr val="000000"/>
                </a:solidFill>
                <a:effectLst/>
                <a:latin typeface="Arial" panose="020B0604020202020204" pitchFamily="34" charset="0"/>
              </a:rPr>
              <a:t>Create your own survey instances and get reports of results.</a:t>
            </a:r>
          </a:p>
          <a:p>
            <a:pPr marL="742950" lvl="1" indent="-285750" fontAlgn="base">
              <a:spcBef>
                <a:spcPts val="984"/>
              </a:spcBef>
            </a:pPr>
            <a:r>
              <a:rPr lang="en-US" sz="3600" b="0" i="0" u="none" strike="noStrike" dirty="0">
                <a:solidFill>
                  <a:srgbClr val="000000"/>
                </a:solidFill>
                <a:effectLst/>
                <a:latin typeface="Arial" panose="020B0604020202020204" pitchFamily="34" charset="0"/>
              </a:rPr>
              <a:t>Publicly available for use Spring 2025!</a:t>
            </a:r>
          </a:p>
          <a:p>
            <a:pPr rtl="0" fontAlgn="base">
              <a:spcBef>
                <a:spcPts val="984"/>
              </a:spcBef>
              <a:spcAft>
                <a:spcPts val="0"/>
              </a:spcAft>
              <a:buFont typeface="Arial" panose="020B0604020202020204" pitchFamily="34" charset="0"/>
              <a:buChar char="•"/>
            </a:pPr>
            <a:r>
              <a:rPr lang="en-US" sz="3600" b="0" i="0" u="none" strike="noStrike" dirty="0">
                <a:solidFill>
                  <a:srgbClr val="000000"/>
                </a:solidFill>
                <a:effectLst/>
                <a:latin typeface="Arial" panose="020B0604020202020204" pitchFamily="34" charset="0"/>
              </a:rPr>
              <a:t>Joint Statistical Meetings, Portlan</a:t>
            </a:r>
            <a:r>
              <a:rPr lang="en-US" sz="3600" dirty="0">
                <a:solidFill>
                  <a:srgbClr val="000000"/>
                </a:solidFill>
                <a:latin typeface="Arial" panose="020B0604020202020204" pitchFamily="34" charset="0"/>
              </a:rPr>
              <a:t>d, OR</a:t>
            </a:r>
          </a:p>
          <a:p>
            <a:pPr lvl="1" fontAlgn="base">
              <a:spcBef>
                <a:spcPts val="984"/>
              </a:spcBef>
            </a:pPr>
            <a:r>
              <a:rPr lang="en-US" sz="3200" b="0" i="0" u="none" strike="noStrike" dirty="0">
                <a:solidFill>
                  <a:srgbClr val="000000"/>
                </a:solidFill>
                <a:effectLst/>
                <a:latin typeface="Arial" panose="020B0604020202020204" pitchFamily="34" charset="0"/>
              </a:rPr>
              <a:t>Wednesday, Aug. 7</a:t>
            </a:r>
            <a:r>
              <a:rPr lang="en-US" sz="3200" b="0" i="0" u="none" strike="noStrike" baseline="30000" dirty="0">
                <a:solidFill>
                  <a:srgbClr val="000000"/>
                </a:solidFill>
                <a:effectLst/>
                <a:latin typeface="Arial" panose="020B0604020202020204" pitchFamily="34" charset="0"/>
              </a:rPr>
              <a:t>th</a:t>
            </a:r>
            <a:r>
              <a:rPr lang="en-US" sz="3200" b="0" i="0" u="none" strike="noStrike" dirty="0">
                <a:solidFill>
                  <a:srgbClr val="000000"/>
                </a:solidFill>
                <a:effectLst/>
                <a:latin typeface="Arial" panose="020B0604020202020204" pitchFamily="34" charset="0"/>
              </a:rPr>
              <a:t>, 8:30 – 10:20</a:t>
            </a:r>
          </a:p>
          <a:p>
            <a:pPr fontAlgn="base">
              <a:spcBef>
                <a:spcPts val="984"/>
              </a:spcBef>
            </a:pPr>
            <a:r>
              <a:rPr lang="en-US" sz="3200" dirty="0"/>
              <a:t>To learn more: </a:t>
            </a:r>
            <a:r>
              <a:rPr lang="en-US" sz="3200" dirty="0">
                <a:hlinkClick r:id="rId3"/>
              </a:rPr>
              <a:t>SDSattitudes.com</a:t>
            </a:r>
            <a:endParaRPr lang="en-US" sz="4400" b="0" i="0" u="none" strike="noStrike" dirty="0">
              <a:solidFill>
                <a:srgbClr val="000000"/>
              </a:solidFill>
              <a:effectLst/>
              <a:latin typeface="Arial" panose="020B0604020202020204" pitchFamily="34" charset="0"/>
            </a:endParaRPr>
          </a:p>
          <a:p>
            <a:pPr lvl="1"/>
            <a:endParaRPr lang="en-US" dirty="0"/>
          </a:p>
        </p:txBody>
      </p:sp>
    </p:spTree>
    <p:extLst>
      <p:ext uri="{BB962C8B-B14F-4D97-AF65-F5344CB8AC3E}">
        <p14:creationId xmlns:p14="http://schemas.microsoft.com/office/powerpoint/2010/main" val="3751680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5732846-C504-64FE-EAEB-F438424A3D06}"/>
              </a:ext>
            </a:extLst>
          </p:cNvPr>
          <p:cNvGraphicFramePr/>
          <p:nvPr>
            <p:extLst>
              <p:ext uri="{D42A27DB-BD31-4B8C-83A1-F6EECF244321}">
                <p14:modId xmlns:p14="http://schemas.microsoft.com/office/powerpoint/2010/main" val="3938938089"/>
              </p:ext>
            </p:extLst>
          </p:nvPr>
        </p:nvGraphicFramePr>
        <p:xfrm>
          <a:off x="1434353" y="331694"/>
          <a:ext cx="9574305" cy="6042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3421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5732846-C504-64FE-EAEB-F438424A3D06}"/>
              </a:ext>
            </a:extLst>
          </p:cNvPr>
          <p:cNvGraphicFramePr/>
          <p:nvPr>
            <p:extLst>
              <p:ext uri="{D42A27DB-BD31-4B8C-83A1-F6EECF244321}">
                <p14:modId xmlns:p14="http://schemas.microsoft.com/office/powerpoint/2010/main" val="3506832361"/>
              </p:ext>
            </p:extLst>
          </p:nvPr>
        </p:nvGraphicFramePr>
        <p:xfrm>
          <a:off x="598331" y="-1"/>
          <a:ext cx="10818606" cy="6505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4264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E6008C-DE48-907A-76BA-5392F9C0AD48}"/>
              </a:ext>
            </a:extLst>
          </p:cNvPr>
          <p:cNvSpPr>
            <a:spLocks noGrp="1"/>
          </p:cNvSpPr>
          <p:nvPr>
            <p:ph type="title"/>
          </p:nvPr>
        </p:nvSpPr>
        <p:spPr>
          <a:xfrm>
            <a:off x="838200" y="365125"/>
            <a:ext cx="10515600" cy="1325563"/>
          </a:xfrm>
        </p:spPr>
        <p:txBody>
          <a:bodyPr>
            <a:normAutofit/>
          </a:bodyPr>
          <a:lstStyle/>
          <a:p>
            <a:r>
              <a:rPr lang="en-US" sz="5400"/>
              <a:t>Abstract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8BBC34-FB18-2987-C8CA-33A32227AB99}"/>
              </a:ext>
            </a:extLst>
          </p:cNvPr>
          <p:cNvSpPr>
            <a:spLocks noGrp="1"/>
          </p:cNvSpPr>
          <p:nvPr>
            <p:ph idx="1"/>
          </p:nvPr>
        </p:nvSpPr>
        <p:spPr>
          <a:xfrm>
            <a:off x="838200" y="1929384"/>
            <a:ext cx="10515600" cy="4251960"/>
          </a:xfrm>
        </p:spPr>
        <p:txBody>
          <a:bodyPr>
            <a:normAutofit/>
          </a:bodyPr>
          <a:lstStyle/>
          <a:p>
            <a:pPr marL="0" indent="0">
              <a:buNone/>
            </a:pPr>
            <a:r>
              <a:rPr lang="en-US" sz="2000" b="1" i="0">
                <a:effectLst/>
                <a:highlight>
                  <a:srgbClr val="FFFFFF"/>
                </a:highlight>
                <a:latin typeface="+mj-lt"/>
              </a:rPr>
              <a:t>Learn about the family of instruments created by the MASDER team (Motivational Attitudes toward Statistics and Data Science Education Research) to measure students’ attitudes toward statistics and data science (SDS), instructors’ attitudes toward teaching SDS, and the environment in which the two interact. The attitude instruments are based on educational theory and were developed using a rigorous process that included results from over 8,000 students across the United States at over 50 institutions over several years. The environment inventories can help researchers identify salient elements of the institution, course, classroom, pedagogy, and the teacher-student relationship. Instructors and researchers will be able to administer these instruments using a website created by the MASDER team. Through the website, instructors can access their data and will be able to create a summary report of their students’ results compared to a national sample. This project is an NSF-funded grant (DUE-2013392). This poster will give an overview of the project, the process to develop the surveys, the specific constructs that are measured by the student and instructor instrument, the specific elements measured by the environment inventory, and the website portal.</a:t>
            </a:r>
            <a:endParaRPr lang="en-US" sz="2000" b="1">
              <a:latin typeface="+mj-lt"/>
            </a:endParaRPr>
          </a:p>
        </p:txBody>
      </p:sp>
    </p:spTree>
    <p:extLst>
      <p:ext uri="{BB962C8B-B14F-4D97-AF65-F5344CB8AC3E}">
        <p14:creationId xmlns:p14="http://schemas.microsoft.com/office/powerpoint/2010/main" val="289400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7">
            <a:extLst>
              <a:ext uri="{FF2B5EF4-FFF2-40B4-BE49-F238E27FC236}">
                <a16:creationId xmlns:a16="http://schemas.microsoft.com/office/drawing/2014/main" id="{DE8FE470-E300-3F99-BDA2-C543BC9B9F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00" b="1984"/>
          <a:stretch/>
        </p:blipFill>
        <p:spPr bwMode="auto">
          <a:xfrm>
            <a:off x="-1" y="1"/>
            <a:ext cx="12192000" cy="6068290"/>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10" name="Freeform: Shape 9">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7" name="Freeform: Shape 26">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3" name="TextBox 2">
            <a:extLst>
              <a:ext uri="{FF2B5EF4-FFF2-40B4-BE49-F238E27FC236}">
                <a16:creationId xmlns:a16="http://schemas.microsoft.com/office/drawing/2014/main" id="{B0A7B807-044E-9E9F-6406-A4FE1AF2F495}"/>
              </a:ext>
            </a:extLst>
          </p:cNvPr>
          <p:cNvSpPr txBox="1"/>
          <p:nvPr/>
        </p:nvSpPr>
        <p:spPr>
          <a:xfrm flipH="1">
            <a:off x="2104845" y="5402424"/>
            <a:ext cx="9549090" cy="954107"/>
          </a:xfrm>
          <a:prstGeom prst="rect">
            <a:avLst/>
          </a:prstGeom>
          <a:noFill/>
        </p:spPr>
        <p:txBody>
          <a:bodyPr wrap="square" rtlCol="0">
            <a:spAutoFit/>
          </a:bodyPr>
          <a:lstStyle/>
          <a:p>
            <a:r>
              <a:rPr lang="en-US" sz="2800" dirty="0">
                <a:solidFill>
                  <a:srgbClr val="2C8F9F"/>
                </a:solidFill>
              </a:rPr>
              <a:t>Motivational Attitudes toward Statistics and Data Science Education Research </a:t>
            </a:r>
          </a:p>
        </p:txBody>
      </p:sp>
    </p:spTree>
    <p:custDataLst>
      <p:tags r:id="rId1"/>
    </p:custDataLst>
    <p:extLst>
      <p:ext uri="{BB962C8B-B14F-4D97-AF65-F5344CB8AC3E}">
        <p14:creationId xmlns:p14="http://schemas.microsoft.com/office/powerpoint/2010/main" val="192888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65152F-3BE6-AFF9-D655-E26B389BC910}"/>
              </a:ext>
            </a:extLst>
          </p:cNvPr>
          <p:cNvSpPr>
            <a:spLocks noGrp="1"/>
          </p:cNvSpPr>
          <p:nvPr>
            <p:ph type="title"/>
          </p:nvPr>
        </p:nvSpPr>
        <p:spPr>
          <a:xfrm>
            <a:off x="838200" y="365125"/>
            <a:ext cx="10515600" cy="1325563"/>
          </a:xfrm>
        </p:spPr>
        <p:txBody>
          <a:bodyPr>
            <a:normAutofit/>
          </a:bodyPr>
          <a:lstStyle/>
          <a:p>
            <a:r>
              <a:rPr lang="en-US" sz="4200"/>
              <a:t>Acknowledgements and Additional Information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6CB322-FE08-A9FD-688B-92549F154494}"/>
              </a:ext>
            </a:extLst>
          </p:cNvPr>
          <p:cNvSpPr>
            <a:spLocks noGrp="1"/>
          </p:cNvSpPr>
          <p:nvPr>
            <p:ph idx="1"/>
          </p:nvPr>
        </p:nvSpPr>
        <p:spPr>
          <a:xfrm>
            <a:off x="838200" y="1929384"/>
            <a:ext cx="10515600" cy="4251960"/>
          </a:xfrm>
        </p:spPr>
        <p:txBody>
          <a:bodyPr>
            <a:normAutofit/>
          </a:bodyPr>
          <a:lstStyle/>
          <a:p>
            <a:pPr marL="0" indent="0">
              <a:buNone/>
            </a:pPr>
            <a:r>
              <a:rPr lang="en-US" sz="1700" b="0" i="0" u="none" strike="noStrike" dirty="0">
                <a:effectLst/>
              </a:rPr>
              <a:t>This material is based upon work supported by the National Science Foundation under Grant No. DUE-2013392. The opinions, findings, and conclusions or recommendations expressed are those of the author(s) and do not necessarily reflect the views of the National Science Foundation.</a:t>
            </a:r>
          </a:p>
          <a:p>
            <a:pPr marL="0" indent="0" rtl="0">
              <a:spcBef>
                <a:spcPts val="0"/>
              </a:spcBef>
              <a:spcAft>
                <a:spcPts val="0"/>
              </a:spcAft>
              <a:buNone/>
            </a:pPr>
            <a:endParaRPr lang="en-US" sz="1700" b="0" i="0" u="none" strike="noStrike" dirty="0">
              <a:effectLst/>
            </a:endParaRPr>
          </a:p>
          <a:p>
            <a:pPr marL="0" indent="0" rtl="0">
              <a:spcBef>
                <a:spcPts val="0"/>
              </a:spcBef>
              <a:spcAft>
                <a:spcPts val="0"/>
              </a:spcAft>
              <a:buNone/>
            </a:pPr>
            <a:r>
              <a:rPr lang="en-US" sz="1700" b="0" i="0" u="none" strike="noStrike" dirty="0">
                <a:effectLst/>
              </a:rPr>
              <a:t>This work was done by the Motivational Attitudes in Statistics and Data Science Education Research (MASDER) group.  This group is supported by the National Science Foundation grant DUE-2013392: Developing Validated Instruments to Measure Student/Faculty Attitudes in Undergraduate Statistics and Data Science Education (10/01/2020 - 09/30/2024) and was previously supported by the American Statistical Association (ROSA 2016 - 2017, PI Marjorie E. Bond). The research team includes:</a:t>
            </a:r>
            <a:endParaRPr lang="en-US" sz="1700" b="0" dirty="0">
              <a:effectLst/>
            </a:endParaRPr>
          </a:p>
          <a:p>
            <a:pPr lvl="1" fontAlgn="base">
              <a:spcBef>
                <a:spcPts val="0"/>
              </a:spcBef>
            </a:pPr>
            <a:r>
              <a:rPr lang="en-US" sz="1700" b="0" i="0" u="none" strike="noStrike" dirty="0">
                <a:effectLst/>
              </a:rPr>
              <a:t>Alana Unfried, PhD, California State University Monterey Bay</a:t>
            </a:r>
          </a:p>
          <a:p>
            <a:pPr lvl="1" fontAlgn="base">
              <a:spcBef>
                <a:spcPts val="0"/>
              </a:spcBef>
            </a:pPr>
            <a:r>
              <a:rPr lang="en-US" sz="1700" b="0" i="0" u="none" strike="noStrike" dirty="0">
                <a:effectLst/>
              </a:rPr>
              <a:t>Douglas Whitaker, PhD, Mount Saint Vincent University</a:t>
            </a:r>
          </a:p>
          <a:p>
            <a:pPr lvl="1" fontAlgn="base">
              <a:spcBef>
                <a:spcPts val="0"/>
              </a:spcBef>
            </a:pPr>
            <a:r>
              <a:rPr lang="en-US" sz="1700" b="0" i="0" u="none" strike="noStrike" dirty="0">
                <a:effectLst/>
              </a:rPr>
              <a:t>Marjorie E. Bond, PhD, The Pennsylvania University UP</a:t>
            </a:r>
          </a:p>
          <a:p>
            <a:pPr lvl="1" fontAlgn="base">
              <a:spcBef>
                <a:spcPts val="0"/>
              </a:spcBef>
            </a:pPr>
            <a:r>
              <a:rPr lang="en-US" sz="1700" b="0" i="0" u="none" strike="noStrike" dirty="0">
                <a:effectLst/>
              </a:rPr>
              <a:t>April T. Kerby-Helm, PhD, Winona State University</a:t>
            </a:r>
          </a:p>
          <a:p>
            <a:pPr lvl="1" fontAlgn="base">
              <a:spcBef>
                <a:spcPts val="0"/>
              </a:spcBef>
            </a:pPr>
            <a:r>
              <a:rPr lang="en-US" sz="1700" b="0" i="0" u="none" strike="noStrike" dirty="0">
                <a:effectLst/>
              </a:rPr>
              <a:t>Michael A. Posner, PhD, </a:t>
            </a:r>
            <a:r>
              <a:rPr lang="en-US" sz="1700" b="0" i="0" u="none" strike="noStrike" dirty="0" err="1">
                <a:effectLst/>
              </a:rPr>
              <a:t>PStat</a:t>
            </a:r>
            <a:r>
              <a:rPr lang="en-US" sz="1700" b="0" i="0" u="none" strike="noStrike" dirty="0">
                <a:effectLst/>
              </a:rPr>
              <a:t>®, Villanova University </a:t>
            </a:r>
          </a:p>
          <a:p>
            <a:pPr lvl="1" fontAlgn="base">
              <a:spcBef>
                <a:spcPts val="0"/>
              </a:spcBef>
            </a:pPr>
            <a:r>
              <a:rPr lang="en-US" sz="1700" b="0" i="0" u="none" strike="noStrike" dirty="0">
                <a:effectLst/>
              </a:rPr>
              <a:t>Leyla </a:t>
            </a:r>
            <a:r>
              <a:rPr lang="en-US" sz="1700" b="0" i="0" u="none" strike="noStrike" dirty="0" err="1">
                <a:effectLst/>
              </a:rPr>
              <a:t>Batakci</a:t>
            </a:r>
            <a:r>
              <a:rPr lang="en-US" sz="1700" b="0" i="0" u="none" strike="noStrike" dirty="0">
                <a:effectLst/>
              </a:rPr>
              <a:t>, PhD, Elizabethtown College</a:t>
            </a:r>
          </a:p>
          <a:p>
            <a:pPr marL="0" indent="0">
              <a:buNone/>
            </a:pPr>
            <a:endParaRPr lang="en-US" sz="1700" dirty="0"/>
          </a:p>
        </p:txBody>
      </p:sp>
    </p:spTree>
    <p:extLst>
      <p:ext uri="{BB962C8B-B14F-4D97-AF65-F5344CB8AC3E}">
        <p14:creationId xmlns:p14="http://schemas.microsoft.com/office/powerpoint/2010/main" val="3936712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65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5DB2062-E16C-17AF-96F1-7EEC666A9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1793240"/>
            <a:ext cx="10905066" cy="3271520"/>
          </a:xfrm>
          <a:prstGeom prst="rect">
            <a:avLst/>
          </a:prstGeom>
        </p:spPr>
      </p:pic>
    </p:spTree>
    <p:extLst>
      <p:ext uri="{BB962C8B-B14F-4D97-AF65-F5344CB8AC3E}">
        <p14:creationId xmlns:p14="http://schemas.microsoft.com/office/powerpoint/2010/main" val="975255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B357D-365B-D722-DFDA-FCBA38923885}"/>
              </a:ext>
            </a:extLst>
          </p:cNvPr>
          <p:cNvSpPr>
            <a:spLocks noGrp="1"/>
          </p:cNvSpPr>
          <p:nvPr>
            <p:ph type="title"/>
          </p:nvPr>
        </p:nvSpPr>
        <p:spPr>
          <a:xfrm>
            <a:off x="7604911" y="1013988"/>
            <a:ext cx="4399984" cy="3335369"/>
          </a:xfrm>
        </p:spPr>
        <p:txBody>
          <a:bodyPr anchor="b">
            <a:normAutofit/>
          </a:bodyPr>
          <a:lstStyle/>
          <a:p>
            <a:r>
              <a:rPr lang="en-US" sz="3200" dirty="0"/>
              <a:t>In order to understand what interventions are successful, we need accurate instruments to measure what we hope to change or measure.</a:t>
            </a:r>
            <a:br>
              <a:rPr lang="en-US" sz="3200" dirty="0"/>
            </a:br>
            <a:endParaRPr lang="en-US" sz="3200" dirty="0"/>
          </a:p>
        </p:txBody>
      </p:sp>
      <p:pic>
        <p:nvPicPr>
          <p:cNvPr id="5" name="Picture 4" descr="Close up of ruler">
            <a:extLst>
              <a:ext uri="{FF2B5EF4-FFF2-40B4-BE49-F238E27FC236}">
                <a16:creationId xmlns:a16="http://schemas.microsoft.com/office/drawing/2014/main" id="{258354ED-8864-F679-6E55-EDC52B8858DC}"/>
              </a:ext>
            </a:extLst>
          </p:cNvPr>
          <p:cNvPicPr>
            <a:picLocks noChangeAspect="1"/>
          </p:cNvPicPr>
          <p:nvPr/>
        </p:nvPicPr>
        <p:blipFill rotWithShape="1">
          <a:blip r:embed="rId3"/>
          <a:srcRect l="11340" r="16728" b="-1"/>
          <a:stretch/>
        </p:blipFill>
        <p:spPr>
          <a:xfrm>
            <a:off x="20" y="10"/>
            <a:ext cx="7390243" cy="6857990"/>
          </a:xfrm>
          <a:prstGeom prst="rect">
            <a:avLst/>
          </a:prstGeom>
        </p:spPr>
      </p:pic>
      <p:sp>
        <p:nvSpPr>
          <p:cNvPr id="9" name="Rectangle 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434664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48D5B2D-A097-94E2-2D88-29FEE194A27E}"/>
              </a:ext>
            </a:extLst>
          </p:cNvPr>
          <p:cNvGraphicFramePr>
            <a:graphicFrameLocks noGrp="1"/>
          </p:cNvGraphicFramePr>
          <p:nvPr>
            <p:extLst>
              <p:ext uri="{D42A27DB-BD31-4B8C-83A1-F6EECF244321}">
                <p14:modId xmlns:p14="http://schemas.microsoft.com/office/powerpoint/2010/main" val="1465166047"/>
              </p:ext>
            </p:extLst>
          </p:nvPr>
        </p:nvGraphicFramePr>
        <p:xfrm>
          <a:off x="371325" y="2442754"/>
          <a:ext cx="11066172" cy="3161926"/>
        </p:xfrm>
        <a:graphic>
          <a:graphicData uri="http://schemas.openxmlformats.org/drawingml/2006/table">
            <a:tbl>
              <a:tblPr/>
              <a:tblGrid>
                <a:gridCol w="2766543">
                  <a:extLst>
                    <a:ext uri="{9D8B030D-6E8A-4147-A177-3AD203B41FA5}">
                      <a16:colId xmlns:a16="http://schemas.microsoft.com/office/drawing/2014/main" val="2631810065"/>
                    </a:ext>
                  </a:extLst>
                </a:gridCol>
                <a:gridCol w="2766543">
                  <a:extLst>
                    <a:ext uri="{9D8B030D-6E8A-4147-A177-3AD203B41FA5}">
                      <a16:colId xmlns:a16="http://schemas.microsoft.com/office/drawing/2014/main" val="3394469929"/>
                    </a:ext>
                  </a:extLst>
                </a:gridCol>
                <a:gridCol w="2766543">
                  <a:extLst>
                    <a:ext uri="{9D8B030D-6E8A-4147-A177-3AD203B41FA5}">
                      <a16:colId xmlns:a16="http://schemas.microsoft.com/office/drawing/2014/main" val="1043232710"/>
                    </a:ext>
                  </a:extLst>
                </a:gridCol>
                <a:gridCol w="2766543">
                  <a:extLst>
                    <a:ext uri="{9D8B030D-6E8A-4147-A177-3AD203B41FA5}">
                      <a16:colId xmlns:a16="http://schemas.microsoft.com/office/drawing/2014/main" val="3854339141"/>
                    </a:ext>
                  </a:extLst>
                </a:gridCol>
              </a:tblGrid>
              <a:tr h="1365112">
                <a:tc>
                  <a:txBody>
                    <a:bodyPr/>
                    <a:lstStyle/>
                    <a:p>
                      <a:pPr fontAlgn="t"/>
                      <a:r>
                        <a:rPr lang="en-US" sz="3200" dirty="0">
                          <a:effectLst/>
                        </a:rPr>
                        <a:t> </a:t>
                      </a: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spcBef>
                          <a:spcPts val="0"/>
                        </a:spcBef>
                        <a:spcAft>
                          <a:spcPts val="0"/>
                        </a:spcAft>
                      </a:pPr>
                      <a:r>
                        <a:rPr lang="en-US" sz="3200" b="1" i="0" u="none" strike="noStrike" dirty="0">
                          <a:solidFill>
                            <a:srgbClr val="2C8F9F"/>
                          </a:solidFill>
                          <a:effectLst/>
                          <a:latin typeface="Arial" panose="020B0604020202020204" pitchFamily="34" charset="0"/>
                        </a:rPr>
                        <a:t>Student Instrument</a:t>
                      </a:r>
                      <a:endParaRPr lang="en-US" sz="3200" dirty="0">
                        <a:solidFill>
                          <a:srgbClr val="2C8F9F"/>
                        </a:solidFill>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spcBef>
                          <a:spcPts val="0"/>
                        </a:spcBef>
                        <a:spcAft>
                          <a:spcPts val="0"/>
                        </a:spcAft>
                      </a:pPr>
                      <a:r>
                        <a:rPr lang="en-US" sz="3200" b="1" i="0" u="none" strike="noStrike" dirty="0">
                          <a:solidFill>
                            <a:srgbClr val="F57B6A"/>
                          </a:solidFill>
                          <a:effectLst/>
                          <a:latin typeface="Arial" panose="020B0604020202020204" pitchFamily="34" charset="0"/>
                        </a:rPr>
                        <a:t>Instructor Instrument</a:t>
                      </a:r>
                      <a:endParaRPr lang="en-US" sz="3200" dirty="0">
                        <a:solidFill>
                          <a:srgbClr val="F57B6A"/>
                        </a:solidFill>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spcBef>
                          <a:spcPts val="0"/>
                        </a:spcBef>
                        <a:spcAft>
                          <a:spcPts val="0"/>
                        </a:spcAft>
                      </a:pPr>
                      <a:r>
                        <a:rPr lang="en-US" sz="3200" b="1" i="0" u="none" strike="noStrike" dirty="0">
                          <a:solidFill>
                            <a:srgbClr val="634B66"/>
                          </a:solidFill>
                          <a:effectLst/>
                          <a:latin typeface="Arial" panose="020B0604020202020204" pitchFamily="34" charset="0"/>
                        </a:rPr>
                        <a:t>Environment Inventory</a:t>
                      </a:r>
                      <a:endParaRPr lang="en-US" sz="3200" dirty="0">
                        <a:solidFill>
                          <a:srgbClr val="634B66"/>
                        </a:solidFill>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2296818101"/>
                  </a:ext>
                </a:extLst>
              </a:tr>
              <a:tr h="898407">
                <a:tc>
                  <a:txBody>
                    <a:bodyPr/>
                    <a:lstStyle/>
                    <a:p>
                      <a:pPr rtl="0" fontAlgn="t">
                        <a:spcBef>
                          <a:spcPts val="0"/>
                        </a:spcBef>
                        <a:spcAft>
                          <a:spcPts val="0"/>
                        </a:spcAft>
                      </a:pPr>
                      <a:r>
                        <a:rPr lang="en-US" sz="3200" b="1" i="0" u="none" strike="noStrike" dirty="0">
                          <a:solidFill>
                            <a:srgbClr val="B45138"/>
                          </a:solidFill>
                          <a:effectLst/>
                          <a:latin typeface="Arial" panose="020B0604020202020204" pitchFamily="34" charset="0"/>
                        </a:rPr>
                        <a:t>Statistics</a:t>
                      </a:r>
                      <a:endParaRPr lang="en-US" sz="3200" dirty="0">
                        <a:solidFill>
                          <a:srgbClr val="B45138"/>
                        </a:solidFill>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spcBef>
                          <a:spcPts val="0"/>
                        </a:spcBef>
                        <a:spcAft>
                          <a:spcPts val="0"/>
                        </a:spcAft>
                      </a:pPr>
                      <a:r>
                        <a:rPr lang="en-US" sz="3200" b="1" i="0" u="none" strike="noStrike" dirty="0">
                          <a:solidFill>
                            <a:srgbClr val="2C8F9F"/>
                          </a:solidFill>
                          <a:effectLst/>
                          <a:latin typeface="Arial" panose="020B0604020202020204" pitchFamily="34" charset="0"/>
                        </a:rPr>
                        <a:t>S</a:t>
                      </a:r>
                      <a:r>
                        <a:rPr lang="en-US" sz="3200" b="0" i="0" u="none" strike="noStrike" dirty="0">
                          <a:solidFill>
                            <a:srgbClr val="000000"/>
                          </a:solidFill>
                          <a:effectLst/>
                          <a:latin typeface="Arial" panose="020B0604020202020204" pitchFamily="34" charset="0"/>
                        </a:rPr>
                        <a:t>-SOMA</a:t>
                      </a:r>
                      <a:r>
                        <a:rPr lang="en-US" sz="3200" b="1" i="0" u="none" strike="noStrike" dirty="0">
                          <a:solidFill>
                            <a:srgbClr val="B45138"/>
                          </a:solidFill>
                          <a:effectLst/>
                          <a:latin typeface="Arial" panose="020B0604020202020204" pitchFamily="34" charset="0"/>
                        </a:rPr>
                        <a:t>S</a:t>
                      </a:r>
                      <a:endParaRPr lang="en-US" sz="3200" dirty="0">
                        <a:solidFill>
                          <a:srgbClr val="B45138"/>
                        </a:solidFill>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spcBef>
                          <a:spcPts val="0"/>
                        </a:spcBef>
                        <a:spcAft>
                          <a:spcPts val="0"/>
                        </a:spcAft>
                      </a:pPr>
                      <a:r>
                        <a:rPr lang="en-US" sz="3200" b="1" i="0" u="none" strike="noStrike" dirty="0">
                          <a:solidFill>
                            <a:srgbClr val="F57B6A"/>
                          </a:solidFill>
                          <a:effectLst/>
                          <a:latin typeface="Arial" panose="020B0604020202020204" pitchFamily="34" charset="0"/>
                        </a:rPr>
                        <a:t>I</a:t>
                      </a:r>
                      <a:r>
                        <a:rPr lang="en-US" sz="3200" b="0" i="0" u="none" strike="noStrike" dirty="0">
                          <a:solidFill>
                            <a:srgbClr val="000000"/>
                          </a:solidFill>
                          <a:effectLst/>
                          <a:latin typeface="Arial" panose="020B0604020202020204" pitchFamily="34" charset="0"/>
                        </a:rPr>
                        <a:t>-SOMA</a:t>
                      </a:r>
                      <a:r>
                        <a:rPr lang="en-US" sz="3200" b="1" i="0" u="none" strike="noStrike" dirty="0">
                          <a:solidFill>
                            <a:srgbClr val="B45138"/>
                          </a:solidFill>
                          <a:effectLst/>
                          <a:latin typeface="Arial" panose="020B0604020202020204" pitchFamily="34" charset="0"/>
                        </a:rPr>
                        <a:t>S</a:t>
                      </a:r>
                      <a:endParaRPr lang="en-US" sz="3200" dirty="0">
                        <a:solidFill>
                          <a:srgbClr val="B45138"/>
                        </a:solidFill>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spcBef>
                          <a:spcPts val="0"/>
                        </a:spcBef>
                        <a:spcAft>
                          <a:spcPts val="0"/>
                        </a:spcAft>
                      </a:pPr>
                      <a:r>
                        <a:rPr lang="en-US" sz="3200" b="1" i="0" u="none" strike="noStrike" dirty="0">
                          <a:solidFill>
                            <a:srgbClr val="634B66"/>
                          </a:solidFill>
                          <a:effectLst/>
                          <a:latin typeface="Arial" panose="020B0604020202020204" pitchFamily="34" charset="0"/>
                        </a:rPr>
                        <a:t>EPIC - </a:t>
                      </a:r>
                      <a:r>
                        <a:rPr lang="en-US" sz="3200" b="1" i="0" u="none" strike="noStrike" dirty="0">
                          <a:solidFill>
                            <a:srgbClr val="B45138"/>
                          </a:solidFill>
                          <a:effectLst/>
                          <a:latin typeface="Arial" panose="020B0604020202020204" pitchFamily="34" charset="0"/>
                        </a:rPr>
                        <a:t>S</a:t>
                      </a:r>
                      <a:endParaRPr lang="en-US" sz="3200" dirty="0">
                        <a:solidFill>
                          <a:srgbClr val="B45138"/>
                        </a:solidFill>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3250352346"/>
                  </a:ext>
                </a:extLst>
              </a:tr>
              <a:tr h="898407">
                <a:tc>
                  <a:txBody>
                    <a:bodyPr/>
                    <a:lstStyle/>
                    <a:p>
                      <a:pPr rtl="0" fontAlgn="t">
                        <a:spcBef>
                          <a:spcPts val="0"/>
                        </a:spcBef>
                        <a:spcAft>
                          <a:spcPts val="0"/>
                        </a:spcAft>
                      </a:pPr>
                      <a:r>
                        <a:rPr lang="en-US" sz="3200" b="1" i="0" u="none" strike="noStrike" dirty="0">
                          <a:solidFill>
                            <a:srgbClr val="A7D1D8"/>
                          </a:solidFill>
                          <a:effectLst/>
                          <a:latin typeface="Arial" panose="020B0604020202020204" pitchFamily="34" charset="0"/>
                        </a:rPr>
                        <a:t>Data Science</a:t>
                      </a:r>
                      <a:endParaRPr lang="en-US" sz="3200" dirty="0">
                        <a:solidFill>
                          <a:srgbClr val="A7D1D8"/>
                        </a:solidFill>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spcBef>
                          <a:spcPts val="0"/>
                        </a:spcBef>
                        <a:spcAft>
                          <a:spcPts val="0"/>
                        </a:spcAft>
                      </a:pPr>
                      <a:r>
                        <a:rPr lang="en-US" sz="3200" b="1" i="0" u="none" strike="noStrike" dirty="0">
                          <a:solidFill>
                            <a:srgbClr val="2C8F9F"/>
                          </a:solidFill>
                          <a:effectLst/>
                          <a:latin typeface="Arial" panose="020B0604020202020204" pitchFamily="34" charset="0"/>
                        </a:rPr>
                        <a:t>S</a:t>
                      </a:r>
                      <a:r>
                        <a:rPr lang="en-US" sz="3200" b="0" i="0" u="none" strike="noStrike" dirty="0">
                          <a:solidFill>
                            <a:srgbClr val="000000"/>
                          </a:solidFill>
                          <a:effectLst/>
                          <a:latin typeface="Arial" panose="020B0604020202020204" pitchFamily="34" charset="0"/>
                        </a:rPr>
                        <a:t>-SOMA</a:t>
                      </a:r>
                      <a:r>
                        <a:rPr lang="en-US" sz="3200" b="1" i="0" u="none" strike="noStrike" dirty="0">
                          <a:solidFill>
                            <a:srgbClr val="A7D1D8"/>
                          </a:solidFill>
                          <a:effectLst/>
                          <a:latin typeface="Arial" panose="020B0604020202020204" pitchFamily="34" charset="0"/>
                        </a:rPr>
                        <a:t>DS</a:t>
                      </a:r>
                      <a:endParaRPr lang="en-US" sz="3200" dirty="0">
                        <a:solidFill>
                          <a:srgbClr val="A7D1D8"/>
                        </a:solidFill>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spcBef>
                          <a:spcPts val="0"/>
                        </a:spcBef>
                        <a:spcAft>
                          <a:spcPts val="0"/>
                        </a:spcAft>
                      </a:pPr>
                      <a:r>
                        <a:rPr lang="en-US" sz="3200" b="1" i="0" u="none" strike="noStrike" dirty="0">
                          <a:solidFill>
                            <a:srgbClr val="F57B6A"/>
                          </a:solidFill>
                          <a:effectLst/>
                          <a:latin typeface="Arial" panose="020B0604020202020204" pitchFamily="34" charset="0"/>
                        </a:rPr>
                        <a:t>I</a:t>
                      </a:r>
                      <a:r>
                        <a:rPr lang="en-US" sz="3200" b="0" i="0" u="none" strike="noStrike" dirty="0">
                          <a:solidFill>
                            <a:srgbClr val="000000"/>
                          </a:solidFill>
                          <a:effectLst/>
                          <a:latin typeface="Arial" panose="020B0604020202020204" pitchFamily="34" charset="0"/>
                        </a:rPr>
                        <a:t>-SOMA</a:t>
                      </a:r>
                      <a:r>
                        <a:rPr lang="en-US" sz="3200" b="1" i="0" u="none" strike="noStrike" dirty="0">
                          <a:solidFill>
                            <a:srgbClr val="A7D1D8"/>
                          </a:solidFill>
                          <a:effectLst/>
                          <a:latin typeface="Arial" panose="020B0604020202020204" pitchFamily="34" charset="0"/>
                        </a:rPr>
                        <a:t>DS</a:t>
                      </a:r>
                      <a:endParaRPr lang="en-US" sz="3200" dirty="0">
                        <a:solidFill>
                          <a:srgbClr val="A7D1D8"/>
                        </a:solidFill>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tc>
                  <a:txBody>
                    <a:bodyPr/>
                    <a:lstStyle/>
                    <a:p>
                      <a:pPr rtl="0" fontAlgn="t">
                        <a:spcBef>
                          <a:spcPts val="0"/>
                        </a:spcBef>
                        <a:spcAft>
                          <a:spcPts val="0"/>
                        </a:spcAft>
                      </a:pPr>
                      <a:r>
                        <a:rPr lang="en-US" sz="3200" b="1" i="0" u="none" strike="noStrike" dirty="0">
                          <a:solidFill>
                            <a:srgbClr val="634B66"/>
                          </a:solidFill>
                          <a:effectLst/>
                          <a:latin typeface="Arial" panose="020B0604020202020204" pitchFamily="34" charset="0"/>
                        </a:rPr>
                        <a:t>EPIC - </a:t>
                      </a:r>
                      <a:r>
                        <a:rPr lang="en-US" sz="3200" b="1" i="0" u="none" strike="noStrike" dirty="0">
                          <a:solidFill>
                            <a:srgbClr val="A7D1D8"/>
                          </a:solidFill>
                          <a:effectLst/>
                          <a:latin typeface="Arial" panose="020B0604020202020204" pitchFamily="34" charset="0"/>
                        </a:rPr>
                        <a:t>DS</a:t>
                      </a:r>
                      <a:endParaRPr lang="en-US" sz="3200" dirty="0">
                        <a:solidFill>
                          <a:srgbClr val="A7D1D8"/>
                        </a:solidFill>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873699616"/>
                  </a:ext>
                </a:extLst>
              </a:tr>
            </a:tbl>
          </a:graphicData>
        </a:graphic>
      </p:graphicFrame>
      <p:sp>
        <p:nvSpPr>
          <p:cNvPr id="6" name="TextBox 5">
            <a:extLst>
              <a:ext uri="{FF2B5EF4-FFF2-40B4-BE49-F238E27FC236}">
                <a16:creationId xmlns:a16="http://schemas.microsoft.com/office/drawing/2014/main" id="{4E4E6AB8-CFE9-3D88-68EA-0D22766147D0}"/>
              </a:ext>
            </a:extLst>
          </p:cNvPr>
          <p:cNvSpPr txBox="1"/>
          <p:nvPr/>
        </p:nvSpPr>
        <p:spPr>
          <a:xfrm>
            <a:off x="492034" y="574766"/>
            <a:ext cx="11207931" cy="1446550"/>
          </a:xfrm>
          <a:prstGeom prst="rect">
            <a:avLst/>
          </a:prstGeom>
          <a:noFill/>
        </p:spPr>
        <p:txBody>
          <a:bodyPr wrap="square" rtlCol="0">
            <a:spAutoFit/>
          </a:bodyPr>
          <a:lstStyle/>
          <a:p>
            <a:pPr marL="571500" indent="-571500">
              <a:buFont typeface="Wingdings" panose="05000000000000000000" pitchFamily="2" charset="2"/>
              <a:buChar char="v"/>
            </a:pPr>
            <a:r>
              <a:rPr lang="en-US" sz="4400" dirty="0">
                <a:solidFill>
                  <a:srgbClr val="634B66"/>
                </a:solidFill>
              </a:rPr>
              <a:t>Survey of Motivational Attitudes toward</a:t>
            </a:r>
          </a:p>
          <a:p>
            <a:pPr marL="571500" indent="-571500">
              <a:buFont typeface="Wingdings" panose="05000000000000000000" pitchFamily="2" charset="2"/>
              <a:buChar char="v"/>
            </a:pPr>
            <a:r>
              <a:rPr lang="en-US" sz="4400" dirty="0">
                <a:solidFill>
                  <a:srgbClr val="634B66"/>
                </a:solidFill>
              </a:rPr>
              <a:t>Environment, Pedagogy, Institution, Course</a:t>
            </a:r>
          </a:p>
        </p:txBody>
      </p:sp>
      <p:sp>
        <p:nvSpPr>
          <p:cNvPr id="7" name="Rectangle 6">
            <a:extLst>
              <a:ext uri="{FF2B5EF4-FFF2-40B4-BE49-F238E27FC236}">
                <a16:creationId xmlns:a16="http://schemas.microsoft.com/office/drawing/2014/main" id="{7A34B80A-3A18-09B0-0063-C4827BB21B5D}"/>
              </a:ext>
            </a:extLst>
          </p:cNvPr>
          <p:cNvSpPr/>
          <p:nvPr/>
        </p:nvSpPr>
        <p:spPr>
          <a:xfrm>
            <a:off x="3026229" y="2175322"/>
            <a:ext cx="2795451" cy="3696789"/>
          </a:xfrm>
          <a:prstGeom prst="rect">
            <a:avLst/>
          </a:prstGeom>
          <a:solidFill>
            <a:schemeClr val="bg1"/>
          </a:solidFill>
          <a:ln w="57150">
            <a:solidFill>
              <a:srgbClr val="74B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47619FA-CA7F-46B6-9362-40A774D57DC6}"/>
              </a:ext>
            </a:extLst>
          </p:cNvPr>
          <p:cNvSpPr/>
          <p:nvPr/>
        </p:nvSpPr>
        <p:spPr>
          <a:xfrm>
            <a:off x="5904411" y="2175322"/>
            <a:ext cx="2795451" cy="3696789"/>
          </a:xfrm>
          <a:prstGeom prst="rect">
            <a:avLst/>
          </a:prstGeom>
          <a:solidFill>
            <a:schemeClr val="bg1"/>
          </a:solidFill>
          <a:ln w="57150">
            <a:solidFill>
              <a:srgbClr val="74B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20C8EA-B041-C467-038B-CCF4EBAE6AF6}"/>
              </a:ext>
            </a:extLst>
          </p:cNvPr>
          <p:cNvSpPr/>
          <p:nvPr/>
        </p:nvSpPr>
        <p:spPr>
          <a:xfrm>
            <a:off x="8782593" y="2175322"/>
            <a:ext cx="2795451" cy="3696789"/>
          </a:xfrm>
          <a:prstGeom prst="rect">
            <a:avLst/>
          </a:prstGeom>
          <a:solidFill>
            <a:schemeClr val="bg1"/>
          </a:solidFill>
          <a:ln w="57150">
            <a:solidFill>
              <a:srgbClr val="74B3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4559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0" nodeType="clickEffect">
                                  <p:stCondLst>
                                    <p:cond delay="0"/>
                                  </p:stCondLst>
                                  <p:childTnLst>
                                    <p:animEffect transition="out" filter="randombar(horizontal)">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cxnSp>
        <p:nvCxnSpPr>
          <p:cNvPr id="17" name="Straight Connector 16">
            <a:extLst>
              <a:ext uri="{FF2B5EF4-FFF2-40B4-BE49-F238E27FC236}">
                <a16:creationId xmlns:a16="http://schemas.microsoft.com/office/drawing/2014/main" id="{02E9B2EE-76CA-47F3-9977-3F2FCB7FD2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739239"/>
            <a:ext cx="0" cy="3200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descr="A logo with blue and pink text&#10;&#10;Description automatically generated">
            <a:extLst>
              <a:ext uri="{FF2B5EF4-FFF2-40B4-BE49-F238E27FC236}">
                <a16:creationId xmlns:a16="http://schemas.microsoft.com/office/drawing/2014/main" id="{2164045C-0A50-24DA-24B6-087B25ED3D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073" y="1936410"/>
            <a:ext cx="5087060" cy="2219635"/>
          </a:xfrm>
          <a:prstGeom prst="rect">
            <a:avLst/>
          </a:prstGeom>
        </p:spPr>
      </p:pic>
      <p:pic>
        <p:nvPicPr>
          <p:cNvPr id="4" name="Picture 3" descr="A blue and black logo&#10;&#10;Description automatically generated">
            <a:extLst>
              <a:ext uri="{FF2B5EF4-FFF2-40B4-BE49-F238E27FC236}">
                <a16:creationId xmlns:a16="http://schemas.microsoft.com/office/drawing/2014/main" id="{36BE9ED7-D62B-EB60-03C4-B7E04022C7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2162" y="2967912"/>
            <a:ext cx="4467849" cy="743054"/>
          </a:xfrm>
          <a:prstGeom prst="rect">
            <a:avLst/>
          </a:prstGeom>
        </p:spPr>
      </p:pic>
    </p:spTree>
    <p:extLst>
      <p:ext uri="{BB962C8B-B14F-4D97-AF65-F5344CB8AC3E}">
        <p14:creationId xmlns:p14="http://schemas.microsoft.com/office/powerpoint/2010/main" val="1204806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BF266537-D1A2-2637-DC65-75AC96AB4E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17785"/>
            <a:ext cx="12093741" cy="2423130"/>
          </a:xfrm>
          <a:prstGeom prst="rect">
            <a:avLst/>
          </a:prstGeom>
        </p:spPr>
      </p:pic>
      <p:sp>
        <p:nvSpPr>
          <p:cNvPr id="3" name="Arrow: Down 2">
            <a:extLst>
              <a:ext uri="{FF2B5EF4-FFF2-40B4-BE49-F238E27FC236}">
                <a16:creationId xmlns:a16="http://schemas.microsoft.com/office/drawing/2014/main" id="{181D562D-6C03-E2A2-7375-E450ACF69553}"/>
              </a:ext>
            </a:extLst>
          </p:cNvPr>
          <p:cNvSpPr/>
          <p:nvPr/>
        </p:nvSpPr>
        <p:spPr>
          <a:xfrm>
            <a:off x="1138518" y="360657"/>
            <a:ext cx="519953" cy="1039906"/>
          </a:xfrm>
          <a:prstGeom prst="downArrow">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B8807C59-6513-0DB0-0AE1-9D995F250496}"/>
              </a:ext>
            </a:extLst>
          </p:cNvPr>
          <p:cNvSpPr/>
          <p:nvPr/>
        </p:nvSpPr>
        <p:spPr>
          <a:xfrm>
            <a:off x="3899647" y="360657"/>
            <a:ext cx="519953" cy="1039906"/>
          </a:xfrm>
          <a:prstGeom prst="downArrow">
            <a:avLst/>
          </a:prstGeom>
          <a:solidFill>
            <a:srgbClr val="74B3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Arrow: Down 53">
            <a:extLst>
              <a:ext uri="{FF2B5EF4-FFF2-40B4-BE49-F238E27FC236}">
                <a16:creationId xmlns:a16="http://schemas.microsoft.com/office/drawing/2014/main" id="{519C2117-B22F-C064-1357-7CB380B55A2D}"/>
              </a:ext>
            </a:extLst>
          </p:cNvPr>
          <p:cNvSpPr/>
          <p:nvPr/>
        </p:nvSpPr>
        <p:spPr>
          <a:xfrm rot="10800000">
            <a:off x="1007889" y="4258137"/>
            <a:ext cx="519953" cy="1039906"/>
          </a:xfrm>
          <a:prstGeom prst="downArrow">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Arrow: Down 54">
            <a:extLst>
              <a:ext uri="{FF2B5EF4-FFF2-40B4-BE49-F238E27FC236}">
                <a16:creationId xmlns:a16="http://schemas.microsoft.com/office/drawing/2014/main" id="{189803F7-DC15-4B95-6BEF-4455950C17E9}"/>
              </a:ext>
            </a:extLst>
          </p:cNvPr>
          <p:cNvSpPr/>
          <p:nvPr/>
        </p:nvSpPr>
        <p:spPr>
          <a:xfrm>
            <a:off x="7252449" y="360657"/>
            <a:ext cx="519953" cy="1039906"/>
          </a:xfrm>
          <a:prstGeom prst="downArrow">
            <a:avLst/>
          </a:prstGeom>
          <a:solidFill>
            <a:srgbClr val="74B3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Arrow: Down 55">
            <a:extLst>
              <a:ext uri="{FF2B5EF4-FFF2-40B4-BE49-F238E27FC236}">
                <a16:creationId xmlns:a16="http://schemas.microsoft.com/office/drawing/2014/main" id="{079F8D9E-4DAE-3BB4-9A89-C54069CEA747}"/>
              </a:ext>
            </a:extLst>
          </p:cNvPr>
          <p:cNvSpPr/>
          <p:nvPr/>
        </p:nvSpPr>
        <p:spPr>
          <a:xfrm rot="10800000">
            <a:off x="5576047" y="4720262"/>
            <a:ext cx="519953" cy="1039906"/>
          </a:xfrm>
          <a:prstGeom prst="downArrow">
            <a:avLst/>
          </a:prstGeom>
          <a:solidFill>
            <a:srgbClr val="74B3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012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5732846-C504-64FE-EAEB-F438424A3D06}"/>
              </a:ext>
            </a:extLst>
          </p:cNvPr>
          <p:cNvGraphicFramePr/>
          <p:nvPr>
            <p:extLst>
              <p:ext uri="{D42A27DB-BD31-4B8C-83A1-F6EECF244321}">
                <p14:modId xmlns:p14="http://schemas.microsoft.com/office/powerpoint/2010/main" val="2841252012"/>
              </p:ext>
            </p:extLst>
          </p:nvPr>
        </p:nvGraphicFramePr>
        <p:xfrm>
          <a:off x="1434353" y="331694"/>
          <a:ext cx="9574305" cy="6042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7818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5732846-C504-64FE-EAEB-F438424A3D06}"/>
              </a:ext>
            </a:extLst>
          </p:cNvPr>
          <p:cNvGraphicFramePr/>
          <p:nvPr>
            <p:extLst>
              <p:ext uri="{D42A27DB-BD31-4B8C-83A1-F6EECF244321}">
                <p14:modId xmlns:p14="http://schemas.microsoft.com/office/powerpoint/2010/main" val="197118290"/>
              </p:ext>
            </p:extLst>
          </p:nvPr>
        </p:nvGraphicFramePr>
        <p:xfrm>
          <a:off x="1434353" y="331694"/>
          <a:ext cx="9574305" cy="6042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17835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
</p:tagLst>
</file>

<file path=ppt/tags/tag2.xml><?xml version="1.0" encoding="utf-8"?>
<p:tagLst xmlns:a="http://schemas.openxmlformats.org/drawingml/2006/main" xmlns:r="http://schemas.openxmlformats.org/officeDocument/2006/relationships" xmlns:p="http://schemas.openxmlformats.org/presentationml/2006/main">
  <p:tag name="TIMING" val="|5.5|4.8|9|4.9|6.2"/>
</p:tagLst>
</file>

<file path=ppt/tags/tag3.xml><?xml version="1.0" encoding="utf-8"?>
<p:tagLst xmlns:a="http://schemas.openxmlformats.org/drawingml/2006/main" xmlns:r="http://schemas.openxmlformats.org/officeDocument/2006/relationships" xmlns:p="http://schemas.openxmlformats.org/presentationml/2006/main">
  <p:tag name="TIMING" val="|4.4|12|8.1|15.5|3.1"/>
</p:tagLst>
</file>

<file path=ppt/tags/tag4.xml><?xml version="1.0" encoding="utf-8"?>
<p:tagLst xmlns:a="http://schemas.openxmlformats.org/drawingml/2006/main" xmlns:r="http://schemas.openxmlformats.org/officeDocument/2006/relationships" xmlns:p="http://schemas.openxmlformats.org/presentationml/2006/main">
  <p:tag name="TIMING" val="|10.8|4.7|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EC4B811C97CF4095B2A628293B15F9" ma:contentTypeVersion="23" ma:contentTypeDescription="Create a new document." ma:contentTypeScope="" ma:versionID="0eb78f257712238ae598f0213c620897">
  <xsd:schema xmlns:xsd="http://www.w3.org/2001/XMLSchema" xmlns:xs="http://www.w3.org/2001/XMLSchema" xmlns:p="http://schemas.microsoft.com/office/2006/metadata/properties" xmlns:ns2="9b890028-b374-467a-981c-7c67018863ee" xmlns:ns3="f99078db-2687-4cf6-8b85-0a1d74d75d0e" targetNamespace="http://schemas.microsoft.com/office/2006/metadata/properties" ma:root="true" ma:fieldsID="d6ea9cce6e612fff0da3312a557be222" ns2:_="" ns3:_="">
    <xsd:import namespace="9b890028-b374-467a-981c-7c67018863ee"/>
    <xsd:import namespace="f99078db-2687-4cf6-8b85-0a1d74d75d0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Course" minOccurs="0"/>
                <xsd:element ref="ns3:MediaServiceLocation" minOccurs="0"/>
                <xsd:element ref="ns2:TaxCatchAll"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890028-b374-467a-981c-7c67018863e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1b0eb7d-6a3b-46dc-8651-811e708a56f8}" ma:internalName="TaxCatchAll" ma:showField="CatchAllData" ma:web="9b890028-b374-467a-981c-7c67018863e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9078db-2687-4cf6-8b85-0a1d74d75d0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Course" ma:index="20" nillable="true" ma:displayName="Course" ma:format="Dropdown" ma:internalName="Course">
      <xsd:simpleType>
        <xsd:restriction base="dms:Text">
          <xsd:maxLength value="255"/>
        </xsd:restrictio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b890028-b374-467a-981c-7c67018863ee" xsi:nil="true"/>
    <Course xmlns="f99078db-2687-4cf6-8b85-0a1d74d75d0e" xsi:nil="true"/>
    <lcf76f155ced4ddcb4097134ff3c332f xmlns="f99078db-2687-4cf6-8b85-0a1d74d75d0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669941-0EDD-4BEE-A29E-D0A912E355F1}"/>
</file>

<file path=customXml/itemProps2.xml><?xml version="1.0" encoding="utf-8"?>
<ds:datastoreItem xmlns:ds="http://schemas.openxmlformats.org/officeDocument/2006/customXml" ds:itemID="{083CA917-4E42-4005-956D-480E4464F0B4}"/>
</file>

<file path=customXml/itemProps3.xml><?xml version="1.0" encoding="utf-8"?>
<ds:datastoreItem xmlns:ds="http://schemas.openxmlformats.org/officeDocument/2006/customXml" ds:itemID="{BB5F0E55-940B-4BD6-82B7-2E25874428DD}"/>
</file>

<file path=docMetadata/LabelInfo.xml><?xml version="1.0" encoding="utf-8"?>
<clbl:labelList xmlns:clbl="http://schemas.microsoft.com/office/2020/mipLabelMetadata">
  <clbl:label id="{7cf48d45-3ddb-4389-a9c1-c115526eb52e}" enabled="0" method="" siteId="{7cf48d45-3ddb-4389-a9c1-c115526eb52e}" removed="1"/>
</clbl:labelList>
</file>

<file path=docProps/app.xml><?xml version="1.0" encoding="utf-8"?>
<Properties xmlns="http://schemas.openxmlformats.org/officeDocument/2006/extended-properties" xmlns:vt="http://schemas.openxmlformats.org/officeDocument/2006/docPropsVTypes">
  <TotalTime>3120</TotalTime>
  <Words>1496</Words>
  <Application>Microsoft Office PowerPoint</Application>
  <PresentationFormat>Widescreen</PresentationFormat>
  <Paragraphs>123</Paragraphs>
  <Slides>20</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Aptos Display</vt:lpstr>
      <vt:lpstr>Arial</vt:lpstr>
      <vt:lpstr>Calibri</vt:lpstr>
      <vt:lpstr>Wingdings</vt:lpstr>
      <vt:lpstr>Office Theme</vt:lpstr>
      <vt:lpstr>Moving Forward to USING the MASDER Team’s Instruments</vt:lpstr>
      <vt:lpstr>PowerPoint Presentation</vt:lpstr>
      <vt:lpstr>PowerPoint Presentation</vt:lpstr>
      <vt:lpstr>In order to understand what interventions are successful, we need accurate instruments to measure what we hope to change or measure.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Next….</vt:lpstr>
      <vt:lpstr>PowerPoint Presentation</vt:lpstr>
      <vt:lpstr>PowerPoint Presentation</vt:lpstr>
      <vt:lpstr>Abstract</vt:lpstr>
      <vt:lpstr>Acknowledgements and Additional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Bond, Marjorie Ellen</dc:creator>
  <cp:lastModifiedBy>Bond, Marjorie Ellen</cp:lastModifiedBy>
  <cp:revision>3</cp:revision>
  <dcterms:created xsi:type="dcterms:W3CDTF">2024-05-29T13:14:26Z</dcterms:created>
  <dcterms:modified xsi:type="dcterms:W3CDTF">2024-05-31T17:14:57Z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0x01010036EC4B811C97CF4095B2A628293B15F9</vt:lpwstr>
  </property>
</Properties>
</file>