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Bookman Old Style" panose="02050604050505020204" pitchFamily="18"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tLIwbE60ADfLiNYv1fJ8Un2Id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customXml" Target="../customXml/item1.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eeksforgeeks.org/confidence-interva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igitalelearnings.com/confidence-interva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studio.com/about/logo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r>
              <a:rPr lang="en-US" sz="1100">
                <a:latin typeface="Arial"/>
                <a:ea typeface="Arial"/>
                <a:cs typeface="Arial"/>
                <a:sym typeface="Arial"/>
              </a:rPr>
              <a:t>The main purpose of this pre-task tutorial activity was to </a:t>
            </a:r>
            <a:r>
              <a:rPr lang="en-US" sz="1100" b="1">
                <a:latin typeface="Arial"/>
                <a:ea typeface="Arial"/>
                <a:cs typeface="Arial"/>
                <a:sym typeface="Arial"/>
              </a:rPr>
              <a:t>obtain a 95% confidence interval</a:t>
            </a:r>
            <a:r>
              <a:rPr lang="en-US" sz="1100">
                <a:latin typeface="Arial"/>
                <a:ea typeface="Arial"/>
                <a:cs typeface="Arial"/>
                <a:sym typeface="Arial"/>
              </a:rPr>
              <a:t> for the grades of a course (STA123) using simulation in R-studio.</a:t>
            </a:r>
            <a:endParaRPr sz="1100">
              <a:latin typeface="Arial"/>
              <a:ea typeface="Arial"/>
              <a:cs typeface="Arial"/>
              <a:sym typeface="Arial"/>
            </a:endParaRPr>
          </a:p>
          <a:p>
            <a:pPr marL="0" lvl="0" indent="0" algn="l" rtl="0">
              <a:spcBef>
                <a:spcPts val="0"/>
              </a:spcBef>
              <a:spcAft>
                <a:spcPts val="0"/>
              </a:spcAft>
              <a:buClr>
                <a:schemeClr val="dk1"/>
              </a:buClr>
              <a:buSzPts val="20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2000"/>
              <a:buFont typeface="Arial"/>
              <a:buNone/>
            </a:pPr>
            <a:r>
              <a:rPr lang="en-US" sz="1100">
                <a:latin typeface="Arial"/>
                <a:ea typeface="Arial"/>
                <a:cs typeface="Arial"/>
                <a:sym typeface="Arial"/>
              </a:rPr>
              <a:t>We supposed that STA123 course grades were Normally distributed. </a:t>
            </a:r>
            <a:endParaRPr sz="1100">
              <a:latin typeface="Arial"/>
              <a:ea typeface="Arial"/>
              <a:cs typeface="Arial"/>
              <a:sym typeface="Arial"/>
            </a:endParaRPr>
          </a:p>
          <a:p>
            <a:pPr marL="0" lvl="0" indent="0" algn="l" rtl="0">
              <a:spcBef>
                <a:spcPts val="0"/>
              </a:spcBef>
              <a:spcAft>
                <a:spcPts val="0"/>
              </a:spcAft>
              <a:buClr>
                <a:schemeClr val="dk1"/>
              </a:buClr>
              <a:buSzPts val="2000"/>
              <a:buFont typeface="Arial"/>
              <a:buNone/>
            </a:pPr>
            <a:r>
              <a:rPr lang="en-US" sz="1100">
                <a:latin typeface="Arial"/>
                <a:ea typeface="Arial"/>
                <a:cs typeface="Arial"/>
                <a:sym typeface="Arial"/>
              </a:rPr>
              <a:t>Instead of collecting data from students, we simulated (generated) some data for our example. </a:t>
            </a:r>
            <a:endParaRPr sz="1100">
              <a:latin typeface="Arial"/>
              <a:ea typeface="Arial"/>
              <a:cs typeface="Arial"/>
              <a:sym typeface="Arial"/>
            </a:endParaRPr>
          </a:p>
          <a:p>
            <a:pPr marL="0" lvl="0" indent="0" algn="l" rtl="0">
              <a:spcBef>
                <a:spcPts val="0"/>
              </a:spcBef>
              <a:spcAft>
                <a:spcPts val="0"/>
              </a:spcAft>
              <a:buClr>
                <a:schemeClr val="dk1"/>
              </a:buClr>
              <a:buSzPts val="2000"/>
              <a:buFont typeface="Arial"/>
              <a:buNone/>
            </a:pPr>
            <a:r>
              <a:rPr lang="en-US" sz="1100">
                <a:latin typeface="Arial"/>
                <a:ea typeface="Arial"/>
                <a:cs typeface="Arial"/>
                <a:sym typeface="Arial"/>
              </a:rPr>
              <a:t>To simulate data, we needed to know the population mean and standard deviation of STA123 course grades. Here we assumed the mean STA123 course grades is 70 and SD is 5.</a:t>
            </a:r>
            <a:endParaRPr sz="1100">
              <a:latin typeface="Arial"/>
              <a:ea typeface="Arial"/>
              <a:cs typeface="Arial"/>
              <a:sym typeface="Arial"/>
            </a:endParaRPr>
          </a:p>
          <a:p>
            <a:pPr marL="0" lvl="0" indent="0" algn="l" rtl="0">
              <a:spcBef>
                <a:spcPts val="0"/>
              </a:spcBef>
              <a:spcAft>
                <a:spcPts val="0"/>
              </a:spcAft>
              <a:buClr>
                <a:schemeClr val="dk1"/>
              </a:buClr>
              <a:buSzPts val="20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2000"/>
              <a:buFont typeface="Arial"/>
              <a:buNone/>
            </a:pPr>
            <a:r>
              <a:rPr lang="en-US" sz="1100">
                <a:latin typeface="Arial"/>
                <a:ea typeface="Arial"/>
                <a:cs typeface="Arial"/>
                <a:sym typeface="Arial"/>
              </a:rPr>
              <a:t>Steps for carrying out the simulation:</a:t>
            </a: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1. Generate a set of STA123 course grades data with 150 students from the population</a:t>
            </a:r>
            <a:endParaRPr sz="1100"/>
          </a:p>
          <a:p>
            <a:pPr marL="0" lvl="0" indent="0" algn="l" rtl="0">
              <a:spcBef>
                <a:spcPts val="0"/>
              </a:spcBef>
              <a:spcAft>
                <a:spcPts val="0"/>
              </a:spcAft>
              <a:buClr>
                <a:schemeClr val="dk1"/>
              </a:buClr>
              <a:buSzPts val="2000"/>
              <a:buFont typeface="Arial"/>
              <a:buNone/>
            </a:pPr>
            <a:r>
              <a:rPr lang="en-US" sz="1100">
                <a:latin typeface="Arial"/>
                <a:ea typeface="Arial"/>
                <a:cs typeface="Arial"/>
                <a:sym typeface="Arial"/>
              </a:rPr>
              <a:t>2. Calculate the observed sample mean of STA123 course grades and the standard error of the sample mean.</a:t>
            </a:r>
            <a:endParaRPr sz="1100"/>
          </a:p>
          <a:p>
            <a:pPr marL="0" lvl="0" indent="0" algn="l" rtl="0">
              <a:spcBef>
                <a:spcPts val="0"/>
              </a:spcBef>
              <a:spcAft>
                <a:spcPts val="0"/>
              </a:spcAft>
              <a:buClr>
                <a:schemeClr val="dk1"/>
              </a:buClr>
              <a:buSzPts val="2000"/>
              <a:buFont typeface="Arial"/>
              <a:buNone/>
            </a:pPr>
            <a:r>
              <a:rPr lang="en-US" sz="1100">
                <a:latin typeface="Arial"/>
                <a:ea typeface="Arial"/>
                <a:cs typeface="Arial"/>
                <a:sym typeface="Arial"/>
              </a:rPr>
              <a:t>3. Calculate the confidence interval</a:t>
            </a:r>
            <a:endParaRPr sz="1100"/>
          </a:p>
          <a:p>
            <a:pPr marL="0" lvl="0" indent="0" algn="l" rtl="0">
              <a:spcBef>
                <a:spcPts val="0"/>
              </a:spcBef>
              <a:spcAft>
                <a:spcPts val="0"/>
              </a:spcAft>
              <a:buClr>
                <a:schemeClr val="dk1"/>
              </a:buClr>
              <a:buSzPts val="2000"/>
              <a:buFont typeface="Arial"/>
              <a:buNone/>
            </a:pPr>
            <a:r>
              <a:rPr lang="en-US" sz="1100">
                <a:latin typeface="Arial"/>
                <a:ea typeface="Arial"/>
                <a:cs typeface="Arial"/>
                <a:sym typeface="Arial"/>
              </a:rPr>
              <a:t>4. Check whether the confidence interval contains the population parameter value</a:t>
            </a:r>
            <a:endParaRPr sz="1100"/>
          </a:p>
          <a:p>
            <a:pPr marL="0" lvl="0" indent="0" algn="l" rtl="0">
              <a:spcBef>
                <a:spcPts val="0"/>
              </a:spcBef>
              <a:spcAft>
                <a:spcPts val="0"/>
              </a:spcAft>
              <a:buClr>
                <a:schemeClr val="dk1"/>
              </a:buClr>
              <a:buSzPts val="2000"/>
              <a:buFont typeface="Arial"/>
              <a:buNone/>
            </a:pPr>
            <a:r>
              <a:rPr lang="en-US" sz="1100">
                <a:latin typeface="Arial"/>
                <a:ea typeface="Arial"/>
                <a:cs typeface="Arial"/>
                <a:sym typeface="Arial"/>
              </a:rPr>
              <a:t>5. Repeat steps 1-4 10000 times and count the total number of times that the confidence intervals contain the population value.</a:t>
            </a:r>
            <a:endParaRPr sz="1100"/>
          </a:p>
          <a:p>
            <a:pPr marL="0" lvl="0" indent="0" algn="l" rtl="0">
              <a:spcBef>
                <a:spcPts val="0"/>
              </a:spcBef>
              <a:spcAft>
                <a:spcPts val="0"/>
              </a:spcAft>
              <a:buSzPts val="2000"/>
              <a:buNone/>
            </a:pPr>
            <a:r>
              <a:rPr lang="en-US" sz="1100">
                <a:latin typeface="Arial"/>
                <a:ea typeface="Arial"/>
                <a:cs typeface="Arial"/>
                <a:sym typeface="Arial"/>
              </a:rPr>
              <a:t>6. For a 95% CI, one would expect about 9500 times the CIs contain the population value.</a:t>
            </a:r>
            <a:br>
              <a:rPr lang="en-US" sz="1100">
                <a:latin typeface="Arial"/>
                <a:ea typeface="Arial"/>
                <a:cs typeface="Arial"/>
                <a:sym typeface="Arial"/>
              </a:rPr>
            </a:b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image source: </a:t>
            </a:r>
            <a:r>
              <a:rPr lang="en-US" sz="1100" u="sng">
                <a:solidFill>
                  <a:schemeClr val="hlink"/>
                </a:solidFill>
                <a:latin typeface="Arial"/>
                <a:ea typeface="Arial"/>
                <a:cs typeface="Arial"/>
                <a:sym typeface="Arial"/>
                <a:hlinkClick r:id="rId3"/>
              </a:rPr>
              <a:t>https://www.geeksforgeeks.org/confidence-interval/</a:t>
            </a:r>
            <a:r>
              <a:rPr lang="en-US" sz="1100"/>
              <a:t> </a:t>
            </a:r>
            <a:br>
              <a:rPr lang="en-US" sz="1100"/>
            </a:br>
            <a:r>
              <a:rPr lang="en-US" sz="1100"/>
              <a:t>		</a:t>
            </a:r>
            <a:r>
              <a:rPr lang="en-US" sz="1100" u="sng">
                <a:solidFill>
                  <a:schemeClr val="hlink"/>
                </a:solidFill>
                <a:latin typeface="Arial"/>
                <a:ea typeface="Arial"/>
                <a:cs typeface="Arial"/>
                <a:sym typeface="Arial"/>
                <a:hlinkClick r:id="rId4"/>
              </a:rPr>
              <a:t>https://digitalelearnings.com/confidence-interval/</a:t>
            </a:r>
            <a:r>
              <a:rPr lang="en-US" sz="1100"/>
              <a:t> </a:t>
            </a:r>
            <a:endParaRPr sz="1100"/>
          </a:p>
        </p:txBody>
      </p:sp>
      <p:sp>
        <p:nvSpPr>
          <p:cNvPr id="189" name="Google Shape;1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285750" algn="l" rtl="0">
              <a:spcBef>
                <a:spcPts val="0"/>
              </a:spcBef>
              <a:spcAft>
                <a:spcPts val="0"/>
              </a:spcAft>
              <a:buClr>
                <a:schemeClr val="dk1"/>
              </a:buClr>
              <a:buSzPts val="1100"/>
              <a:buFont typeface="Noto Sans Symbols"/>
              <a:buChar char="⮚"/>
            </a:pPr>
            <a:r>
              <a:rPr lang="en-US" sz="1100">
                <a:latin typeface="Bookman Old Style"/>
                <a:ea typeface="Bookman Old Style"/>
                <a:cs typeface="Bookman Old Style"/>
                <a:sym typeface="Bookman Old Style"/>
              </a:rPr>
              <a:t>Each student used a </a:t>
            </a:r>
            <a:r>
              <a:rPr lang="en-US" sz="1100" b="1">
                <a:latin typeface="Bookman Old Style"/>
                <a:ea typeface="Bookman Old Style"/>
                <a:cs typeface="Bookman Old Style"/>
                <a:sym typeface="Bookman Old Style"/>
              </a:rPr>
              <a:t>seed number which remained constant</a:t>
            </a:r>
            <a:r>
              <a:rPr lang="en-US" sz="1100">
                <a:latin typeface="Bookman Old Style"/>
                <a:ea typeface="Bookman Old Style"/>
                <a:cs typeface="Bookman Old Style"/>
                <a:sym typeface="Bookman Old Style"/>
              </a:rPr>
              <a:t> throughout the term so </a:t>
            </a:r>
            <a:r>
              <a:rPr lang="en-US" sz="1100" b="1">
                <a:latin typeface="Bookman Old Style"/>
                <a:ea typeface="Bookman Old Style"/>
                <a:cs typeface="Bookman Old Style"/>
                <a:sym typeface="Bookman Old Style"/>
              </a:rPr>
              <a:t>everyone’s results were unique.</a:t>
            </a:r>
            <a:r>
              <a:rPr lang="en-US" sz="1100">
                <a:latin typeface="Bookman Old Style"/>
                <a:ea typeface="Bookman Old Style"/>
                <a:cs typeface="Bookman Old Style"/>
                <a:sym typeface="Bookman Old Style"/>
              </a:rPr>
              <a:t> this was a great way to </a:t>
            </a:r>
            <a:r>
              <a:rPr lang="en-US" sz="1100" b="1">
                <a:latin typeface="Bookman Old Style"/>
                <a:ea typeface="Bookman Old Style"/>
                <a:cs typeface="Bookman Old Style"/>
                <a:sym typeface="Bookman Old Style"/>
              </a:rPr>
              <a:t>start conversation with other peers</a:t>
            </a:r>
            <a:r>
              <a:rPr lang="en-US" sz="1100">
                <a:latin typeface="Bookman Old Style"/>
                <a:ea typeface="Bookman Old Style"/>
                <a:cs typeface="Bookman Old Style"/>
                <a:sym typeface="Bookman Old Style"/>
              </a:rPr>
              <a:t>. </a:t>
            </a:r>
            <a:endParaRPr sz="1100">
              <a:latin typeface="Arial"/>
              <a:ea typeface="Arial"/>
              <a:cs typeface="Arial"/>
              <a:sym typeface="Arial"/>
            </a:endParaRPr>
          </a:p>
          <a:p>
            <a:pPr marL="0" lvl="0" indent="0" algn="l" rtl="0">
              <a:spcBef>
                <a:spcPts val="0"/>
              </a:spcBef>
              <a:spcAft>
                <a:spcPts val="0"/>
              </a:spcAft>
              <a:buClr>
                <a:schemeClr val="dk1"/>
              </a:buClr>
              <a:buSzPts val="2000"/>
              <a:buFont typeface="Arial"/>
              <a:buNone/>
            </a:pPr>
            <a:endParaRPr sz="1100">
              <a:latin typeface="Bookman Old Style"/>
              <a:ea typeface="Bookman Old Style"/>
              <a:cs typeface="Bookman Old Style"/>
              <a:sym typeface="Bookman Old Style"/>
            </a:endParaRPr>
          </a:p>
          <a:p>
            <a:pPr marL="342900" lvl="0" indent="-285750" algn="l" rtl="0">
              <a:spcBef>
                <a:spcPts val="0"/>
              </a:spcBef>
              <a:spcAft>
                <a:spcPts val="0"/>
              </a:spcAft>
              <a:buClr>
                <a:schemeClr val="dk1"/>
              </a:buClr>
              <a:buSzPts val="1100"/>
              <a:buFont typeface="Noto Sans Symbols"/>
              <a:buChar char="⮚"/>
            </a:pPr>
            <a:r>
              <a:rPr lang="en-US" sz="1100">
                <a:latin typeface="Bookman Old Style"/>
                <a:ea typeface="Bookman Old Style"/>
                <a:cs typeface="Bookman Old Style"/>
                <a:sym typeface="Bookman Old Style"/>
              </a:rPr>
              <a:t>The R script </a:t>
            </a:r>
            <a:r>
              <a:rPr lang="en-US" sz="1100" b="1">
                <a:latin typeface="Bookman Old Style"/>
                <a:ea typeface="Bookman Old Style"/>
                <a:cs typeface="Bookman Old Style"/>
                <a:sym typeface="Bookman Old Style"/>
              </a:rPr>
              <a:t>generated a histogram, boxplot, as well as QQ plot</a:t>
            </a:r>
            <a:r>
              <a:rPr lang="en-US" sz="1100">
                <a:latin typeface="Bookman Old Style"/>
                <a:ea typeface="Bookman Old Style"/>
                <a:cs typeface="Bookman Old Style"/>
                <a:sym typeface="Bookman Old Style"/>
              </a:rPr>
              <a:t>. Looking at these plots one by one as they appeared on screen further </a:t>
            </a:r>
            <a:r>
              <a:rPr lang="en-US" sz="1100" b="1">
                <a:latin typeface="Bookman Old Style"/>
                <a:ea typeface="Bookman Old Style"/>
                <a:cs typeface="Bookman Old Style"/>
                <a:sym typeface="Bookman Old Style"/>
              </a:rPr>
              <a:t>helped me practice my visual analysis</a:t>
            </a:r>
            <a:r>
              <a:rPr lang="en-US" sz="1100">
                <a:latin typeface="Bookman Old Style"/>
                <a:ea typeface="Bookman Old Style"/>
                <a:cs typeface="Bookman Old Style"/>
                <a:sym typeface="Bookman Old Style"/>
              </a:rPr>
              <a:t> when it comes to </a:t>
            </a:r>
            <a:r>
              <a:rPr lang="en-US" sz="1100" b="1">
                <a:latin typeface="Bookman Old Style"/>
                <a:ea typeface="Bookman Old Style"/>
                <a:cs typeface="Bookman Old Style"/>
                <a:sym typeface="Bookman Old Style"/>
              </a:rPr>
              <a:t>defining what makes a normal distribution normal</a:t>
            </a:r>
            <a:r>
              <a:rPr lang="en-US" sz="1100">
                <a:latin typeface="Bookman Old Style"/>
                <a:ea typeface="Bookman Old Style"/>
                <a:cs typeface="Bookman Old Style"/>
                <a:sym typeface="Bookman Old Style"/>
              </a:rPr>
              <a:t>.</a:t>
            </a:r>
            <a:endParaRPr sz="1100">
              <a:latin typeface="Bookman Old Style"/>
              <a:ea typeface="Bookman Old Style"/>
              <a:cs typeface="Bookman Old Style"/>
              <a:sym typeface="Bookman Old Style"/>
            </a:endParaRPr>
          </a:p>
          <a:p>
            <a:pPr marL="0" lvl="0" indent="0" algn="l" rtl="0">
              <a:spcBef>
                <a:spcPts val="0"/>
              </a:spcBef>
              <a:spcAft>
                <a:spcPts val="0"/>
              </a:spcAft>
              <a:buSzPts val="2000"/>
              <a:buNone/>
            </a:pPr>
            <a:br>
              <a:rPr lang="en-US" sz="1100">
                <a:latin typeface="Bookman Old Style"/>
                <a:ea typeface="Bookman Old Style"/>
                <a:cs typeface="Bookman Old Style"/>
                <a:sym typeface="Bookman Old Style"/>
              </a:rPr>
            </a:br>
            <a:br>
              <a:rPr lang="en-US" sz="1100"/>
            </a:br>
            <a:r>
              <a:rPr lang="en-US" sz="1100" b="1">
                <a:latin typeface="Bookman Old Style"/>
                <a:ea typeface="Bookman Old Style"/>
                <a:cs typeface="Bookman Old Style"/>
                <a:sym typeface="Bookman Old Style"/>
              </a:rPr>
              <a:t>In-line comments clarified any confusion</a:t>
            </a:r>
            <a:r>
              <a:rPr lang="en-US" sz="1100">
                <a:latin typeface="Bookman Old Style"/>
                <a:ea typeface="Bookman Old Style"/>
                <a:cs typeface="Bookman Old Style"/>
                <a:sym typeface="Bookman Old Style"/>
              </a:rPr>
              <a:t> I had and helped me </a:t>
            </a:r>
            <a:r>
              <a:rPr lang="en-US" sz="1100" b="1">
                <a:latin typeface="Bookman Old Style"/>
                <a:ea typeface="Bookman Old Style"/>
                <a:cs typeface="Bookman Old Style"/>
                <a:sym typeface="Bookman Old Style"/>
              </a:rPr>
              <a:t>worry less </a:t>
            </a:r>
            <a:r>
              <a:rPr lang="en-US" sz="1100">
                <a:latin typeface="Bookman Old Style"/>
                <a:ea typeface="Bookman Old Style"/>
                <a:cs typeface="Bookman Old Style"/>
                <a:sym typeface="Bookman Old Style"/>
              </a:rPr>
              <a:t>about the process of </a:t>
            </a:r>
            <a:r>
              <a:rPr lang="en-US" sz="1100" b="1">
                <a:latin typeface="Bookman Old Style"/>
                <a:ea typeface="Bookman Old Style"/>
                <a:cs typeface="Bookman Old Style"/>
                <a:sym typeface="Bookman Old Style"/>
              </a:rPr>
              <a:t>conducting statistical analysis</a:t>
            </a:r>
            <a:r>
              <a:rPr lang="en-US" sz="1100">
                <a:latin typeface="Bookman Old Style"/>
                <a:ea typeface="Bookman Old Style"/>
                <a:cs typeface="Bookman Old Style"/>
                <a:sym typeface="Bookman Old Style"/>
              </a:rPr>
              <a:t>.</a:t>
            </a:r>
            <a:endParaRPr sz="1100">
              <a:latin typeface="Bookman Old Style"/>
              <a:ea typeface="Bookman Old Style"/>
              <a:cs typeface="Bookman Old Style"/>
              <a:sym typeface="Bookman Old Style"/>
            </a:endParaRPr>
          </a:p>
          <a:p>
            <a:pPr marL="342900" lvl="0" indent="-215900" algn="l" rtl="0">
              <a:spcBef>
                <a:spcPts val="0"/>
              </a:spcBef>
              <a:spcAft>
                <a:spcPts val="0"/>
              </a:spcAft>
              <a:buClr>
                <a:schemeClr val="dk1"/>
              </a:buClr>
              <a:buSzPts val="2000"/>
              <a:buFont typeface="Noto Sans Symbols"/>
              <a:buNone/>
            </a:pPr>
            <a:endParaRPr sz="1100">
              <a:latin typeface="Bookman Old Style"/>
              <a:ea typeface="Bookman Old Style"/>
              <a:cs typeface="Bookman Old Style"/>
              <a:sym typeface="Bookman Old Style"/>
            </a:endParaRPr>
          </a:p>
          <a:p>
            <a:pPr marL="342900" lvl="0" indent="-285750" algn="l" rtl="0">
              <a:spcBef>
                <a:spcPts val="0"/>
              </a:spcBef>
              <a:spcAft>
                <a:spcPts val="0"/>
              </a:spcAft>
              <a:buClr>
                <a:schemeClr val="dk1"/>
              </a:buClr>
              <a:buSzPts val="1100"/>
              <a:buFont typeface="Noto Sans Symbols"/>
              <a:buChar char="⮚"/>
            </a:pPr>
            <a:r>
              <a:rPr lang="en-US" sz="1100">
                <a:latin typeface="Bookman Old Style"/>
                <a:ea typeface="Bookman Old Style"/>
                <a:cs typeface="Bookman Old Style"/>
                <a:sym typeface="Bookman Old Style"/>
              </a:rPr>
              <a:t>At the end of the activity, a visualization of how the confidence intervals given a value of alpha align with the mean. This part in my opinion is where this activity really went </a:t>
            </a:r>
            <a:r>
              <a:rPr lang="en-US" sz="1100" b="1">
                <a:latin typeface="Bookman Old Style"/>
                <a:ea typeface="Bookman Old Style"/>
                <a:cs typeface="Bookman Old Style"/>
                <a:sym typeface="Bookman Old Style"/>
              </a:rPr>
              <a:t>beyond numbers</a:t>
            </a:r>
            <a:r>
              <a:rPr lang="en-US" sz="1100">
                <a:latin typeface="Bookman Old Style"/>
                <a:ea typeface="Bookman Old Style"/>
                <a:cs typeface="Bookman Old Style"/>
                <a:sym typeface="Bookman Old Style"/>
              </a:rPr>
              <a:t>.</a:t>
            </a:r>
            <a:endParaRPr sz="1100">
              <a:latin typeface="Bookman Old Style"/>
              <a:ea typeface="Bookman Old Style"/>
              <a:cs typeface="Bookman Old Style"/>
              <a:sym typeface="Bookman Old Style"/>
            </a:endParaRPr>
          </a:p>
          <a:p>
            <a:pPr marL="0" lvl="0" indent="0" algn="l" rtl="0">
              <a:spcBef>
                <a:spcPts val="0"/>
              </a:spcBef>
              <a:spcAft>
                <a:spcPts val="0"/>
              </a:spcAft>
              <a:buClr>
                <a:schemeClr val="dk1"/>
              </a:buClr>
              <a:buSzPts val="2000"/>
              <a:buFont typeface="Arial"/>
              <a:buNone/>
            </a:pPr>
            <a:endParaRPr sz="1100"/>
          </a:p>
          <a:p>
            <a:pPr marL="0" lvl="0" indent="0" algn="l" rtl="0">
              <a:lnSpc>
                <a:spcPct val="100000"/>
              </a:lnSpc>
              <a:spcBef>
                <a:spcPts val="0"/>
              </a:spcBef>
              <a:spcAft>
                <a:spcPts val="0"/>
              </a:spcAft>
              <a:buSzPts val="1400"/>
              <a:buNone/>
            </a:pPr>
            <a:endParaRPr sz="1100"/>
          </a:p>
        </p:txBody>
      </p:sp>
      <p:sp>
        <p:nvSpPr>
          <p:cNvPr id="211" name="Google Shape;2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100"/>
              <a:t>Before class we used R to simulate 10,000 random samples of size 25 from a Normal population with given parameters and we used R to do 10,000 t tests for each of the random samples and store the test statistics. </a:t>
            </a:r>
            <a:endParaRPr sz="1100">
              <a:latin typeface="Arial"/>
              <a:ea typeface="Arial"/>
              <a:cs typeface="Arial"/>
              <a:sym typeface="Arial"/>
            </a:endParaRPr>
          </a:p>
          <a:p>
            <a:pPr marL="0" lvl="0" indent="0" algn="l" rtl="0">
              <a:spcBef>
                <a:spcPts val="800"/>
              </a:spcBef>
              <a:spcAft>
                <a:spcPts val="0"/>
              </a:spcAft>
              <a:buClr>
                <a:schemeClr val="dk1"/>
              </a:buClr>
              <a:buSzPts val="1800"/>
              <a:buFont typeface="Arial"/>
              <a:buNone/>
            </a:pPr>
            <a:r>
              <a:rPr lang="en-US" sz="1100"/>
              <a:t>We used R to count the number of test statistics that had a p-value less than or equal to 0.05 and found that approximately 5% of the test statistics had a p-value of less than or equal to 0.05. </a:t>
            </a:r>
            <a:endParaRPr sz="1100">
              <a:latin typeface="Arial"/>
              <a:ea typeface="Arial"/>
              <a:cs typeface="Arial"/>
              <a:sym typeface="Arial"/>
            </a:endParaRPr>
          </a:p>
          <a:p>
            <a:pPr marL="0" lvl="0" indent="0" algn="l" rtl="0">
              <a:spcBef>
                <a:spcPts val="800"/>
              </a:spcBef>
              <a:spcAft>
                <a:spcPts val="0"/>
              </a:spcAft>
              <a:buClr>
                <a:schemeClr val="dk1"/>
              </a:buClr>
              <a:buSzPts val="1800"/>
              <a:buFont typeface="Arial"/>
              <a:buNone/>
            </a:pPr>
            <a:r>
              <a:rPr lang="en-US" sz="1100"/>
              <a:t>We also used R to model a histogram representing all the t-statistics and showing which ones have p values less than or equal to 0.05. </a:t>
            </a:r>
            <a:endParaRPr sz="1100"/>
          </a:p>
          <a:p>
            <a:pPr marL="0" lvl="0" indent="0" algn="l" rtl="0">
              <a:spcBef>
                <a:spcPts val="800"/>
              </a:spcBef>
              <a:spcAft>
                <a:spcPts val="0"/>
              </a:spcAft>
              <a:buClr>
                <a:schemeClr val="dk1"/>
              </a:buClr>
              <a:buSzPts val="2000"/>
              <a:buFont typeface="Arial"/>
              <a:buNone/>
            </a:pPr>
            <a:br>
              <a:rPr lang="en-US" sz="1100"/>
            </a:br>
            <a:r>
              <a:rPr lang="en-US" sz="1100" b="1">
                <a:highlight>
                  <a:schemeClr val="lt1"/>
                </a:highlight>
                <a:latin typeface="Lato"/>
                <a:ea typeface="Lato"/>
                <a:cs typeface="Lato"/>
                <a:sym typeface="Lato"/>
              </a:rPr>
              <a:t>Suppose STA123 course grades are Normally distributed with mean 70 and SD of 5.</a:t>
            </a:r>
            <a:endParaRPr sz="1100">
              <a:solidFill>
                <a:srgbClr val="2D3B45"/>
              </a:solidFill>
              <a:highlight>
                <a:schemeClr val="lt1"/>
              </a:highlight>
              <a:latin typeface="Lato"/>
              <a:ea typeface="Lato"/>
              <a:cs typeface="Lato"/>
              <a:sym typeface="Lato"/>
            </a:endParaRPr>
          </a:p>
          <a:p>
            <a:pPr marL="0" lvl="0" indent="0" algn="l" rtl="0">
              <a:spcBef>
                <a:spcPts val="0"/>
              </a:spcBef>
              <a:spcAft>
                <a:spcPts val="0"/>
              </a:spcAft>
              <a:buClr>
                <a:schemeClr val="dk1"/>
              </a:buClr>
              <a:buSzPts val="1800"/>
              <a:buFont typeface="Arial"/>
              <a:buNone/>
            </a:pPr>
            <a:r>
              <a:rPr lang="en-US" sz="1100" b="1">
                <a:highlight>
                  <a:schemeClr val="lt1"/>
                </a:highlight>
                <a:latin typeface="Lato"/>
                <a:ea typeface="Lato"/>
                <a:cs typeface="Lato"/>
                <a:sym typeface="Lato"/>
              </a:rPr>
              <a:t>Estimate the error probability in a t-test of Ho: </a:t>
            </a:r>
            <a:r>
              <a:rPr lang="en-US" sz="1100">
                <a:highlight>
                  <a:schemeClr val="lt1"/>
                </a:highlight>
                <a:latin typeface="Lato"/>
                <a:ea typeface="Lato"/>
                <a:cs typeface="Lato"/>
                <a:sym typeface="Lato"/>
              </a:rPr>
              <a:t>𝜇</a:t>
            </a:r>
            <a:r>
              <a:rPr lang="en-US" sz="1100" b="1">
                <a:highlight>
                  <a:schemeClr val="lt1"/>
                </a:highlight>
                <a:latin typeface="Lato"/>
                <a:ea typeface="Lato"/>
                <a:cs typeface="Lato"/>
                <a:sym typeface="Lato"/>
              </a:rPr>
              <a:t> = 70 verses Ha: </a:t>
            </a:r>
            <a:r>
              <a:rPr lang="en-US" sz="1100">
                <a:highlight>
                  <a:schemeClr val="lt1"/>
                </a:highlight>
                <a:latin typeface="Lato"/>
                <a:ea typeface="Lato"/>
                <a:cs typeface="Lato"/>
                <a:sym typeface="Lato"/>
              </a:rPr>
              <a:t>𝜇</a:t>
            </a:r>
            <a:r>
              <a:rPr lang="en-US" sz="1100" b="1">
                <a:highlight>
                  <a:schemeClr val="lt1"/>
                </a:highlight>
                <a:latin typeface="Lato"/>
                <a:ea typeface="Lato"/>
                <a:cs typeface="Lato"/>
                <a:sym typeface="Lato"/>
              </a:rPr>
              <a:t> &gt; 70 when the underlying population is Normal with </a:t>
            </a:r>
            <a:r>
              <a:rPr lang="en-US" sz="1100">
                <a:highlight>
                  <a:schemeClr val="lt1"/>
                </a:highlight>
                <a:latin typeface="Lato"/>
                <a:ea typeface="Lato"/>
                <a:cs typeface="Lato"/>
                <a:sym typeface="Lato"/>
              </a:rPr>
              <a:t>𝜇</a:t>
            </a:r>
            <a:r>
              <a:rPr lang="en-US" sz="1100" b="1">
                <a:highlight>
                  <a:schemeClr val="lt1"/>
                </a:highlight>
                <a:latin typeface="Lato"/>
                <a:ea typeface="Lato"/>
                <a:cs typeface="Lato"/>
                <a:sym typeface="Lato"/>
              </a:rPr>
              <a:t> = 70 and </a:t>
            </a:r>
            <a:r>
              <a:rPr lang="en-US" sz="1100">
                <a:highlight>
                  <a:schemeClr val="lt1"/>
                </a:highlight>
                <a:latin typeface="Lato"/>
                <a:ea typeface="Lato"/>
                <a:cs typeface="Lato"/>
                <a:sym typeface="Lato"/>
              </a:rPr>
              <a:t>𝜎</a:t>
            </a:r>
            <a:r>
              <a:rPr lang="en-US" sz="1100" b="1">
                <a:highlight>
                  <a:schemeClr val="lt1"/>
                </a:highlight>
                <a:latin typeface="Lato"/>
                <a:ea typeface="Lato"/>
                <a:cs typeface="Lato"/>
                <a:sym typeface="Lato"/>
              </a:rPr>
              <a:t> = 5. Take a random sample of n = 25 and test at </a:t>
            </a:r>
            <a:r>
              <a:rPr lang="en-US" sz="1100">
                <a:highlight>
                  <a:schemeClr val="lt1"/>
                </a:highlight>
                <a:latin typeface="Lato"/>
                <a:ea typeface="Lato"/>
                <a:cs typeface="Lato"/>
                <a:sym typeface="Lato"/>
              </a:rPr>
              <a:t>𝛼</a:t>
            </a:r>
            <a:r>
              <a:rPr lang="en-US" sz="1100" b="1">
                <a:highlight>
                  <a:schemeClr val="lt1"/>
                </a:highlight>
                <a:latin typeface="Lato"/>
                <a:ea typeface="Lato"/>
                <a:cs typeface="Lato"/>
                <a:sym typeface="Lato"/>
              </a:rPr>
              <a:t> = 0.05</a:t>
            </a:r>
            <a:endParaRPr sz="1100">
              <a:solidFill>
                <a:srgbClr val="2D3B45"/>
              </a:solidFill>
              <a:highlight>
                <a:schemeClr val="lt1"/>
              </a:highlight>
              <a:latin typeface="Lato"/>
              <a:ea typeface="Lato"/>
              <a:cs typeface="Lato"/>
              <a:sym typeface="Lato"/>
            </a:endParaRPr>
          </a:p>
          <a:p>
            <a:pPr marL="0" lvl="0" indent="0" algn="l" rtl="0">
              <a:spcBef>
                <a:spcPts val="0"/>
              </a:spcBef>
              <a:spcAft>
                <a:spcPts val="0"/>
              </a:spcAft>
              <a:buClr>
                <a:schemeClr val="dk1"/>
              </a:buClr>
              <a:buSzPts val="1800"/>
              <a:buFont typeface="Arial"/>
              <a:buNone/>
            </a:pPr>
            <a:r>
              <a:rPr lang="en-US" sz="1100" b="1">
                <a:highlight>
                  <a:schemeClr val="lt1"/>
                </a:highlight>
                <a:latin typeface="Lato"/>
                <a:ea typeface="Lato"/>
                <a:cs typeface="Lato"/>
                <a:sym typeface="Lato"/>
              </a:rPr>
              <a:t>Using the STA123 course grades example, we can conduct an experiment using the following steps:</a:t>
            </a:r>
            <a:endParaRPr sz="1100">
              <a:solidFill>
                <a:srgbClr val="2D3B45"/>
              </a:solidFill>
              <a:highlight>
                <a:schemeClr val="lt1"/>
              </a:highlight>
              <a:latin typeface="Lato"/>
              <a:ea typeface="Lato"/>
              <a:cs typeface="Lato"/>
              <a:sym typeface="Lato"/>
            </a:endParaRPr>
          </a:p>
          <a:p>
            <a:pPr marL="0" lvl="0" indent="44450" algn="l" rtl="0">
              <a:spcBef>
                <a:spcPts val="0"/>
              </a:spcBef>
              <a:spcAft>
                <a:spcPts val="0"/>
              </a:spcAft>
              <a:buClr>
                <a:schemeClr val="dk1"/>
              </a:buClr>
              <a:buSzPts val="1100"/>
              <a:buFont typeface="Calibri"/>
              <a:buAutoNum type="arabicPeriod"/>
            </a:pPr>
            <a:r>
              <a:rPr lang="en-US" sz="1100" b="1">
                <a:highlight>
                  <a:schemeClr val="lt1"/>
                </a:highlight>
                <a:latin typeface="Lato"/>
                <a:ea typeface="Lato"/>
                <a:cs typeface="Lato"/>
                <a:sym typeface="Lato"/>
              </a:rPr>
              <a:t>Generate a set of (10000) STA123 course grades data with 25 students from the population.</a:t>
            </a:r>
            <a:endParaRPr sz="1100">
              <a:solidFill>
                <a:srgbClr val="2D3B45"/>
              </a:solidFill>
              <a:highlight>
                <a:schemeClr val="lt1"/>
              </a:highlight>
              <a:latin typeface="Lato"/>
              <a:ea typeface="Lato"/>
              <a:cs typeface="Lato"/>
              <a:sym typeface="Lato"/>
            </a:endParaRPr>
          </a:p>
          <a:p>
            <a:pPr marL="0" lvl="0" indent="44450" algn="l" rtl="0">
              <a:spcBef>
                <a:spcPts val="0"/>
              </a:spcBef>
              <a:spcAft>
                <a:spcPts val="0"/>
              </a:spcAft>
              <a:buClr>
                <a:schemeClr val="dk1"/>
              </a:buClr>
              <a:buSzPts val="1100"/>
              <a:buFont typeface="Calibri"/>
              <a:buAutoNum type="arabicPeriod"/>
            </a:pPr>
            <a:r>
              <a:rPr lang="en-US" sz="1100" b="1">
                <a:highlight>
                  <a:schemeClr val="lt1"/>
                </a:highlight>
                <a:latin typeface="Lato"/>
                <a:ea typeface="Lato"/>
                <a:cs typeface="Lato"/>
                <a:sym typeface="Lato"/>
              </a:rPr>
              <a:t>For each of the generated random sample, conduct a t test.</a:t>
            </a:r>
            <a:endParaRPr sz="1100">
              <a:solidFill>
                <a:srgbClr val="2D3B45"/>
              </a:solidFill>
              <a:highlight>
                <a:schemeClr val="lt1"/>
              </a:highlight>
              <a:latin typeface="Lato"/>
              <a:ea typeface="Lato"/>
              <a:cs typeface="Lato"/>
              <a:sym typeface="Lato"/>
            </a:endParaRPr>
          </a:p>
          <a:p>
            <a:pPr marL="0" lvl="0" indent="44450" algn="l" rtl="0">
              <a:spcBef>
                <a:spcPts val="0"/>
              </a:spcBef>
              <a:spcAft>
                <a:spcPts val="0"/>
              </a:spcAft>
              <a:buClr>
                <a:schemeClr val="dk1"/>
              </a:buClr>
              <a:buSzPts val="1100"/>
              <a:buFont typeface="Calibri"/>
              <a:buAutoNum type="arabicPeriod"/>
            </a:pPr>
            <a:r>
              <a:rPr lang="en-US" sz="1100" b="1">
                <a:highlight>
                  <a:schemeClr val="lt1"/>
                </a:highlight>
                <a:latin typeface="Lato"/>
                <a:ea typeface="Lato"/>
                <a:cs typeface="Lato"/>
                <a:sym typeface="Lato"/>
              </a:rPr>
              <a:t>Store the observed t test statistics and the p.values in matrix</a:t>
            </a:r>
            <a:endParaRPr sz="1100">
              <a:solidFill>
                <a:srgbClr val="2D3B45"/>
              </a:solidFill>
              <a:highlight>
                <a:schemeClr val="lt1"/>
              </a:highlight>
              <a:latin typeface="Lato"/>
              <a:ea typeface="Lato"/>
              <a:cs typeface="Lato"/>
              <a:sym typeface="Lato"/>
            </a:endParaRPr>
          </a:p>
          <a:p>
            <a:pPr marL="0" lvl="0" indent="0" algn="l" rtl="0">
              <a:spcBef>
                <a:spcPts val="0"/>
              </a:spcBef>
              <a:spcAft>
                <a:spcPts val="0"/>
              </a:spcAft>
              <a:buClr>
                <a:schemeClr val="dk1"/>
              </a:buClr>
              <a:buSzPts val="1800"/>
              <a:buFont typeface="Arial"/>
              <a:buNone/>
            </a:pPr>
            <a:r>
              <a:rPr lang="en-US" sz="1100" b="1">
                <a:highlight>
                  <a:schemeClr val="lt1"/>
                </a:highlight>
                <a:latin typeface="Lato"/>
                <a:ea typeface="Lato"/>
                <a:cs typeface="Lato"/>
                <a:sym typeface="Lato"/>
              </a:rPr>
              <a:t> Count the number of p.values that are &lt;= 0.05 (</a:t>
            </a:r>
            <a:r>
              <a:rPr lang="en-US" sz="1100">
                <a:highlight>
                  <a:schemeClr val="lt1"/>
                </a:highlight>
                <a:latin typeface="Lato"/>
                <a:ea typeface="Lato"/>
                <a:cs typeface="Lato"/>
                <a:sym typeface="Lato"/>
              </a:rPr>
              <a:t>𝛼</a:t>
            </a:r>
            <a:r>
              <a:rPr lang="en-US" sz="1100" b="1">
                <a:highlight>
                  <a:schemeClr val="lt1"/>
                </a:highlight>
                <a:latin typeface="Lato"/>
                <a:ea typeface="Lato"/>
                <a:cs typeface="Lato"/>
                <a:sym typeface="Lato"/>
              </a:rPr>
              <a:t>-level) to estimate the probability of error</a:t>
            </a:r>
            <a:endParaRPr sz="1100">
              <a:solidFill>
                <a:srgbClr val="2D3B45"/>
              </a:solidFill>
              <a:highlight>
                <a:schemeClr val="lt1"/>
              </a:highlight>
              <a:latin typeface="Lato"/>
              <a:ea typeface="Lato"/>
              <a:cs typeface="Lato"/>
              <a:sym typeface="Lato"/>
            </a:endParaRPr>
          </a:p>
          <a:p>
            <a:pPr marL="0" lvl="0" indent="0" algn="l" rtl="0">
              <a:spcBef>
                <a:spcPts val="0"/>
              </a:spcBef>
              <a:spcAft>
                <a:spcPts val="0"/>
              </a:spcAft>
              <a:buClr>
                <a:schemeClr val="dk1"/>
              </a:buClr>
              <a:buSzPts val="2000"/>
              <a:buFont typeface="Arial"/>
              <a:buNone/>
            </a:pPr>
            <a:endParaRPr sz="1100">
              <a:latin typeface="Bookman Old Style"/>
              <a:ea typeface="Bookman Old Style"/>
              <a:cs typeface="Bookman Old Style"/>
              <a:sym typeface="Bookman Old Style"/>
            </a:endParaRPr>
          </a:p>
          <a:p>
            <a:pPr marL="0" lvl="0" indent="0" algn="l" rtl="0">
              <a:lnSpc>
                <a:spcPct val="100000"/>
              </a:lnSpc>
              <a:spcBef>
                <a:spcPts val="0"/>
              </a:spcBef>
              <a:spcAft>
                <a:spcPts val="0"/>
              </a:spcAft>
              <a:buSzPts val="1400"/>
              <a:buNone/>
            </a:pPr>
            <a:endParaRPr sz="1100"/>
          </a:p>
        </p:txBody>
      </p:sp>
      <p:sp>
        <p:nvSpPr>
          <p:cNvPr id="220" name="Google Shape;2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12700" algn="l" rtl="0">
              <a:spcBef>
                <a:spcPts val="0"/>
              </a:spcBef>
              <a:spcAft>
                <a:spcPts val="0"/>
              </a:spcAft>
              <a:buClr>
                <a:schemeClr val="dk1"/>
              </a:buClr>
              <a:buSzPts val="2000"/>
              <a:buChar char="●"/>
            </a:pPr>
            <a:r>
              <a:rPr lang="en-US" sz="2000">
                <a:latin typeface="Arial"/>
                <a:ea typeface="Arial"/>
                <a:cs typeface="Arial"/>
                <a:sym typeface="Arial"/>
              </a:rPr>
              <a:t>Making it such a large portion of our grades ensured basically everyone always showed up to tutorials which helped keep us on track</a:t>
            </a:r>
            <a:endParaRPr sz="2000">
              <a:latin typeface="Arial"/>
              <a:ea typeface="Arial"/>
              <a:cs typeface="Arial"/>
              <a:sym typeface="Arial"/>
            </a:endParaRPr>
          </a:p>
          <a:p>
            <a:pPr marL="0" lvl="0" indent="-12700" algn="l" rtl="0">
              <a:spcBef>
                <a:spcPts val="0"/>
              </a:spcBef>
              <a:spcAft>
                <a:spcPts val="0"/>
              </a:spcAft>
              <a:buClr>
                <a:schemeClr val="dk1"/>
              </a:buClr>
              <a:buSzPts val="2000"/>
              <a:buChar char="●"/>
            </a:pPr>
            <a:r>
              <a:rPr lang="en-US" sz="2000">
                <a:latin typeface="Arial"/>
                <a:ea typeface="Arial"/>
                <a:cs typeface="Arial"/>
                <a:sym typeface="Arial"/>
              </a:rPr>
              <a:t>Pre-tutorial activities gave us a chance to use R and actually, actively do statistics as opposed to just listening to a lecture.</a:t>
            </a:r>
            <a:endParaRPr sz="2000">
              <a:latin typeface="Arial"/>
              <a:ea typeface="Arial"/>
              <a:cs typeface="Arial"/>
              <a:sym typeface="Arial"/>
            </a:endParaRPr>
          </a:p>
          <a:p>
            <a:pPr marL="0" lvl="0" indent="-12700" algn="l" rtl="0">
              <a:spcBef>
                <a:spcPts val="0"/>
              </a:spcBef>
              <a:spcAft>
                <a:spcPts val="0"/>
              </a:spcAft>
              <a:buClr>
                <a:schemeClr val="dk1"/>
              </a:buClr>
              <a:buSzPts val="2000"/>
              <a:buChar char="●"/>
            </a:pPr>
            <a:r>
              <a:rPr lang="en-US" sz="2000">
                <a:latin typeface="Arial"/>
                <a:ea typeface="Arial"/>
                <a:cs typeface="Arial"/>
                <a:sym typeface="Arial"/>
              </a:rPr>
              <a:t>Pre-tutorial activities were also good because they didn’t require extensive R knowledge, the scripts were given to us so we are able to follow along, especially with helpful comments to explain what the code is doing because the code itself can be confusing sometimes. By still asking us for some input in the code, it makes sure that we’re reading through the R code to ensure we have some understanding of the activity.</a:t>
            </a:r>
            <a:endParaRPr sz="2000">
              <a:latin typeface="Arial"/>
              <a:ea typeface="Arial"/>
              <a:cs typeface="Arial"/>
              <a:sym typeface="Arial"/>
            </a:endParaRPr>
          </a:p>
          <a:p>
            <a:pPr marL="0" lvl="0" indent="-12700" algn="l" rtl="0">
              <a:spcBef>
                <a:spcPts val="0"/>
              </a:spcBef>
              <a:spcAft>
                <a:spcPts val="0"/>
              </a:spcAft>
              <a:buClr>
                <a:schemeClr val="dk1"/>
              </a:buClr>
              <a:buSzPts val="2000"/>
              <a:buChar char="●"/>
            </a:pPr>
            <a:r>
              <a:rPr lang="en-US" sz="2000">
                <a:latin typeface="Arial"/>
                <a:ea typeface="Arial"/>
                <a:cs typeface="Arial"/>
                <a:sym typeface="Arial"/>
              </a:rPr>
              <a:t>Because the tutorials sometimes feel like quizzes, they can be stressful at times, but releasing the questions ahead of time allowed us to feel more prepared, to think about them in advance, and being able to ask our TA for assistance was also helpful.</a:t>
            </a:r>
            <a:endParaRPr sz="2000">
              <a:latin typeface="Arial"/>
              <a:ea typeface="Arial"/>
              <a:cs typeface="Arial"/>
              <a:sym typeface="Arial"/>
            </a:endParaRPr>
          </a:p>
          <a:p>
            <a:pPr marL="0" lvl="0" indent="-12700" algn="l" rtl="0">
              <a:spcBef>
                <a:spcPts val="0"/>
              </a:spcBef>
              <a:spcAft>
                <a:spcPts val="0"/>
              </a:spcAft>
              <a:buClr>
                <a:schemeClr val="dk1"/>
              </a:buClr>
              <a:buSzPts val="2000"/>
              <a:buChar char="●"/>
            </a:pPr>
            <a:r>
              <a:rPr lang="en-US" sz="2000">
                <a:latin typeface="Arial"/>
                <a:ea typeface="Arial"/>
                <a:cs typeface="Arial"/>
                <a:sym typeface="Arial"/>
              </a:rPr>
              <a:t>Solutions being posted ensures even if we struggle with the material in tutorial, we’re able to see where we went wrong and fix it.</a:t>
            </a:r>
            <a:endParaRPr sz="20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49" name="Google Shape;24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800"/>
              <a:buFont typeface="Arial"/>
              <a:buNone/>
            </a:pPr>
            <a:r>
              <a:rPr lang="en-US" sz="1100">
                <a:latin typeface="Arial"/>
                <a:ea typeface="Arial"/>
                <a:cs typeface="Arial"/>
                <a:sym typeface="Arial"/>
              </a:rPr>
              <a:t>Based on the course evaluation, students found weekly tutorials stimulating and engaging, providing them with a deeper understanding of statistical concepts and opportunities to demonstrate an understanding of the course material in an atmosphere that was conducive to their learning. They were encouraged to keep up with their studies on a weekly basis in a less stressful way. This teaching and learning strategy can be incorporated into any statistics course at the tertiary level provided that the course has practical sessions (size of about 40 students) to enable students to work in small groups (about 5 students per group).</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b="1">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r>
              <a:rPr lang="en-US" sz="1100" b="1">
                <a:latin typeface="Quattrocento Sans"/>
                <a:ea typeface="Quattrocento Sans"/>
                <a:cs typeface="Quattrocento Sans"/>
                <a:sym typeface="Quattrocento Sans"/>
              </a:rPr>
              <a:t>Goals (Updated)</a:t>
            </a:r>
            <a:br>
              <a:rPr lang="en-US" sz="1100"/>
            </a:br>
            <a:r>
              <a:rPr lang="en-US" sz="1100">
                <a:latin typeface="Quattrocento Sans"/>
                <a:ea typeface="Quattrocento Sans"/>
                <a:cs typeface="Quattrocento Sans"/>
                <a:sym typeface="Quattrocento Sans"/>
              </a:rPr>
              <a:t>We would like the eCOTS participants to take away from this presentation that incorporating weekly relevant statistical activities into applied statistics courses for students to work on will support their learning. Students are encouraged to keep up with the course material on an ongoing basis. They can work on the weekly activities with their peers and their teaching assistants, ask questions, and clarify any misconceptions in a friendly environment, and in turn develop confidence in doing statistics. </a:t>
            </a:r>
            <a:endParaRPr sz="1100"/>
          </a:p>
        </p:txBody>
      </p:sp>
      <p:sp>
        <p:nvSpPr>
          <p:cNvPr id="266" name="Google Shape;26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3"/>
              </a:rPr>
              <a:t>https://www.rstudio.com/about/logos/</a:t>
            </a: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r>
              <a:rPr lang="en-US" sz="1100">
                <a:latin typeface="Bookman Old Style"/>
                <a:ea typeface="Bookman Old Style"/>
                <a:cs typeface="Bookman Old Style"/>
                <a:sym typeface="Bookman Old Style"/>
              </a:rPr>
              <a:t>Doing statistics and have students think about the statistical activities that they are doing.</a:t>
            </a:r>
            <a:endParaRPr sz="1100">
              <a:latin typeface="Arial"/>
              <a:ea typeface="Arial"/>
              <a:cs typeface="Arial"/>
              <a:sym typeface="Arial"/>
            </a:endParaRPr>
          </a:p>
          <a:p>
            <a:pPr marL="457200" lvl="0" indent="0" algn="l" rtl="0">
              <a:lnSpc>
                <a:spcPct val="150000"/>
              </a:lnSpc>
              <a:spcBef>
                <a:spcPts val="1000"/>
              </a:spcBef>
              <a:spcAft>
                <a:spcPts val="0"/>
              </a:spcAft>
              <a:buNone/>
            </a:pPr>
            <a:r>
              <a:rPr lang="en-US" sz="1100">
                <a:latin typeface="Bookman Old Style"/>
                <a:ea typeface="Bookman Old Style"/>
                <a:cs typeface="Bookman Old Style"/>
                <a:sym typeface="Bookman Old Style"/>
              </a:rPr>
              <a:t>Incorporate the use of technology (i.e., R) not just as a way to generate statistical output but as a way to explore conceptual ideas and enhance student learning. </a:t>
            </a:r>
            <a:endParaRPr sz="1100">
              <a:latin typeface="Arial"/>
              <a:ea typeface="Arial"/>
              <a:cs typeface="Arial"/>
              <a:sym typeface="Arial"/>
            </a:endParaRPr>
          </a:p>
          <a:p>
            <a:pPr marL="457200" lvl="0" indent="0" algn="l" rtl="0">
              <a:lnSpc>
                <a:spcPct val="150000"/>
              </a:lnSpc>
              <a:spcBef>
                <a:spcPts val="1000"/>
              </a:spcBef>
              <a:spcAft>
                <a:spcPts val="0"/>
              </a:spcAft>
              <a:buNone/>
            </a:pPr>
            <a:r>
              <a:rPr lang="en-US" sz="1100">
                <a:latin typeface="Bookman Old Style"/>
                <a:ea typeface="Bookman Old Style"/>
                <a:cs typeface="Bookman Old Style"/>
                <a:sym typeface="Bookman Old Style"/>
              </a:rPr>
              <a:t>Provide students with opportunities to learn from each other, understand important statistical ideas, practice communicating statistical language, and discuss and think about the context of problem they investigate, which in turn will foster students’ learning about statistics.</a:t>
            </a:r>
            <a:endParaRPr sz="1100">
              <a:latin typeface="Bookman Old Style"/>
              <a:ea typeface="Bookman Old Style"/>
              <a:cs typeface="Bookman Old Style"/>
              <a:sym typeface="Bookman Old Style"/>
            </a:endParaRPr>
          </a:p>
          <a:p>
            <a:pPr marL="0" lvl="0" indent="0" algn="l" rtl="0">
              <a:lnSpc>
                <a:spcPct val="150000"/>
              </a:lnSpc>
              <a:spcBef>
                <a:spcPts val="1000"/>
              </a:spcBef>
              <a:spcAft>
                <a:spcPts val="0"/>
              </a:spcAft>
              <a:buClr>
                <a:schemeClr val="dk1"/>
              </a:buClr>
              <a:buSzPts val="2000"/>
              <a:buFont typeface="Arial"/>
              <a:buNone/>
            </a:pPr>
            <a:endParaRPr sz="1100">
              <a:latin typeface="Bookman Old Style"/>
              <a:ea typeface="Bookman Old Style"/>
              <a:cs typeface="Bookman Old Style"/>
              <a:sym typeface="Bookman Old Style"/>
            </a:endParaRPr>
          </a:p>
          <a:p>
            <a:pPr marL="0" lvl="0" indent="0" algn="l" rtl="0">
              <a:lnSpc>
                <a:spcPct val="100000"/>
              </a:lnSpc>
              <a:spcBef>
                <a:spcPts val="0"/>
              </a:spcBef>
              <a:spcAft>
                <a:spcPts val="0"/>
              </a:spcAft>
              <a:buSzPts val="1400"/>
              <a:buNone/>
            </a:pPr>
            <a:endParaRPr sz="1100"/>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285750" algn="l" rtl="0">
              <a:spcBef>
                <a:spcPts val="0"/>
              </a:spcBef>
              <a:spcAft>
                <a:spcPts val="0"/>
              </a:spcAft>
              <a:buClr>
                <a:schemeClr val="dk1"/>
              </a:buClr>
              <a:buSzPts val="1100"/>
              <a:buFont typeface="Noto Sans Symbols"/>
              <a:buChar char="❖"/>
            </a:pPr>
            <a:r>
              <a:rPr lang="en-US" sz="1100">
                <a:latin typeface="Bookman Old Style"/>
                <a:ea typeface="Bookman Old Style"/>
                <a:cs typeface="Bookman Old Style"/>
                <a:sym typeface="Bookman Old Style"/>
              </a:rPr>
              <a:t>Pre-task tutorial activity:</a:t>
            </a:r>
            <a:endParaRPr sz="500">
              <a:latin typeface="Arial"/>
              <a:ea typeface="Arial"/>
              <a:cs typeface="Arial"/>
              <a:sym typeface="Arial"/>
            </a:endParaRPr>
          </a:p>
          <a:p>
            <a:pPr marL="0" lvl="0" indent="0" algn="l" rtl="0">
              <a:spcBef>
                <a:spcPts val="0"/>
              </a:spcBef>
              <a:spcAft>
                <a:spcPts val="0"/>
              </a:spcAft>
              <a:buClr>
                <a:schemeClr val="dk1"/>
              </a:buClr>
              <a:buSzPts val="2000"/>
              <a:buFont typeface="Arial"/>
              <a:buNone/>
            </a:pPr>
            <a:r>
              <a:rPr lang="en-US" sz="1100">
                <a:latin typeface="Bookman Old Style"/>
                <a:ea typeface="Bookman Old Style"/>
                <a:cs typeface="Bookman Old Style"/>
                <a:sym typeface="Bookman Old Style"/>
              </a:rPr>
              <a:t>Students were instructed to prepare for their weekly tutorial sessions, working on a statistical activity using R, that aligned with the weekly course content. </a:t>
            </a:r>
            <a:endParaRPr sz="500">
              <a:latin typeface="Arial"/>
              <a:ea typeface="Arial"/>
              <a:cs typeface="Arial"/>
              <a:sym typeface="Arial"/>
            </a:endParaRPr>
          </a:p>
          <a:p>
            <a:pPr marL="0" lvl="0" indent="0" algn="l" rtl="0">
              <a:spcBef>
                <a:spcPts val="0"/>
              </a:spcBef>
              <a:spcAft>
                <a:spcPts val="0"/>
              </a:spcAft>
              <a:buClr>
                <a:schemeClr val="dk1"/>
              </a:buClr>
              <a:buSzPts val="2000"/>
              <a:buFont typeface="Arial"/>
              <a:buNone/>
            </a:pPr>
            <a:endParaRPr sz="1100">
              <a:latin typeface="Bookman Old Style"/>
              <a:ea typeface="Bookman Old Style"/>
              <a:cs typeface="Bookman Old Style"/>
              <a:sym typeface="Bookman Old Style"/>
            </a:endParaRPr>
          </a:p>
          <a:p>
            <a:pPr marL="342900" lvl="0" indent="-285750" algn="l" rtl="0">
              <a:spcBef>
                <a:spcPts val="0"/>
              </a:spcBef>
              <a:spcAft>
                <a:spcPts val="0"/>
              </a:spcAft>
              <a:buClr>
                <a:schemeClr val="dk1"/>
              </a:buClr>
              <a:buSzPts val="1100"/>
              <a:buFont typeface="Noto Sans Symbols"/>
              <a:buChar char="❖"/>
            </a:pPr>
            <a:r>
              <a:rPr lang="en-US" sz="1100">
                <a:latin typeface="Bookman Old Style"/>
                <a:ea typeface="Bookman Old Style"/>
                <a:cs typeface="Bookman Old Style"/>
                <a:sym typeface="Bookman Old Style"/>
              </a:rPr>
              <a:t>Tutorial session participation:</a:t>
            </a:r>
            <a:endParaRPr sz="500">
              <a:latin typeface="Arial"/>
              <a:ea typeface="Arial"/>
              <a:cs typeface="Arial"/>
              <a:sym typeface="Arial"/>
            </a:endParaRPr>
          </a:p>
          <a:p>
            <a:pPr marL="0" lvl="0" indent="0" algn="l" rtl="0">
              <a:spcBef>
                <a:spcPts val="0"/>
              </a:spcBef>
              <a:spcAft>
                <a:spcPts val="0"/>
              </a:spcAft>
              <a:buClr>
                <a:schemeClr val="dk1"/>
              </a:buClr>
              <a:buSzPts val="2000"/>
              <a:buFont typeface="Arial"/>
              <a:buNone/>
            </a:pPr>
            <a:r>
              <a:rPr lang="en-US" sz="1100">
                <a:latin typeface="Bookman Old Style"/>
                <a:ea typeface="Bookman Old Style"/>
                <a:cs typeface="Bookman Old Style"/>
                <a:sym typeface="Bookman Old Style"/>
              </a:rPr>
              <a:t>Students were required to participate in the weekly tutorial sessions, work in small groups with their peers and their course teaching assistant who helped facilitate the weekly tutorial sessions, discussed the activity in small groups, completed a worksheet, and submitted their worksheet along with their statistical outputs produced in R. </a:t>
            </a:r>
            <a:endParaRPr sz="500">
              <a:latin typeface="Arial"/>
              <a:ea typeface="Arial"/>
              <a:cs typeface="Arial"/>
              <a:sym typeface="Arial"/>
            </a:endParaRPr>
          </a:p>
          <a:p>
            <a:pPr marL="0" lvl="0" indent="0" algn="l" rtl="0">
              <a:spcBef>
                <a:spcPts val="0"/>
              </a:spcBef>
              <a:spcAft>
                <a:spcPts val="0"/>
              </a:spcAft>
              <a:buClr>
                <a:schemeClr val="dk1"/>
              </a:buClr>
              <a:buSzPts val="2000"/>
              <a:buFont typeface="Arial"/>
              <a:buNone/>
            </a:pPr>
            <a:endParaRPr sz="1100">
              <a:latin typeface="Bookman Old Style"/>
              <a:ea typeface="Bookman Old Style"/>
              <a:cs typeface="Bookman Old Style"/>
              <a:sym typeface="Bookman Old Style"/>
            </a:endParaRPr>
          </a:p>
          <a:p>
            <a:pPr marL="342900" lvl="0" indent="-285750" algn="l" rtl="0">
              <a:spcBef>
                <a:spcPts val="0"/>
              </a:spcBef>
              <a:spcAft>
                <a:spcPts val="0"/>
              </a:spcAft>
              <a:buClr>
                <a:schemeClr val="dk1"/>
              </a:buClr>
              <a:buSzPts val="1100"/>
              <a:buFont typeface="Noto Sans Symbols"/>
              <a:buChar char="❖"/>
            </a:pPr>
            <a:r>
              <a:rPr lang="en-US" sz="1100">
                <a:latin typeface="Bookman Old Style"/>
                <a:ea typeface="Bookman Old Style"/>
                <a:cs typeface="Bookman Old Style"/>
                <a:sym typeface="Bookman Old Style"/>
              </a:rPr>
              <a:t>Tutorial reflection:</a:t>
            </a:r>
            <a:endParaRPr sz="500">
              <a:latin typeface="Arial"/>
              <a:ea typeface="Arial"/>
              <a:cs typeface="Arial"/>
              <a:sym typeface="Arial"/>
            </a:endParaRPr>
          </a:p>
          <a:p>
            <a:pPr marL="0" lvl="0" indent="0" algn="l" rtl="0">
              <a:spcBef>
                <a:spcPts val="0"/>
              </a:spcBef>
              <a:spcAft>
                <a:spcPts val="0"/>
              </a:spcAft>
              <a:buClr>
                <a:schemeClr val="dk1"/>
              </a:buClr>
              <a:buSzPts val="2000"/>
              <a:buFont typeface="Arial"/>
              <a:buNone/>
            </a:pPr>
            <a:r>
              <a:rPr lang="en-US" sz="1100">
                <a:latin typeface="Bookman Old Style"/>
                <a:ea typeface="Bookman Old Style"/>
                <a:cs typeface="Bookman Old Style"/>
                <a:sym typeface="Bookman Old Style"/>
              </a:rPr>
              <a:t>Students were required to reflect on their tutorial preparation and participation experience on a weekly basis. They indicated concepts that they struggled with and the steps they plan to take to help them understand the challenging concepts. </a:t>
            </a:r>
            <a:endParaRPr sz="300"/>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285750" algn="l" rtl="0">
              <a:lnSpc>
                <a:spcPct val="150000"/>
              </a:lnSpc>
              <a:spcBef>
                <a:spcPts val="0"/>
              </a:spcBef>
              <a:spcAft>
                <a:spcPts val="0"/>
              </a:spcAft>
              <a:buClr>
                <a:schemeClr val="dk1"/>
              </a:buClr>
              <a:buSzPts val="1100"/>
              <a:buFont typeface="Noto Sans Symbols"/>
              <a:buChar char="⮚"/>
            </a:pPr>
            <a:r>
              <a:rPr lang="en-US" sz="1100">
                <a:latin typeface="Bookman Old Style"/>
                <a:ea typeface="Bookman Old Style"/>
                <a:cs typeface="Bookman Old Style"/>
                <a:sym typeface="Bookman Old Style"/>
              </a:rPr>
              <a:t>This tutorial activity involved analyzing the "Social Network Support" </a:t>
            </a:r>
            <a:endParaRPr sz="1100">
              <a:latin typeface="Bookman Old Style"/>
              <a:ea typeface="Bookman Old Style"/>
              <a:cs typeface="Bookman Old Style"/>
              <a:sym typeface="Bookman Old Style"/>
            </a:endParaRPr>
          </a:p>
          <a:p>
            <a:pPr marL="457200" lvl="0" indent="0" algn="l" rtl="0">
              <a:lnSpc>
                <a:spcPct val="150000"/>
              </a:lnSpc>
              <a:spcBef>
                <a:spcPts val="0"/>
              </a:spcBef>
              <a:spcAft>
                <a:spcPts val="0"/>
              </a:spcAft>
              <a:buNone/>
            </a:pPr>
            <a:r>
              <a:rPr lang="en-US" sz="1100">
                <a:latin typeface="Bookman Old Style"/>
                <a:ea typeface="Bookman Old Style"/>
                <a:cs typeface="Bookman Old Style"/>
                <a:sym typeface="Bookman Old Style"/>
              </a:rPr>
              <a:t>variable from the OECD's Better Life Index (BLI) dataset. </a:t>
            </a:r>
            <a:endParaRPr sz="1100">
              <a:latin typeface="Bookman Old Style"/>
              <a:ea typeface="Bookman Old Style"/>
              <a:cs typeface="Bookman Old Style"/>
              <a:sym typeface="Bookman Old Style"/>
            </a:endParaRPr>
          </a:p>
          <a:p>
            <a:pPr marL="0" lvl="0" indent="0" algn="l" rtl="0">
              <a:lnSpc>
                <a:spcPct val="150000"/>
              </a:lnSpc>
              <a:spcBef>
                <a:spcPts val="0"/>
              </a:spcBef>
              <a:spcAft>
                <a:spcPts val="0"/>
              </a:spcAft>
              <a:buNone/>
            </a:pPr>
            <a:endParaRPr sz="1100">
              <a:latin typeface="Bookman Old Style"/>
              <a:ea typeface="Bookman Old Style"/>
              <a:cs typeface="Bookman Old Style"/>
              <a:sym typeface="Bookman Old Style"/>
            </a:endParaRPr>
          </a:p>
          <a:p>
            <a:pPr marL="342900" lvl="0" indent="-285750" algn="l" rtl="0">
              <a:lnSpc>
                <a:spcPct val="150000"/>
              </a:lnSpc>
              <a:spcBef>
                <a:spcPts val="0"/>
              </a:spcBef>
              <a:spcAft>
                <a:spcPts val="0"/>
              </a:spcAft>
              <a:buClr>
                <a:schemeClr val="dk1"/>
              </a:buClr>
              <a:buSzPts val="1100"/>
              <a:buFont typeface="Noto Sans Symbols"/>
              <a:buChar char="⮚"/>
            </a:pPr>
            <a:r>
              <a:rPr lang="en-US" sz="1100">
                <a:latin typeface="Bookman Old Style"/>
                <a:ea typeface="Bookman Old Style"/>
                <a:cs typeface="Bookman Old Style"/>
                <a:sym typeface="Bookman Old Style"/>
              </a:rPr>
              <a:t>The main goal was to compare the perceived social network support percentages </a:t>
            </a:r>
            <a:endParaRPr sz="1100">
              <a:latin typeface="Bookman Old Style"/>
              <a:ea typeface="Bookman Old Style"/>
              <a:cs typeface="Bookman Old Style"/>
              <a:sym typeface="Bookman Old Style"/>
            </a:endParaRPr>
          </a:p>
          <a:p>
            <a:pPr marL="457200" lvl="0" indent="0" algn="l" rtl="0">
              <a:lnSpc>
                <a:spcPct val="150000"/>
              </a:lnSpc>
              <a:spcBef>
                <a:spcPts val="0"/>
              </a:spcBef>
              <a:spcAft>
                <a:spcPts val="0"/>
              </a:spcAft>
              <a:buNone/>
            </a:pPr>
            <a:r>
              <a:rPr lang="en-US" sz="1100">
                <a:latin typeface="Bookman Old Style"/>
                <a:ea typeface="Bookman Old Style"/>
                <a:cs typeface="Bookman Old Style"/>
                <a:sym typeface="Bookman Old Style"/>
              </a:rPr>
              <a:t>for males and females across 41 OECD countries using statistical methods and visualizations in R. </a:t>
            </a:r>
            <a:endParaRPr sz="1100">
              <a:latin typeface="Bookman Old Style"/>
              <a:ea typeface="Bookman Old Style"/>
              <a:cs typeface="Bookman Old Style"/>
              <a:sym typeface="Bookman Old Style"/>
            </a:endParaRPr>
          </a:p>
          <a:p>
            <a:pPr marL="457200" lvl="0" indent="0" algn="l" rtl="0">
              <a:lnSpc>
                <a:spcPct val="150000"/>
              </a:lnSpc>
              <a:spcBef>
                <a:spcPts val="0"/>
              </a:spcBef>
              <a:spcAft>
                <a:spcPts val="0"/>
              </a:spcAft>
              <a:buNone/>
            </a:pPr>
            <a:endParaRPr sz="1100">
              <a:latin typeface="Bookman Old Style"/>
              <a:ea typeface="Bookman Old Style"/>
              <a:cs typeface="Bookman Old Style"/>
              <a:sym typeface="Bookman Old Style"/>
            </a:endParaRPr>
          </a:p>
          <a:p>
            <a:pPr marL="342900" lvl="0" indent="-285750" algn="l" rtl="0">
              <a:lnSpc>
                <a:spcPct val="150000"/>
              </a:lnSpc>
              <a:spcBef>
                <a:spcPts val="0"/>
              </a:spcBef>
              <a:spcAft>
                <a:spcPts val="0"/>
              </a:spcAft>
              <a:buClr>
                <a:schemeClr val="dk1"/>
              </a:buClr>
              <a:buSzPts val="1100"/>
              <a:buFont typeface="Noto Sans Symbols"/>
              <a:buChar char="⮚"/>
            </a:pPr>
            <a:r>
              <a:rPr lang="en-US" sz="1100">
                <a:latin typeface="Bookman Old Style"/>
                <a:ea typeface="Bookman Old Style"/>
                <a:cs typeface="Bookman Old Style"/>
                <a:sym typeface="Bookman Old Style"/>
              </a:rPr>
              <a:t>The activity included downloading data and an R script, setting up an R project, </a:t>
            </a:r>
            <a:endParaRPr sz="1100">
              <a:latin typeface="Bookman Old Style"/>
              <a:ea typeface="Bookman Old Style"/>
              <a:cs typeface="Bookman Old Style"/>
              <a:sym typeface="Bookman Old Style"/>
            </a:endParaRPr>
          </a:p>
          <a:p>
            <a:pPr marL="457200" lvl="0" indent="0" algn="l" rtl="0">
              <a:lnSpc>
                <a:spcPct val="150000"/>
              </a:lnSpc>
              <a:spcBef>
                <a:spcPts val="0"/>
              </a:spcBef>
              <a:spcAft>
                <a:spcPts val="0"/>
              </a:spcAft>
              <a:buNone/>
            </a:pPr>
            <a:r>
              <a:rPr lang="en-US" sz="1100">
                <a:latin typeface="Bookman Old Style"/>
                <a:ea typeface="Bookman Old Style"/>
                <a:cs typeface="Bookman Old Style"/>
                <a:sym typeface="Bookman Old Style"/>
              </a:rPr>
              <a:t>running the script line-by-line, and interpreting the resulting statistical outputs.</a:t>
            </a:r>
            <a:endParaRPr sz="1100">
              <a:latin typeface="Bookman Old Style"/>
              <a:ea typeface="Bookman Old Style"/>
              <a:cs typeface="Bookman Old Style"/>
              <a:sym typeface="Bookman Old Style"/>
            </a:endParaRPr>
          </a:p>
          <a:p>
            <a:pPr marL="457200" lvl="0" indent="0" algn="l" rtl="0">
              <a:lnSpc>
                <a:spcPct val="150000"/>
              </a:lnSpc>
              <a:spcBef>
                <a:spcPts val="0"/>
              </a:spcBef>
              <a:spcAft>
                <a:spcPts val="0"/>
              </a:spcAft>
              <a:buNone/>
            </a:pPr>
            <a:endParaRPr sz="1100">
              <a:latin typeface="Bookman Old Style"/>
              <a:ea typeface="Bookman Old Style"/>
              <a:cs typeface="Bookman Old Style"/>
              <a:sym typeface="Bookman Old Style"/>
            </a:endParaRPr>
          </a:p>
          <a:p>
            <a:pPr marL="457200" lvl="0" indent="0" algn="l" rtl="0">
              <a:lnSpc>
                <a:spcPct val="150000"/>
              </a:lnSpc>
              <a:spcBef>
                <a:spcPts val="0"/>
              </a:spcBef>
              <a:spcAft>
                <a:spcPts val="0"/>
              </a:spcAft>
              <a:buNone/>
            </a:pPr>
            <a:endParaRPr sz="1100">
              <a:latin typeface="Bookman Old Style"/>
              <a:ea typeface="Bookman Old Style"/>
              <a:cs typeface="Bookman Old Style"/>
              <a:sym typeface="Bookman Old Style"/>
            </a:endParaRPr>
          </a:p>
          <a:p>
            <a:pPr marL="457200" lvl="0" indent="0" algn="l" rtl="0">
              <a:lnSpc>
                <a:spcPct val="150000"/>
              </a:lnSpc>
              <a:spcBef>
                <a:spcPts val="0"/>
              </a:spcBef>
              <a:spcAft>
                <a:spcPts val="0"/>
              </a:spcAft>
              <a:buNone/>
            </a:pPr>
            <a:endParaRPr sz="1100">
              <a:latin typeface="Bookman Old Style"/>
              <a:ea typeface="Bookman Old Style"/>
              <a:cs typeface="Bookman Old Style"/>
              <a:sym typeface="Bookman Old Style"/>
            </a:endParaRPr>
          </a:p>
          <a:p>
            <a:pPr marL="457200" lvl="0" indent="0" algn="l" rtl="0">
              <a:lnSpc>
                <a:spcPct val="150000"/>
              </a:lnSpc>
              <a:spcBef>
                <a:spcPts val="0"/>
              </a:spcBef>
              <a:spcAft>
                <a:spcPts val="0"/>
              </a:spcAft>
              <a:buNone/>
            </a:pPr>
            <a:endParaRPr sz="1100">
              <a:latin typeface="Bookman Old Style"/>
              <a:ea typeface="Bookman Old Style"/>
              <a:cs typeface="Bookman Old Style"/>
              <a:sym typeface="Bookman Old Style"/>
            </a:endParaRPr>
          </a:p>
          <a:p>
            <a:pPr marL="457200" lvl="0" indent="0" algn="l" rtl="0">
              <a:lnSpc>
                <a:spcPct val="150000"/>
              </a:lnSpc>
              <a:spcBef>
                <a:spcPts val="0"/>
              </a:spcBef>
              <a:spcAft>
                <a:spcPts val="0"/>
              </a:spcAft>
              <a:buNone/>
            </a:pPr>
            <a:endParaRPr sz="1100">
              <a:latin typeface="Bookman Old Style"/>
              <a:ea typeface="Bookman Old Style"/>
              <a:cs typeface="Bookman Old Style"/>
              <a:sym typeface="Bookman Old Style"/>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r>
              <a:rPr lang="en-US" sz="1100">
                <a:latin typeface="Bookman Old Style"/>
                <a:ea typeface="Bookman Old Style"/>
                <a:cs typeface="Bookman Old Style"/>
                <a:sym typeface="Bookman Old Style"/>
              </a:rPr>
              <a:t>Grappling with the activity required </a:t>
            </a:r>
            <a:r>
              <a:rPr lang="en-US" sz="1100" b="1">
                <a:latin typeface="Bookman Old Style"/>
                <a:ea typeface="Bookman Old Style"/>
                <a:cs typeface="Bookman Old Style"/>
                <a:sym typeface="Bookman Old Style"/>
              </a:rPr>
              <a:t>familiarizing myself with the dataset and the R environment</a:t>
            </a:r>
            <a:r>
              <a:rPr lang="en-US" sz="1100">
                <a:latin typeface="Bookman Old Style"/>
                <a:ea typeface="Bookman Old Style"/>
                <a:cs typeface="Bookman Old Style"/>
                <a:sym typeface="Bookman Old Style"/>
              </a:rPr>
              <a:t>. That’s why I took some time to view the contents of the dataset as well as the script itself. </a:t>
            </a:r>
            <a:endParaRPr sz="1100">
              <a:latin typeface="Bookman Old Style"/>
              <a:ea typeface="Bookman Old Style"/>
              <a:cs typeface="Bookman Old Style"/>
              <a:sym typeface="Bookman Old Style"/>
            </a:endParaRPr>
          </a:p>
          <a:p>
            <a:pPr marL="457200" lvl="0" indent="0" algn="l" rtl="0">
              <a:spcBef>
                <a:spcPts val="0"/>
              </a:spcBef>
              <a:spcAft>
                <a:spcPts val="0"/>
              </a:spcAft>
              <a:buNone/>
            </a:pPr>
            <a:endParaRPr sz="1100">
              <a:latin typeface="Bookman Old Style"/>
              <a:ea typeface="Bookman Old Style"/>
              <a:cs typeface="Bookman Old Style"/>
              <a:sym typeface="Bookman Old Style"/>
            </a:endParaRPr>
          </a:p>
          <a:p>
            <a:pPr marL="457200" lvl="0" indent="0" algn="l" rtl="0">
              <a:spcBef>
                <a:spcPts val="0"/>
              </a:spcBef>
              <a:spcAft>
                <a:spcPts val="0"/>
              </a:spcAft>
              <a:buNone/>
            </a:pPr>
            <a:r>
              <a:rPr lang="en-US" sz="1100">
                <a:latin typeface="Bookman Old Style"/>
                <a:ea typeface="Bookman Old Style"/>
                <a:cs typeface="Bookman Old Style"/>
                <a:sym typeface="Bookman Old Style"/>
              </a:rPr>
              <a:t>Because this activity was before the actual tutorial session, I could take as long or short as I wanted. The </a:t>
            </a:r>
            <a:r>
              <a:rPr lang="en-US" sz="1100" b="1">
                <a:latin typeface="Bookman Old Style"/>
                <a:ea typeface="Bookman Old Style"/>
                <a:cs typeface="Bookman Old Style"/>
                <a:sym typeface="Bookman Old Style"/>
              </a:rPr>
              <a:t>step-by-step instructions helped break down the process into manageable parts </a:t>
            </a:r>
            <a:r>
              <a:rPr lang="en-US" sz="1100">
                <a:latin typeface="Bookman Old Style"/>
                <a:ea typeface="Bookman Old Style"/>
                <a:cs typeface="Bookman Old Style"/>
                <a:sym typeface="Bookman Old Style"/>
              </a:rPr>
              <a:t>in times I was feeling on the fence. </a:t>
            </a:r>
            <a:endParaRPr sz="1100">
              <a:latin typeface="Arial"/>
              <a:ea typeface="Arial"/>
              <a:cs typeface="Arial"/>
              <a:sym typeface="Arial"/>
            </a:endParaRPr>
          </a:p>
          <a:p>
            <a:pPr marL="342900" lvl="0" indent="-215900" algn="l" rtl="0">
              <a:spcBef>
                <a:spcPts val="0"/>
              </a:spcBef>
              <a:spcAft>
                <a:spcPts val="0"/>
              </a:spcAft>
              <a:buClr>
                <a:schemeClr val="dk1"/>
              </a:buClr>
              <a:buSzPts val="2000"/>
              <a:buFont typeface="Noto Sans Symbols"/>
              <a:buNone/>
            </a:pPr>
            <a:endParaRPr sz="1100">
              <a:latin typeface="Bookman Old Style"/>
              <a:ea typeface="Bookman Old Style"/>
              <a:cs typeface="Bookman Old Style"/>
              <a:sym typeface="Bookman Old Style"/>
            </a:endParaRPr>
          </a:p>
          <a:p>
            <a:pPr marL="457200" lvl="0" indent="0" algn="l" rtl="0">
              <a:spcBef>
                <a:spcPts val="0"/>
              </a:spcBef>
              <a:spcAft>
                <a:spcPts val="0"/>
              </a:spcAft>
              <a:buNone/>
            </a:pPr>
            <a:r>
              <a:rPr lang="en-US" sz="1100">
                <a:latin typeface="Bookman Old Style"/>
                <a:ea typeface="Bookman Old Style"/>
                <a:cs typeface="Bookman Old Style"/>
                <a:sym typeface="Bookman Old Style"/>
              </a:rPr>
              <a:t>By </a:t>
            </a:r>
            <a:r>
              <a:rPr lang="en-US" sz="1100" b="1">
                <a:latin typeface="Bookman Old Style"/>
                <a:ea typeface="Bookman Old Style"/>
                <a:cs typeface="Bookman Old Style"/>
                <a:sym typeface="Bookman Old Style"/>
              </a:rPr>
              <a:t>running the script line by line</a:t>
            </a:r>
            <a:r>
              <a:rPr lang="en-US" sz="1100">
                <a:latin typeface="Bookman Old Style"/>
                <a:ea typeface="Bookman Old Style"/>
                <a:cs typeface="Bookman Old Style"/>
                <a:sym typeface="Bookman Old Style"/>
              </a:rPr>
              <a:t>, I could </a:t>
            </a:r>
            <a:r>
              <a:rPr lang="en-US" sz="1100" b="1">
                <a:latin typeface="Bookman Old Style"/>
                <a:ea typeface="Bookman Old Style"/>
                <a:cs typeface="Bookman Old Style"/>
                <a:sym typeface="Bookman Old Style"/>
              </a:rPr>
              <a:t>observe the changes and understand the functions</a:t>
            </a:r>
            <a:r>
              <a:rPr lang="en-US" sz="1100">
                <a:latin typeface="Bookman Old Style"/>
                <a:ea typeface="Bookman Old Style"/>
                <a:cs typeface="Bookman Old Style"/>
                <a:sym typeface="Bookman Old Style"/>
              </a:rPr>
              <a:t> and their outputs to the best of my ability.</a:t>
            </a:r>
            <a:endParaRPr sz="1100">
              <a:latin typeface="Bookman Old Style"/>
              <a:ea typeface="Bookman Old Style"/>
              <a:cs typeface="Bookman Old Style"/>
              <a:sym typeface="Bookman Old Style"/>
            </a:endParaRPr>
          </a:p>
        </p:txBody>
      </p:sp>
      <p:sp>
        <p:nvSpPr>
          <p:cNvPr id="179" name="Google Shape;1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7E8"/>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0" y="657014"/>
            <a:ext cx="12192000" cy="51477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2500"/>
              <a:buFont typeface="Bookman Old Style"/>
              <a:buNone/>
            </a:pPr>
            <a:r>
              <a:rPr lang="en-US" sz="2500" b="1">
                <a:solidFill>
                  <a:srgbClr val="002060"/>
                </a:solidFill>
                <a:latin typeface="Bookman Old Style"/>
                <a:ea typeface="Bookman Old Style"/>
                <a:cs typeface="Bookman Old Style"/>
                <a:sym typeface="Bookman Old Style"/>
              </a:rPr>
              <a:t>Weekly Statistical Activities to Support Students' Learning Experience</a:t>
            </a:r>
            <a:endParaRPr sz="2500">
              <a:solidFill>
                <a:srgbClr val="002060"/>
              </a:solidFill>
              <a:latin typeface="Bookman Old Style"/>
              <a:ea typeface="Bookman Old Style"/>
              <a:cs typeface="Bookman Old Style"/>
              <a:sym typeface="Bookman Old Style"/>
            </a:endParaRPr>
          </a:p>
        </p:txBody>
      </p:sp>
      <p:sp>
        <p:nvSpPr>
          <p:cNvPr id="89" name="Google Shape;89;p1"/>
          <p:cNvSpPr txBox="1">
            <a:spLocks noGrp="1"/>
          </p:cNvSpPr>
          <p:nvPr>
            <p:ph type="subTitle" idx="1"/>
          </p:nvPr>
        </p:nvSpPr>
        <p:spPr>
          <a:xfrm>
            <a:off x="231450" y="4517775"/>
            <a:ext cx="2302200" cy="444600"/>
          </a:xfrm>
          <a:prstGeom prst="rect">
            <a:avLst/>
          </a:prstGeom>
          <a:noFill/>
          <a:ln>
            <a:noFill/>
          </a:ln>
        </p:spPr>
        <p:txBody>
          <a:bodyPr spcFirstLastPara="1" wrap="square" lIns="91425" tIns="45700" rIns="91425" bIns="45700" anchor="t" anchorCtr="0">
            <a:normAutofit fontScale="77500"/>
          </a:bodyPr>
          <a:lstStyle/>
          <a:p>
            <a:pPr marL="0" lvl="0" indent="0" algn="ctr" rtl="0">
              <a:lnSpc>
                <a:spcPct val="90000"/>
              </a:lnSpc>
              <a:spcBef>
                <a:spcPts val="0"/>
              </a:spcBef>
              <a:spcAft>
                <a:spcPts val="0"/>
              </a:spcAft>
              <a:buClr>
                <a:srgbClr val="002060"/>
              </a:buClr>
              <a:buSzPct val="100000"/>
              <a:buNone/>
            </a:pPr>
            <a:r>
              <a:rPr lang="en-US">
                <a:solidFill>
                  <a:srgbClr val="002060"/>
                </a:solidFill>
                <a:latin typeface="Bookman Old Style"/>
                <a:ea typeface="Bookman Old Style"/>
                <a:cs typeface="Bookman Old Style"/>
                <a:sym typeface="Bookman Old Style"/>
              </a:rPr>
              <a:t>Asal Aslemand</a:t>
            </a:r>
            <a:endParaRPr/>
          </a:p>
        </p:txBody>
      </p:sp>
      <p:sp>
        <p:nvSpPr>
          <p:cNvPr id="90" name="Google Shape;9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1" name="Google Shape;91;p1"/>
          <p:cNvPicPr preferRelativeResize="0"/>
          <p:nvPr/>
        </p:nvPicPr>
        <p:blipFill rotWithShape="1">
          <a:blip r:embed="rId3">
            <a:alphaModFix/>
          </a:blip>
          <a:srcRect/>
          <a:stretch/>
        </p:blipFill>
        <p:spPr>
          <a:xfrm>
            <a:off x="3902075" y="5465762"/>
            <a:ext cx="4387850" cy="1073150"/>
          </a:xfrm>
          <a:prstGeom prst="rect">
            <a:avLst/>
          </a:prstGeom>
          <a:noFill/>
          <a:ln>
            <a:noFill/>
          </a:ln>
        </p:spPr>
      </p:pic>
      <p:pic>
        <p:nvPicPr>
          <p:cNvPr id="92" name="Google Shape;92;p1" descr="A person taking a selfie&#10;&#10;Description automatically generated"/>
          <p:cNvPicPr preferRelativeResize="0"/>
          <p:nvPr/>
        </p:nvPicPr>
        <p:blipFill rotWithShape="1">
          <a:blip r:embed="rId4">
            <a:alphaModFix/>
          </a:blip>
          <a:srcRect/>
          <a:stretch/>
        </p:blipFill>
        <p:spPr>
          <a:xfrm>
            <a:off x="385319" y="1752623"/>
            <a:ext cx="1975311" cy="2548450"/>
          </a:xfrm>
          <a:prstGeom prst="rect">
            <a:avLst/>
          </a:prstGeom>
          <a:noFill/>
          <a:ln>
            <a:noFill/>
          </a:ln>
        </p:spPr>
      </p:pic>
      <p:pic>
        <p:nvPicPr>
          <p:cNvPr id="93" name="Google Shape;93;p1"/>
          <p:cNvPicPr preferRelativeResize="0"/>
          <p:nvPr/>
        </p:nvPicPr>
        <p:blipFill rotWithShape="1">
          <a:blip r:embed="rId5">
            <a:alphaModFix/>
          </a:blip>
          <a:srcRect l="21428" t="22426" r="17677" b="18618"/>
          <a:stretch/>
        </p:blipFill>
        <p:spPr>
          <a:xfrm>
            <a:off x="3192645" y="1752622"/>
            <a:ext cx="1975301" cy="2548450"/>
          </a:xfrm>
          <a:prstGeom prst="rect">
            <a:avLst/>
          </a:prstGeom>
          <a:noFill/>
          <a:ln>
            <a:noFill/>
          </a:ln>
        </p:spPr>
      </p:pic>
      <p:pic>
        <p:nvPicPr>
          <p:cNvPr id="94" name="Google Shape;94;p1"/>
          <p:cNvPicPr preferRelativeResize="0"/>
          <p:nvPr/>
        </p:nvPicPr>
        <p:blipFill rotWithShape="1">
          <a:blip r:embed="rId6">
            <a:alphaModFix/>
          </a:blip>
          <a:srcRect l="21428" t="22426" r="17677" b="18618"/>
          <a:stretch/>
        </p:blipFill>
        <p:spPr>
          <a:xfrm>
            <a:off x="9112075" y="1752622"/>
            <a:ext cx="1975301" cy="2548450"/>
          </a:xfrm>
          <a:prstGeom prst="rect">
            <a:avLst/>
          </a:prstGeom>
          <a:noFill/>
          <a:ln>
            <a:noFill/>
          </a:ln>
        </p:spPr>
      </p:pic>
      <p:sp>
        <p:nvSpPr>
          <p:cNvPr id="95" name="Google Shape;95;p1"/>
          <p:cNvSpPr txBox="1">
            <a:spLocks noGrp="1"/>
          </p:cNvSpPr>
          <p:nvPr>
            <p:ph type="subTitle" idx="1"/>
          </p:nvPr>
        </p:nvSpPr>
        <p:spPr>
          <a:xfrm>
            <a:off x="3035575" y="4517775"/>
            <a:ext cx="2302200" cy="444600"/>
          </a:xfrm>
          <a:prstGeom prst="rect">
            <a:avLst/>
          </a:prstGeom>
          <a:noFill/>
          <a:ln>
            <a:noFill/>
          </a:ln>
        </p:spPr>
        <p:txBody>
          <a:bodyPr spcFirstLastPara="1" wrap="square" lIns="91425" tIns="45700" rIns="91425" bIns="45700" anchor="t" anchorCtr="0">
            <a:normAutofit fontScale="62500"/>
          </a:bodyPr>
          <a:lstStyle/>
          <a:p>
            <a:pPr marL="0" lvl="0" indent="0" algn="ctr" rtl="0">
              <a:lnSpc>
                <a:spcPct val="90000"/>
              </a:lnSpc>
              <a:spcBef>
                <a:spcPts val="0"/>
              </a:spcBef>
              <a:spcAft>
                <a:spcPts val="0"/>
              </a:spcAft>
              <a:buClr>
                <a:srgbClr val="002060"/>
              </a:buClr>
              <a:buSzPct val="100000"/>
              <a:buNone/>
            </a:pPr>
            <a:r>
              <a:rPr lang="en-US">
                <a:solidFill>
                  <a:srgbClr val="002060"/>
                </a:solidFill>
                <a:latin typeface="Bookman Old Style"/>
                <a:ea typeface="Bookman Old Style"/>
                <a:cs typeface="Bookman Old Style"/>
                <a:sym typeface="Bookman Old Style"/>
              </a:rPr>
              <a:t>Yusuf Emre Kenaroglu</a:t>
            </a:r>
            <a:endParaRPr/>
          </a:p>
        </p:txBody>
      </p:sp>
      <p:sp>
        <p:nvSpPr>
          <p:cNvPr id="96" name="Google Shape;96;p1"/>
          <p:cNvSpPr txBox="1">
            <a:spLocks noGrp="1"/>
          </p:cNvSpPr>
          <p:nvPr>
            <p:ph type="subTitle" idx="1"/>
          </p:nvPr>
        </p:nvSpPr>
        <p:spPr>
          <a:xfrm>
            <a:off x="5839700" y="4517775"/>
            <a:ext cx="2302200" cy="44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2060"/>
              </a:buClr>
              <a:buSzPts val="2400"/>
              <a:buNone/>
            </a:pPr>
            <a:r>
              <a:rPr lang="en-US" sz="1500">
                <a:solidFill>
                  <a:srgbClr val="002060"/>
                </a:solidFill>
                <a:latin typeface="Bookman Old Style"/>
                <a:ea typeface="Bookman Old Style"/>
                <a:cs typeface="Bookman Old Style"/>
                <a:sym typeface="Bookman Old Style"/>
              </a:rPr>
              <a:t>Zhengyang Fei</a:t>
            </a:r>
            <a:endParaRPr sz="1500"/>
          </a:p>
        </p:txBody>
      </p:sp>
      <p:sp>
        <p:nvSpPr>
          <p:cNvPr id="97" name="Google Shape;97;p1"/>
          <p:cNvSpPr txBox="1">
            <a:spLocks noGrp="1"/>
          </p:cNvSpPr>
          <p:nvPr>
            <p:ph type="subTitle" idx="1"/>
          </p:nvPr>
        </p:nvSpPr>
        <p:spPr>
          <a:xfrm>
            <a:off x="8948625" y="4517775"/>
            <a:ext cx="2302200" cy="44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2060"/>
              </a:buClr>
              <a:buSzPts val="2400"/>
              <a:buNone/>
            </a:pPr>
            <a:r>
              <a:rPr lang="en-US" sz="1500">
                <a:solidFill>
                  <a:srgbClr val="002060"/>
                </a:solidFill>
                <a:latin typeface="Bookman Old Style"/>
                <a:ea typeface="Bookman Old Style"/>
                <a:cs typeface="Bookman Old Style"/>
                <a:sym typeface="Bookman Old Style"/>
              </a:rPr>
              <a:t>Dylan Galego</a:t>
            </a:r>
            <a:endParaRPr sz="1500"/>
          </a:p>
        </p:txBody>
      </p:sp>
      <p:pic>
        <p:nvPicPr>
          <p:cNvPr id="98" name="Google Shape;98;p1"/>
          <p:cNvPicPr preferRelativeResize="0"/>
          <p:nvPr/>
        </p:nvPicPr>
        <p:blipFill>
          <a:blip r:embed="rId7">
            <a:alphaModFix/>
          </a:blip>
          <a:stretch>
            <a:fillRect/>
          </a:stretch>
        </p:blipFill>
        <p:spPr>
          <a:xfrm>
            <a:off x="5815100" y="1752625"/>
            <a:ext cx="2393200" cy="2548450"/>
          </a:xfrm>
          <a:prstGeom prst="rect">
            <a:avLst/>
          </a:prstGeom>
          <a:noFill/>
          <a:ln>
            <a:noFill/>
          </a:ln>
        </p:spPr>
      </p:pic>
      <p:pic>
        <p:nvPicPr>
          <p:cNvPr id="99" name="Google Shape;99;p1"/>
          <p:cNvPicPr preferRelativeResize="0"/>
          <p:nvPr/>
        </p:nvPicPr>
        <p:blipFill rotWithShape="1">
          <a:blip r:embed="rId8">
            <a:alphaModFix/>
          </a:blip>
          <a:srcRect l="8709" t="20134" r="9744"/>
          <a:stretch/>
        </p:blipFill>
        <p:spPr>
          <a:xfrm>
            <a:off x="9065088" y="1675701"/>
            <a:ext cx="2069276" cy="2702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92" name="Google Shape;192;p10"/>
          <p:cNvSpPr txBox="1"/>
          <p:nvPr/>
        </p:nvSpPr>
        <p:spPr>
          <a:xfrm>
            <a:off x="67734" y="49414"/>
            <a:ext cx="12124266"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2060"/>
                </a:solidFill>
                <a:latin typeface="Bookman Old Style"/>
                <a:ea typeface="Bookman Old Style"/>
                <a:cs typeface="Bookman Old Style"/>
                <a:sym typeface="Bookman Old Style"/>
              </a:rPr>
              <a:t>Example 2: Simulating Confidence Intervals</a:t>
            </a:r>
            <a:endParaRPr sz="1400" b="0" i="0" u="none" strike="noStrike" cap="none">
              <a:solidFill>
                <a:srgbClr val="000000"/>
              </a:solidFill>
              <a:latin typeface="Arial"/>
              <a:ea typeface="Arial"/>
              <a:cs typeface="Arial"/>
              <a:sym typeface="Arial"/>
            </a:endParaRPr>
          </a:p>
        </p:txBody>
      </p:sp>
      <p:sp>
        <p:nvSpPr>
          <p:cNvPr id="193" name="Google Shape;193;p10"/>
          <p:cNvSpPr txBox="1"/>
          <p:nvPr/>
        </p:nvSpPr>
        <p:spPr>
          <a:xfrm>
            <a:off x="627325" y="1166850"/>
            <a:ext cx="7237800" cy="4402200"/>
          </a:xfrm>
          <a:prstGeom prst="rect">
            <a:avLst/>
          </a:prstGeom>
          <a:noFill/>
          <a:ln>
            <a:noFill/>
          </a:ln>
        </p:spPr>
        <p:txBody>
          <a:bodyPr spcFirstLastPara="1" wrap="square" lIns="91425" tIns="45700" rIns="91425" bIns="45700" anchor="t" anchorCtr="0">
            <a:spAutoFit/>
          </a:bodyPr>
          <a:lstStyle/>
          <a:p>
            <a:pPr marL="457200" lvl="0" indent="-355600" algn="l" rtl="0">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Simulating  course grade data from STA123 </a:t>
            </a:r>
            <a:endParaRPr sz="2000">
              <a:solidFill>
                <a:schemeClr val="dk1"/>
              </a:solidFill>
              <a:latin typeface="Bookman Old Style"/>
              <a:ea typeface="Bookman Old Style"/>
              <a:cs typeface="Bookman Old Style"/>
              <a:sym typeface="Bookman Old Style"/>
            </a:endParaRPr>
          </a:p>
          <a:p>
            <a:pPr marL="457200" lvl="0" indent="0" algn="l" rtl="0">
              <a:spcBef>
                <a:spcPts val="0"/>
              </a:spcBef>
              <a:spcAft>
                <a:spcPts val="0"/>
              </a:spcAft>
              <a:buNone/>
            </a:pPr>
            <a:r>
              <a:rPr lang="en-US" sz="2000">
                <a:solidFill>
                  <a:schemeClr val="dk1"/>
                </a:solidFill>
                <a:latin typeface="Bookman Old Style"/>
                <a:ea typeface="Bookman Old Style"/>
                <a:cs typeface="Bookman Old Style"/>
                <a:sym typeface="Bookman Old Style"/>
              </a:rPr>
              <a:t>with μ = 70, and σ = 5.</a:t>
            </a:r>
            <a:endParaRPr sz="2000">
              <a:solidFill>
                <a:schemeClr val="dk1"/>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457200" marR="0" lvl="0" indent="-355600" algn="l" rtl="0">
              <a:lnSpc>
                <a:spcPct val="10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Generating data by doing 10000 simulations.              to obtaining sample means and constructing.                    95% confidence intervals.</a:t>
            </a:r>
            <a:endParaRPr sz="2000">
              <a:solidFill>
                <a:schemeClr val="dk1"/>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457200" marR="0" lvl="0" indent="-355600" algn="l" rtl="0">
              <a:lnSpc>
                <a:spcPct val="10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Realizing that about 9500 of all samples will contain the true mean course grades and about 500 will not.</a:t>
            </a:r>
            <a:endParaRPr sz="2000">
              <a:solidFill>
                <a:schemeClr val="dk1"/>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457200" marR="0" lvl="0" indent="-355600" algn="l" rtl="0">
              <a:lnSpc>
                <a:spcPct val="10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Visualizing the concept using 100 simulations.   </a:t>
            </a:r>
            <a:endParaRPr sz="2000">
              <a:solidFill>
                <a:schemeClr val="dk1"/>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Clr>
                <a:srgbClr val="000000"/>
              </a:buClr>
              <a:buSzPts val="2000"/>
              <a:buFont typeface="Arial"/>
              <a:buNone/>
            </a:pPr>
            <a:br>
              <a:rPr lang="en-US" sz="2000" i="0" u="none" strike="noStrike" cap="none">
                <a:solidFill>
                  <a:schemeClr val="dk1"/>
                </a:solidFill>
                <a:latin typeface="Bookman Old Style"/>
                <a:ea typeface="Bookman Old Style"/>
                <a:cs typeface="Bookman Old Style"/>
                <a:sym typeface="Bookman Old Style"/>
              </a:rPr>
            </a:br>
            <a:br>
              <a:rPr lang="en-US" sz="2000" i="0" u="none" strike="noStrike" cap="none">
                <a:solidFill>
                  <a:schemeClr val="dk1"/>
                </a:solidFill>
                <a:latin typeface="Bookman Old Style"/>
                <a:ea typeface="Bookman Old Style"/>
                <a:cs typeface="Bookman Old Style"/>
                <a:sym typeface="Bookman Old Style"/>
              </a:rPr>
            </a:br>
            <a:endParaRPr sz="2000" i="0" u="none" strike="noStrike" cap="none">
              <a:solidFill>
                <a:schemeClr val="dk1"/>
              </a:solidFill>
              <a:latin typeface="Bookman Old Style"/>
              <a:ea typeface="Bookman Old Style"/>
              <a:cs typeface="Bookman Old Style"/>
              <a:sym typeface="Bookman Old Style"/>
            </a:endParaRPr>
          </a:p>
        </p:txBody>
      </p:sp>
      <p:pic>
        <p:nvPicPr>
          <p:cNvPr id="194" name="Google Shape;194;p10"/>
          <p:cNvPicPr preferRelativeResize="0"/>
          <p:nvPr/>
        </p:nvPicPr>
        <p:blipFill>
          <a:blip r:embed="rId3">
            <a:alphaModFix/>
          </a:blip>
          <a:stretch>
            <a:fillRect/>
          </a:stretch>
        </p:blipFill>
        <p:spPr>
          <a:xfrm>
            <a:off x="7864997" y="738675"/>
            <a:ext cx="4067775" cy="2336025"/>
          </a:xfrm>
          <a:prstGeom prst="rect">
            <a:avLst/>
          </a:prstGeom>
          <a:noFill/>
          <a:ln>
            <a:noFill/>
          </a:ln>
        </p:spPr>
      </p:pic>
      <p:grpSp>
        <p:nvGrpSpPr>
          <p:cNvPr id="195" name="Google Shape;195;p10"/>
          <p:cNvGrpSpPr/>
          <p:nvPr/>
        </p:nvGrpSpPr>
        <p:grpSpPr>
          <a:xfrm>
            <a:off x="7865000" y="3456500"/>
            <a:ext cx="4173250" cy="2288126"/>
            <a:chOff x="7865000" y="3456500"/>
            <a:chExt cx="4173250" cy="2288126"/>
          </a:xfrm>
        </p:grpSpPr>
        <p:pic>
          <p:nvPicPr>
            <p:cNvPr id="196" name="Google Shape;196;p10"/>
            <p:cNvPicPr preferRelativeResize="0"/>
            <p:nvPr/>
          </p:nvPicPr>
          <p:blipFill>
            <a:blip r:embed="rId4">
              <a:alphaModFix/>
            </a:blip>
            <a:stretch>
              <a:fillRect/>
            </a:stretch>
          </p:blipFill>
          <p:spPr>
            <a:xfrm>
              <a:off x="7865000" y="3456500"/>
              <a:ext cx="4067776" cy="2288126"/>
            </a:xfrm>
            <a:prstGeom prst="rect">
              <a:avLst/>
            </a:prstGeom>
            <a:noFill/>
            <a:ln>
              <a:noFill/>
            </a:ln>
          </p:spPr>
        </p:pic>
        <p:sp>
          <p:nvSpPr>
            <p:cNvPr id="197" name="Google Shape;197;p10"/>
            <p:cNvSpPr/>
            <p:nvPr/>
          </p:nvSpPr>
          <p:spPr>
            <a:xfrm rot="-1346875">
              <a:off x="11083729" y="4136470"/>
              <a:ext cx="868942" cy="620911"/>
            </a:xfrm>
            <a:prstGeom prst="rect">
              <a:avLst/>
            </a:prstGeom>
            <a:solidFill>
              <a:srgbClr val="F8F7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8" name="Google Shape;198;p10"/>
            <p:cNvSpPr/>
            <p:nvPr/>
          </p:nvSpPr>
          <p:spPr>
            <a:xfrm>
              <a:off x="10998150" y="3994075"/>
              <a:ext cx="968400" cy="621000"/>
            </a:xfrm>
            <a:prstGeom prst="rect">
              <a:avLst/>
            </a:prstGeom>
            <a:solidFill>
              <a:srgbClr val="F8F7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p:nvPr/>
        </p:nvSpPr>
        <p:spPr>
          <a:xfrm>
            <a:off x="838199" y="1166843"/>
            <a:ext cx="1124540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p:txBody>
      </p:sp>
      <p:sp>
        <p:nvSpPr>
          <p:cNvPr id="205" name="Google Shape;20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06" name="Google Shape;206;p11"/>
          <p:cNvSpPr txBox="1"/>
          <p:nvPr/>
        </p:nvSpPr>
        <p:spPr>
          <a:xfrm>
            <a:off x="67734" y="49415"/>
            <a:ext cx="12124200" cy="47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2060"/>
                </a:solidFill>
                <a:latin typeface="Bookman Old Style"/>
                <a:ea typeface="Bookman Old Style"/>
                <a:cs typeface="Bookman Old Style"/>
                <a:sym typeface="Bookman Old Style"/>
              </a:rPr>
              <a:t>Statistical Results from Example 2</a:t>
            </a:r>
            <a:endParaRPr sz="2500" b="1">
              <a:solidFill>
                <a:srgbClr val="002060"/>
              </a:solidFill>
              <a:latin typeface="Bookman Old Style"/>
              <a:ea typeface="Bookman Old Style"/>
              <a:cs typeface="Bookman Old Style"/>
              <a:sym typeface="Bookman Old Style"/>
            </a:endParaRPr>
          </a:p>
        </p:txBody>
      </p:sp>
      <p:pic>
        <p:nvPicPr>
          <p:cNvPr id="207" name="Google Shape;207;p11"/>
          <p:cNvPicPr preferRelativeResize="0"/>
          <p:nvPr/>
        </p:nvPicPr>
        <p:blipFill rotWithShape="1">
          <a:blip r:embed="rId3">
            <a:alphaModFix/>
          </a:blip>
          <a:srcRect/>
          <a:stretch/>
        </p:blipFill>
        <p:spPr>
          <a:xfrm>
            <a:off x="1706763" y="504277"/>
            <a:ext cx="8846201" cy="63537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214" name="Google Shape;214;p12"/>
          <p:cNvSpPr txBox="1"/>
          <p:nvPr/>
        </p:nvSpPr>
        <p:spPr>
          <a:xfrm>
            <a:off x="67734" y="49414"/>
            <a:ext cx="12124200" cy="861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500"/>
              <a:buFont typeface="Arial"/>
              <a:buNone/>
            </a:pPr>
            <a:r>
              <a:rPr lang="en-US" sz="2500" b="1">
                <a:solidFill>
                  <a:srgbClr val="002060"/>
                </a:solidFill>
                <a:latin typeface="Bookman Old Style"/>
                <a:ea typeface="Bookman Old Style"/>
                <a:cs typeface="Bookman Old Style"/>
                <a:sym typeface="Bookman Old Style"/>
              </a:rPr>
              <a:t>Students’ Reflections of the Activity</a:t>
            </a:r>
            <a:endParaRPr>
              <a:solidFill>
                <a:schemeClr val="dk1"/>
              </a:solidFill>
            </a:endParaRPr>
          </a:p>
          <a:p>
            <a:pPr marL="0" marR="0" lvl="0" indent="0" algn="l" rtl="0">
              <a:lnSpc>
                <a:spcPct val="100000"/>
              </a:lnSpc>
              <a:spcBef>
                <a:spcPts val="0"/>
              </a:spcBef>
              <a:spcAft>
                <a:spcPts val="0"/>
              </a:spcAft>
              <a:buClr>
                <a:srgbClr val="000000"/>
              </a:buClr>
              <a:buSzPts val="2500"/>
              <a:buFont typeface="Arial"/>
              <a:buNone/>
            </a:pPr>
            <a:endParaRPr sz="2500" b="1">
              <a:solidFill>
                <a:srgbClr val="002060"/>
              </a:solidFill>
              <a:latin typeface="Bookman Old Style"/>
              <a:ea typeface="Bookman Old Style"/>
              <a:cs typeface="Bookman Old Style"/>
              <a:sym typeface="Bookman Old Style"/>
            </a:endParaRPr>
          </a:p>
        </p:txBody>
      </p:sp>
      <p:sp>
        <p:nvSpPr>
          <p:cNvPr id="215" name="Google Shape;215;p12"/>
          <p:cNvSpPr txBox="1"/>
          <p:nvPr/>
        </p:nvSpPr>
        <p:spPr>
          <a:xfrm>
            <a:off x="-87675" y="809674"/>
            <a:ext cx="8934000" cy="4094400"/>
          </a:xfrm>
          <a:prstGeom prst="rect">
            <a:avLst/>
          </a:prstGeom>
          <a:noFill/>
          <a:ln>
            <a:noFill/>
          </a:ln>
        </p:spPr>
        <p:txBody>
          <a:bodyPr spcFirstLastPara="1" wrap="square" lIns="91425" tIns="45700" rIns="91425" bIns="45700" anchor="t" anchorCtr="0">
            <a:spAutoFit/>
          </a:bodyPr>
          <a:lstStyle/>
          <a:p>
            <a:pPr marL="457200" lvl="0" indent="-355600" algn="l" rtl="0">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Since ever student used a different seed number, everyone’s  results were unique. This was a great way to </a:t>
            </a:r>
            <a:r>
              <a:rPr lang="en-US" sz="2000">
                <a:solidFill>
                  <a:schemeClr val="dk1"/>
                </a:solidFill>
                <a:highlight>
                  <a:schemeClr val="accent4"/>
                </a:highlight>
                <a:latin typeface="Bookman Old Style"/>
                <a:ea typeface="Bookman Old Style"/>
                <a:cs typeface="Bookman Old Style"/>
                <a:sym typeface="Bookman Old Style"/>
              </a:rPr>
              <a:t>start conversation</a:t>
            </a:r>
            <a:r>
              <a:rPr lang="en-US" sz="2000" b="1">
                <a:solidFill>
                  <a:schemeClr val="dk1"/>
                </a:solidFill>
                <a:latin typeface="Bookman Old Style"/>
                <a:ea typeface="Bookman Old Style"/>
                <a:cs typeface="Bookman Old Style"/>
                <a:sym typeface="Bookman Old Style"/>
              </a:rPr>
              <a:t> </a:t>
            </a:r>
            <a:r>
              <a:rPr lang="en-US" sz="2000">
                <a:solidFill>
                  <a:schemeClr val="dk1"/>
                </a:solidFill>
                <a:latin typeface="Bookman Old Style"/>
                <a:ea typeface="Bookman Old Style"/>
                <a:cs typeface="Bookman Old Style"/>
                <a:sym typeface="Bookman Old Style"/>
              </a:rPr>
              <a:t>with our peers.</a:t>
            </a:r>
            <a:endParaRPr sz="2000">
              <a:solidFill>
                <a:schemeClr val="dk1"/>
              </a:solidFill>
            </a:endParaRPr>
          </a:p>
          <a:p>
            <a:pPr marL="0" lvl="0" indent="0" algn="l" rtl="0">
              <a:spcBef>
                <a:spcPts val="0"/>
              </a:spcBef>
              <a:spcAft>
                <a:spcPts val="0"/>
              </a:spcAft>
              <a:buClr>
                <a:schemeClr val="dk1"/>
              </a:buClr>
              <a:buSzPts val="2000"/>
              <a:buFont typeface="Arial"/>
              <a:buNone/>
            </a:pPr>
            <a:endParaRPr sz="2000">
              <a:solidFill>
                <a:schemeClr val="dk1"/>
              </a:solidFill>
              <a:latin typeface="Bookman Old Style"/>
              <a:ea typeface="Bookman Old Style"/>
              <a:cs typeface="Bookman Old Style"/>
              <a:sym typeface="Bookman Old Style"/>
            </a:endParaRPr>
          </a:p>
          <a:p>
            <a:pPr marL="457200" lvl="0" indent="-355600" algn="l" rtl="0">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The R script generated a histogram, boxplot, as well as QQ plot. Looking at these plots </a:t>
            </a:r>
            <a:r>
              <a:rPr lang="en-US" sz="2000">
                <a:solidFill>
                  <a:schemeClr val="dk1"/>
                </a:solidFill>
                <a:highlight>
                  <a:schemeClr val="accent4"/>
                </a:highlight>
                <a:latin typeface="Bookman Old Style"/>
                <a:ea typeface="Bookman Old Style"/>
                <a:cs typeface="Bookman Old Style"/>
                <a:sym typeface="Bookman Old Style"/>
              </a:rPr>
              <a:t>helped me practice my visual analysis</a:t>
            </a:r>
            <a:r>
              <a:rPr lang="en-US" sz="2000">
                <a:solidFill>
                  <a:schemeClr val="dk1"/>
                </a:solidFill>
                <a:latin typeface="Bookman Old Style"/>
                <a:ea typeface="Bookman Old Style"/>
                <a:cs typeface="Bookman Old Style"/>
                <a:sym typeface="Bookman Old Style"/>
              </a:rPr>
              <a:t>…</a:t>
            </a:r>
            <a:endParaRPr sz="2000">
              <a:solidFill>
                <a:schemeClr val="dk1"/>
              </a:solidFill>
              <a:latin typeface="Bookman Old Style"/>
              <a:ea typeface="Bookman Old Style"/>
              <a:cs typeface="Bookman Old Style"/>
              <a:sym typeface="Bookman Old Style"/>
            </a:endParaRPr>
          </a:p>
          <a:p>
            <a:pPr marL="914400" lvl="0" indent="0" algn="l" rtl="0">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457200" lvl="0" indent="-355600" algn="l" rtl="0">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In-line comments </a:t>
            </a:r>
            <a:r>
              <a:rPr lang="en-US" sz="2000">
                <a:solidFill>
                  <a:schemeClr val="dk1"/>
                </a:solidFill>
                <a:highlight>
                  <a:schemeClr val="accent4"/>
                </a:highlight>
                <a:latin typeface="Bookman Old Style"/>
                <a:ea typeface="Bookman Old Style"/>
                <a:cs typeface="Bookman Old Style"/>
                <a:sym typeface="Bookman Old Style"/>
              </a:rPr>
              <a:t>clarified any confusion</a:t>
            </a:r>
            <a:r>
              <a:rPr lang="en-US" sz="2000">
                <a:solidFill>
                  <a:schemeClr val="dk1"/>
                </a:solidFill>
                <a:latin typeface="Bookman Old Style"/>
                <a:ea typeface="Bookman Old Style"/>
                <a:cs typeface="Bookman Old Style"/>
                <a:sym typeface="Bookman Old Style"/>
              </a:rPr>
              <a:t> I had and helped me </a:t>
            </a:r>
            <a:r>
              <a:rPr lang="en-US" sz="2000">
                <a:solidFill>
                  <a:schemeClr val="dk1"/>
                </a:solidFill>
                <a:highlight>
                  <a:schemeClr val="accent4"/>
                </a:highlight>
                <a:latin typeface="Bookman Old Style"/>
                <a:ea typeface="Bookman Old Style"/>
                <a:cs typeface="Bookman Old Style"/>
                <a:sym typeface="Bookman Old Style"/>
              </a:rPr>
              <a:t>worry less</a:t>
            </a:r>
            <a:r>
              <a:rPr lang="en-US" sz="2000" b="1">
                <a:solidFill>
                  <a:schemeClr val="dk1"/>
                </a:solidFill>
                <a:latin typeface="Bookman Old Style"/>
                <a:ea typeface="Bookman Old Style"/>
                <a:cs typeface="Bookman Old Style"/>
                <a:sym typeface="Bookman Old Style"/>
              </a:rPr>
              <a:t> </a:t>
            </a:r>
            <a:r>
              <a:rPr lang="en-US" sz="2000">
                <a:solidFill>
                  <a:schemeClr val="dk1"/>
                </a:solidFill>
                <a:latin typeface="Bookman Old Style"/>
                <a:ea typeface="Bookman Old Style"/>
                <a:cs typeface="Bookman Old Style"/>
                <a:sym typeface="Bookman Old Style"/>
              </a:rPr>
              <a:t>about the process of conducting statistical analysis.</a:t>
            </a:r>
            <a:endParaRPr sz="2000">
              <a:solidFill>
                <a:schemeClr val="dk1"/>
              </a:solidFill>
              <a:latin typeface="Bookman Old Style"/>
              <a:ea typeface="Bookman Old Style"/>
              <a:cs typeface="Bookman Old Style"/>
              <a:sym typeface="Bookman Old Style"/>
            </a:endParaRPr>
          </a:p>
          <a:p>
            <a:pPr marL="914400" lvl="0" indent="0" algn="l" rtl="0">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457200" lvl="0" indent="-355600" algn="l" rtl="0">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Visualizing  the procedure for constructing confidence intervals showed that </a:t>
            </a:r>
            <a:r>
              <a:rPr lang="en-US" sz="2000">
                <a:solidFill>
                  <a:schemeClr val="dk1"/>
                </a:solidFill>
                <a:highlight>
                  <a:schemeClr val="accent4"/>
                </a:highlight>
                <a:latin typeface="Bookman Old Style"/>
                <a:ea typeface="Bookman Old Style"/>
                <a:cs typeface="Bookman Old Style"/>
                <a:sym typeface="Bookman Old Style"/>
              </a:rPr>
              <a:t>where this activity really went beyond numbers</a:t>
            </a:r>
            <a:r>
              <a:rPr lang="en-US" sz="2000">
                <a:solidFill>
                  <a:schemeClr val="dk1"/>
                </a:solidFill>
                <a:latin typeface="Bookman Old Style"/>
                <a:ea typeface="Bookman Old Style"/>
                <a:cs typeface="Bookman Old Style"/>
                <a:sym typeface="Bookman Old Style"/>
              </a:rPr>
              <a:t>.</a:t>
            </a:r>
            <a:endParaRPr sz="2000">
              <a:solidFill>
                <a:schemeClr val="dk1"/>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Clr>
                <a:srgbClr val="000000"/>
              </a:buClr>
              <a:buSzPts val="2000"/>
              <a:buFont typeface="Arial"/>
              <a:buNone/>
            </a:pPr>
            <a:endParaRPr sz="2000">
              <a:latin typeface="Bookman Old Style"/>
              <a:ea typeface="Bookman Old Style"/>
              <a:cs typeface="Bookman Old Style"/>
              <a:sym typeface="Bookman Old Style"/>
            </a:endParaRPr>
          </a:p>
        </p:txBody>
      </p:sp>
      <p:pic>
        <p:nvPicPr>
          <p:cNvPr id="216" name="Google Shape;216;p12"/>
          <p:cNvPicPr preferRelativeResize="0"/>
          <p:nvPr/>
        </p:nvPicPr>
        <p:blipFill>
          <a:blip r:embed="rId3">
            <a:alphaModFix/>
          </a:blip>
          <a:stretch>
            <a:fillRect/>
          </a:stretch>
        </p:blipFill>
        <p:spPr>
          <a:xfrm>
            <a:off x="8486824" y="876300"/>
            <a:ext cx="3447950" cy="25787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23" name="Google Shape;223;p13"/>
          <p:cNvSpPr txBox="1"/>
          <p:nvPr/>
        </p:nvSpPr>
        <p:spPr>
          <a:xfrm>
            <a:off x="67734" y="49414"/>
            <a:ext cx="12124200" cy="86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2060"/>
                </a:solidFill>
                <a:latin typeface="Bookman Old Style"/>
                <a:ea typeface="Bookman Old Style"/>
                <a:cs typeface="Bookman Old Style"/>
                <a:sym typeface="Bookman Old Style"/>
              </a:rPr>
              <a:t>Example 3: </a:t>
            </a:r>
            <a:r>
              <a:rPr lang="en-US" sz="2500" b="1">
                <a:solidFill>
                  <a:srgbClr val="002060"/>
                </a:solidFill>
                <a:latin typeface="Bookman Old Style"/>
                <a:ea typeface="Bookman Old Style"/>
                <a:cs typeface="Bookman Old Style"/>
                <a:sym typeface="Bookman Old Style"/>
              </a:rPr>
              <a:t>Hypothesis Testing</a:t>
            </a:r>
            <a:br>
              <a:rPr lang="en-US" sz="2500" b="1">
                <a:solidFill>
                  <a:srgbClr val="002060"/>
                </a:solidFill>
                <a:latin typeface="Bookman Old Style"/>
                <a:ea typeface="Bookman Old Style"/>
                <a:cs typeface="Bookman Old Style"/>
                <a:sym typeface="Bookman Old Style"/>
              </a:rPr>
            </a:br>
            <a:r>
              <a:rPr lang="en-US" sz="2500" b="1">
                <a:solidFill>
                  <a:srgbClr val="002060"/>
                </a:solidFill>
                <a:latin typeface="Bookman Old Style"/>
                <a:ea typeface="Bookman Old Style"/>
                <a:cs typeface="Bookman Old Style"/>
                <a:sym typeface="Bookman Old Style"/>
              </a:rPr>
              <a:t>Error Simulation in R</a:t>
            </a:r>
            <a:endParaRPr sz="2500" b="1">
              <a:solidFill>
                <a:srgbClr val="002060"/>
              </a:solidFill>
              <a:latin typeface="Bookman Old Style"/>
              <a:ea typeface="Bookman Old Style"/>
              <a:cs typeface="Bookman Old Style"/>
              <a:sym typeface="Bookman Old Style"/>
            </a:endParaRPr>
          </a:p>
        </p:txBody>
      </p:sp>
      <p:sp>
        <p:nvSpPr>
          <p:cNvPr id="224" name="Google Shape;224;p13"/>
          <p:cNvSpPr txBox="1"/>
          <p:nvPr/>
        </p:nvSpPr>
        <p:spPr>
          <a:xfrm>
            <a:off x="627325" y="1166850"/>
            <a:ext cx="7719000" cy="3170700"/>
          </a:xfrm>
          <a:prstGeom prst="rect">
            <a:avLst/>
          </a:prstGeom>
          <a:noFill/>
          <a:ln>
            <a:noFill/>
          </a:ln>
        </p:spPr>
        <p:txBody>
          <a:bodyPr spcFirstLastPara="1" wrap="square" lIns="91425" tIns="45700" rIns="91425" bIns="45700" anchor="t" anchorCtr="0">
            <a:spAutoFit/>
          </a:bodyPr>
          <a:lstStyle/>
          <a:p>
            <a:pPr marL="457200" lvl="0" indent="-355600" algn="l" rtl="0">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Simulating course grade data from STA123 </a:t>
            </a:r>
            <a:endParaRPr sz="2000">
              <a:solidFill>
                <a:schemeClr val="dk1"/>
              </a:solidFill>
              <a:latin typeface="Bookman Old Style"/>
              <a:ea typeface="Bookman Old Style"/>
              <a:cs typeface="Bookman Old Style"/>
              <a:sym typeface="Bookman Old Style"/>
            </a:endParaRPr>
          </a:p>
          <a:p>
            <a:pPr marL="457200" lvl="0" indent="0" algn="l" rtl="0">
              <a:spcBef>
                <a:spcPts val="0"/>
              </a:spcBef>
              <a:spcAft>
                <a:spcPts val="0"/>
              </a:spcAft>
              <a:buNone/>
            </a:pPr>
            <a:r>
              <a:rPr lang="en-US" sz="2000">
                <a:solidFill>
                  <a:schemeClr val="dk1"/>
                </a:solidFill>
                <a:latin typeface="Bookman Old Style"/>
                <a:ea typeface="Bookman Old Style"/>
                <a:cs typeface="Bookman Old Style"/>
                <a:sym typeface="Bookman Old Style"/>
              </a:rPr>
              <a:t>with μ = 70, and σ = 5.</a:t>
            </a:r>
            <a:endParaRPr sz="2000">
              <a:solidFill>
                <a:schemeClr val="dk1"/>
              </a:solidFill>
              <a:latin typeface="Bookman Old Style"/>
              <a:ea typeface="Bookman Old Style"/>
              <a:cs typeface="Bookman Old Style"/>
              <a:sym typeface="Bookman Old Style"/>
            </a:endParaRPr>
          </a:p>
          <a:p>
            <a:pPr marL="457200" lvl="0" indent="0" algn="l" rtl="0">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457200" marR="0" lvl="0" indent="-355600" algn="l" rtl="0">
              <a:lnSpc>
                <a:spcPct val="10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Testing H</a:t>
            </a:r>
            <a:r>
              <a:rPr lang="en-US" sz="2000" baseline="-25000">
                <a:solidFill>
                  <a:schemeClr val="dk1"/>
                </a:solidFill>
                <a:latin typeface="Bookman Old Style"/>
                <a:ea typeface="Bookman Old Style"/>
                <a:cs typeface="Bookman Old Style"/>
                <a:sym typeface="Bookman Old Style"/>
              </a:rPr>
              <a:t>0</a:t>
            </a:r>
            <a:r>
              <a:rPr lang="en-US" sz="2000">
                <a:solidFill>
                  <a:schemeClr val="dk1"/>
                </a:solidFill>
                <a:latin typeface="Bookman Old Style"/>
                <a:ea typeface="Bookman Old Style"/>
                <a:cs typeface="Bookman Old Style"/>
                <a:sym typeface="Bookman Old Style"/>
              </a:rPr>
              <a:t>: μ = 70, H</a:t>
            </a:r>
            <a:r>
              <a:rPr lang="en-US" sz="2000" baseline="-25000">
                <a:solidFill>
                  <a:schemeClr val="dk1"/>
                </a:solidFill>
                <a:latin typeface="Bookman Old Style"/>
                <a:ea typeface="Bookman Old Style"/>
                <a:cs typeface="Bookman Old Style"/>
                <a:sym typeface="Bookman Old Style"/>
              </a:rPr>
              <a:t>a</a:t>
            </a:r>
            <a:r>
              <a:rPr lang="en-US" sz="2000">
                <a:solidFill>
                  <a:schemeClr val="dk1"/>
                </a:solidFill>
                <a:latin typeface="Bookman Old Style"/>
                <a:ea typeface="Bookman Old Style"/>
                <a:cs typeface="Bookman Old Style"/>
                <a:sym typeface="Bookman Old Style"/>
              </a:rPr>
              <a:t>: μ &gt; 70 , 𝛼 = 0.05 in R-Studio.</a:t>
            </a:r>
            <a:endParaRPr sz="2000">
              <a:solidFill>
                <a:schemeClr val="dk1"/>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457200" marR="0" lvl="0" indent="-355600" algn="l" rtl="0">
              <a:lnSpc>
                <a:spcPct val="10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Generating 10,000 samples of size 25, finding their test statistics and finding how many of those have p-value less than or equal to 0.05</a:t>
            </a:r>
            <a:endParaRPr sz="2000">
              <a:solidFill>
                <a:schemeClr val="dk1"/>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457200" marR="0" lvl="0" indent="-355600" algn="l" rtl="0">
              <a:lnSpc>
                <a:spcPct val="10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Making  a histogram of the observed  test statistics..</a:t>
            </a:r>
            <a:endParaRPr sz="2000">
              <a:solidFill>
                <a:schemeClr val="dk1"/>
              </a:solidFill>
              <a:latin typeface="Bookman Old Style"/>
              <a:ea typeface="Bookman Old Style"/>
              <a:cs typeface="Bookman Old Style"/>
              <a:sym typeface="Bookman Old Style"/>
            </a:endParaRPr>
          </a:p>
        </p:txBody>
      </p:sp>
      <p:pic>
        <p:nvPicPr>
          <p:cNvPr id="225" name="Google Shape;225;p13"/>
          <p:cNvPicPr preferRelativeResize="0"/>
          <p:nvPr/>
        </p:nvPicPr>
        <p:blipFill rotWithShape="1">
          <a:blip r:embed="rId3">
            <a:alphaModFix/>
          </a:blip>
          <a:srcRect b="1146"/>
          <a:stretch/>
        </p:blipFill>
        <p:spPr>
          <a:xfrm>
            <a:off x="8487125" y="1114475"/>
            <a:ext cx="3540876" cy="23628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p:nvPr/>
        </p:nvSpPr>
        <p:spPr>
          <a:xfrm>
            <a:off x="838199" y="1166843"/>
            <a:ext cx="1124540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p:txBody>
      </p:sp>
      <p:sp>
        <p:nvSpPr>
          <p:cNvPr id="232" name="Google Shape;2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33" name="Google Shape;233;p14"/>
          <p:cNvSpPr txBox="1"/>
          <p:nvPr/>
        </p:nvSpPr>
        <p:spPr>
          <a:xfrm>
            <a:off x="67734" y="49415"/>
            <a:ext cx="12124266"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2060"/>
                </a:solidFill>
                <a:latin typeface="Bookman Old Style"/>
                <a:ea typeface="Bookman Old Style"/>
                <a:cs typeface="Bookman Old Style"/>
                <a:sym typeface="Bookman Old Style"/>
              </a:rPr>
              <a:t>Statistical Results from Exam</a:t>
            </a:r>
            <a:r>
              <a:rPr lang="en-US" sz="2500" b="1">
                <a:solidFill>
                  <a:srgbClr val="002060"/>
                </a:solidFill>
                <a:latin typeface="Bookman Old Style"/>
                <a:ea typeface="Bookman Old Style"/>
                <a:cs typeface="Bookman Old Style"/>
                <a:sym typeface="Bookman Old Style"/>
              </a:rPr>
              <a:t>p</a:t>
            </a:r>
            <a:r>
              <a:rPr lang="en-US" sz="2500" b="1" i="0" u="none" strike="noStrike" cap="none">
                <a:solidFill>
                  <a:srgbClr val="002060"/>
                </a:solidFill>
                <a:latin typeface="Bookman Old Style"/>
                <a:ea typeface="Bookman Old Style"/>
                <a:cs typeface="Bookman Old Style"/>
                <a:sym typeface="Bookman Old Style"/>
              </a:rPr>
              <a:t>le 3</a:t>
            </a:r>
            <a:endParaRPr sz="2500" b="1" i="0" u="none" strike="noStrike" cap="none">
              <a:solidFill>
                <a:srgbClr val="002060"/>
              </a:solidFill>
              <a:latin typeface="Bookman Old Style"/>
              <a:ea typeface="Bookman Old Style"/>
              <a:cs typeface="Bookman Old Style"/>
              <a:sym typeface="Bookman Old Style"/>
            </a:endParaRPr>
          </a:p>
        </p:txBody>
      </p:sp>
      <p:pic>
        <p:nvPicPr>
          <p:cNvPr id="234" name="Google Shape;234;p14"/>
          <p:cNvPicPr preferRelativeResize="0"/>
          <p:nvPr/>
        </p:nvPicPr>
        <p:blipFill rotWithShape="1">
          <a:blip r:embed="rId3">
            <a:alphaModFix/>
          </a:blip>
          <a:srcRect/>
          <a:stretch/>
        </p:blipFill>
        <p:spPr>
          <a:xfrm>
            <a:off x="2240292" y="625162"/>
            <a:ext cx="7779150" cy="60963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p:nvPr/>
        </p:nvSpPr>
        <p:spPr>
          <a:xfrm>
            <a:off x="838199" y="1166843"/>
            <a:ext cx="1124540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p:txBody>
      </p:sp>
      <p:sp>
        <p:nvSpPr>
          <p:cNvPr id="241" name="Google Shape;24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42" name="Google Shape;242;p15"/>
          <p:cNvSpPr txBox="1"/>
          <p:nvPr/>
        </p:nvSpPr>
        <p:spPr>
          <a:xfrm>
            <a:off x="67734" y="49414"/>
            <a:ext cx="12124266"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002060"/>
                </a:solidFill>
                <a:latin typeface="Bookman Old Style"/>
                <a:ea typeface="Bookman Old Style"/>
                <a:cs typeface="Bookman Old Style"/>
                <a:sym typeface="Bookman Old Style"/>
              </a:rPr>
              <a:t>Reflection of the Activity</a:t>
            </a:r>
            <a:endParaRPr sz="1400" b="0" i="0" u="none" strike="noStrike" cap="none">
              <a:solidFill>
                <a:srgbClr val="000000"/>
              </a:solidFill>
              <a:latin typeface="Arial"/>
              <a:ea typeface="Arial"/>
              <a:cs typeface="Arial"/>
              <a:sym typeface="Arial"/>
            </a:endParaRPr>
          </a:p>
        </p:txBody>
      </p:sp>
      <p:sp>
        <p:nvSpPr>
          <p:cNvPr id="243" name="Google Shape;243;p15"/>
          <p:cNvSpPr txBox="1"/>
          <p:nvPr/>
        </p:nvSpPr>
        <p:spPr>
          <a:xfrm>
            <a:off x="0" y="789016"/>
            <a:ext cx="8243100" cy="28629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rgbClr val="000000"/>
              </a:buClr>
              <a:buSzPts val="2000"/>
              <a:buFont typeface="Bookman Old Style"/>
              <a:buChar char="●"/>
            </a:pPr>
            <a:r>
              <a:rPr lang="en-US" sz="2000" i="0" u="none" strike="noStrike" cap="none">
                <a:solidFill>
                  <a:srgbClr val="000000"/>
                </a:solidFill>
                <a:highlight>
                  <a:schemeClr val="accent4"/>
                </a:highlight>
                <a:latin typeface="Bookman Old Style"/>
                <a:ea typeface="Bookman Old Style"/>
                <a:cs typeface="Bookman Old Style"/>
                <a:sym typeface="Bookman Old Style"/>
              </a:rPr>
              <a:t>Making the histogram</a:t>
            </a:r>
            <a:r>
              <a:rPr lang="en-US" sz="2000" b="1" i="0" u="none" strike="noStrike" cap="none">
                <a:solidFill>
                  <a:srgbClr val="000000"/>
                </a:solidFill>
                <a:latin typeface="Bookman Old Style"/>
                <a:ea typeface="Bookman Old Style"/>
                <a:cs typeface="Bookman Old Style"/>
                <a:sym typeface="Bookman Old Style"/>
              </a:rPr>
              <a:t> </a:t>
            </a:r>
            <a:r>
              <a:rPr lang="en-US" sz="2000" b="0" i="0" u="none" strike="noStrike" cap="none">
                <a:solidFill>
                  <a:srgbClr val="000000"/>
                </a:solidFill>
                <a:latin typeface="Bookman Old Style"/>
                <a:ea typeface="Bookman Old Style"/>
                <a:cs typeface="Bookman Old Style"/>
                <a:sym typeface="Bookman Old Style"/>
              </a:rPr>
              <a:t>and actually putting it together with the script that we run through R </a:t>
            </a:r>
            <a:r>
              <a:rPr lang="en-US" sz="2000" i="0" u="none" strike="noStrike" cap="none">
                <a:solidFill>
                  <a:srgbClr val="000000"/>
                </a:solidFill>
                <a:highlight>
                  <a:schemeClr val="accent4"/>
                </a:highlight>
                <a:latin typeface="Bookman Old Style"/>
                <a:ea typeface="Bookman Old Style"/>
                <a:cs typeface="Bookman Old Style"/>
                <a:sym typeface="Bookman Old Style"/>
              </a:rPr>
              <a:t>made it clear how the test statistics with small p-values made up the extreme values</a:t>
            </a:r>
            <a:r>
              <a:rPr lang="en-US" sz="2000" b="1" i="0" u="none" strike="noStrike" cap="none">
                <a:solidFill>
                  <a:srgbClr val="000000"/>
                </a:solidFill>
                <a:latin typeface="Bookman Old Style"/>
                <a:ea typeface="Bookman Old Style"/>
                <a:cs typeface="Bookman Old Style"/>
                <a:sym typeface="Bookman Old Style"/>
              </a:rPr>
              <a:t> </a:t>
            </a:r>
            <a:r>
              <a:rPr lang="en-US" sz="2000" b="0" i="0" u="none" strike="noStrike" cap="none">
                <a:solidFill>
                  <a:srgbClr val="000000"/>
                </a:solidFill>
                <a:latin typeface="Bookman Old Style"/>
                <a:ea typeface="Bookman Old Style"/>
                <a:cs typeface="Bookman Old Style"/>
                <a:sym typeface="Bookman Old Style"/>
              </a:rPr>
              <a:t>of the test statistics. </a:t>
            </a:r>
            <a:endParaRPr sz="14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Bookman Old Style"/>
              <a:buChar char="●"/>
            </a:pPr>
            <a:r>
              <a:rPr lang="en-US" sz="2000" b="0" i="0" u="none" strike="noStrike" cap="none">
                <a:solidFill>
                  <a:srgbClr val="000000"/>
                </a:solidFill>
                <a:latin typeface="Bookman Old Style"/>
                <a:ea typeface="Bookman Old Style"/>
                <a:cs typeface="Bookman Old Style"/>
                <a:sym typeface="Bookman Old Style"/>
              </a:rPr>
              <a:t>By calculating the proportion of test-statistics that are less than or equal to 0.05 I learned that </a:t>
            </a:r>
            <a:r>
              <a:rPr lang="en-US" sz="2000" i="0" u="none" strike="noStrike" cap="none">
                <a:solidFill>
                  <a:srgbClr val="000000"/>
                </a:solidFill>
                <a:highlight>
                  <a:schemeClr val="accent4"/>
                </a:highlight>
                <a:latin typeface="Bookman Old Style"/>
                <a:ea typeface="Bookman Old Style"/>
                <a:cs typeface="Bookman Old Style"/>
                <a:sym typeface="Bookman Old Style"/>
              </a:rPr>
              <a:t>an error of 5% is saying </a:t>
            </a:r>
            <a:r>
              <a:rPr lang="en-US" sz="2000" i="0" u="none" strike="noStrike" cap="none">
                <a:solidFill>
                  <a:srgbClr val="000000"/>
                </a:solidFill>
                <a:latin typeface="Bookman Old Style"/>
                <a:ea typeface="Bookman Old Style"/>
                <a:cs typeface="Bookman Old Style"/>
                <a:sym typeface="Bookman Old Style"/>
              </a:rPr>
              <a:t>that if the null hypothesis is true, about</a:t>
            </a:r>
            <a:r>
              <a:rPr lang="en-US" sz="2000" i="0" u="none" strike="noStrike" cap="none">
                <a:solidFill>
                  <a:srgbClr val="000000"/>
                </a:solidFill>
                <a:highlight>
                  <a:schemeClr val="accent4"/>
                </a:highlight>
                <a:latin typeface="Bookman Old Style"/>
                <a:ea typeface="Bookman Old Style"/>
                <a:cs typeface="Bookman Old Style"/>
                <a:sym typeface="Bookman Old Style"/>
              </a:rPr>
              <a:t> 5% of </a:t>
            </a:r>
            <a:r>
              <a:rPr lang="en-US" sz="2000" i="1" u="none" strike="noStrike" cap="none">
                <a:solidFill>
                  <a:srgbClr val="000000"/>
                </a:solidFill>
                <a:highlight>
                  <a:schemeClr val="accent4"/>
                </a:highlight>
                <a:latin typeface="Bookman Old Style"/>
                <a:ea typeface="Bookman Old Style"/>
                <a:cs typeface="Bookman Old Style"/>
                <a:sym typeface="Bookman Old Style"/>
              </a:rPr>
              <a:t>all</a:t>
            </a:r>
            <a:r>
              <a:rPr lang="en-US" sz="2000" i="0" u="none" strike="noStrike" cap="none">
                <a:solidFill>
                  <a:srgbClr val="000000"/>
                </a:solidFill>
                <a:highlight>
                  <a:schemeClr val="accent4"/>
                </a:highlight>
                <a:latin typeface="Bookman Old Style"/>
                <a:ea typeface="Bookman Old Style"/>
                <a:cs typeface="Bookman Old Style"/>
                <a:sym typeface="Bookman Old Style"/>
              </a:rPr>
              <a:t> samples </a:t>
            </a:r>
            <a:r>
              <a:rPr lang="en-US" sz="2000" i="0" u="none" strike="noStrike" cap="none">
                <a:solidFill>
                  <a:srgbClr val="000000"/>
                </a:solidFill>
                <a:latin typeface="Bookman Old Style"/>
                <a:ea typeface="Bookman Old Style"/>
                <a:cs typeface="Bookman Old Style"/>
                <a:sym typeface="Bookman Old Style"/>
              </a:rPr>
              <a:t>(of size 25 in our case) will result in extreme test-statistic values </a:t>
            </a:r>
            <a:r>
              <a:rPr lang="en-US" sz="2000" i="0" u="none" strike="noStrike" cap="none">
                <a:solidFill>
                  <a:srgbClr val="000000"/>
                </a:solidFill>
                <a:highlight>
                  <a:schemeClr val="accent4"/>
                </a:highlight>
                <a:latin typeface="Bookman Old Style"/>
                <a:ea typeface="Bookman Old Style"/>
                <a:cs typeface="Bookman Old Style"/>
                <a:sym typeface="Bookman Old Style"/>
              </a:rPr>
              <a:t>with p-value of less than or equal to 0.05.</a:t>
            </a:r>
            <a:r>
              <a:rPr lang="en-US" sz="2000" i="0" u="none" strike="noStrike" cap="none">
                <a:solidFill>
                  <a:srgbClr val="000000"/>
                </a:solidFill>
                <a:latin typeface="Bookman Old Style"/>
                <a:ea typeface="Bookman Old Style"/>
                <a:cs typeface="Bookman Old Style"/>
                <a:sym typeface="Bookman Old Style"/>
              </a:rPr>
              <a:t> </a:t>
            </a:r>
            <a:endParaRPr sz="1400" b="0" i="0" u="none" strike="noStrike" cap="none">
              <a:solidFill>
                <a:srgbClr val="000000"/>
              </a:solidFill>
              <a:latin typeface="Arial"/>
              <a:ea typeface="Arial"/>
              <a:cs typeface="Arial"/>
              <a:sym typeface="Arial"/>
            </a:endParaRPr>
          </a:p>
        </p:txBody>
      </p:sp>
      <p:sp>
        <p:nvSpPr>
          <p:cNvPr id="244" name="Google Shape;244;p15"/>
          <p:cNvSpPr txBox="1"/>
          <p:nvPr/>
        </p:nvSpPr>
        <p:spPr>
          <a:xfrm>
            <a:off x="0" y="3959725"/>
            <a:ext cx="11968500" cy="19803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rgbClr val="000000"/>
              </a:buClr>
              <a:buSzPts val="2000"/>
              <a:buFont typeface="Bookman Old Style"/>
              <a:buChar char="●"/>
            </a:pPr>
            <a:r>
              <a:rPr lang="en-US" sz="2000" b="0" i="0" u="none" strike="noStrike" cap="none">
                <a:solidFill>
                  <a:srgbClr val="000000"/>
                </a:solidFill>
                <a:latin typeface="Bookman Old Style"/>
                <a:ea typeface="Bookman Old Style"/>
                <a:cs typeface="Bookman Old Style"/>
                <a:sym typeface="Bookman Old Style"/>
              </a:rPr>
              <a:t>The </a:t>
            </a:r>
            <a:r>
              <a:rPr lang="en-US" sz="2000" b="1" i="0" u="none" strike="noStrike" cap="none">
                <a:solidFill>
                  <a:srgbClr val="000000"/>
                </a:solidFill>
                <a:latin typeface="Bookman Old Style"/>
                <a:ea typeface="Bookman Old Style"/>
                <a:cs typeface="Bookman Old Style"/>
                <a:sym typeface="Bookman Old Style"/>
              </a:rPr>
              <a:t>connection between level of significance and p-values was made clearer</a:t>
            </a:r>
            <a:r>
              <a:rPr lang="en-US" sz="2000" b="0" i="0" u="none" strike="noStrike" cap="none">
                <a:solidFill>
                  <a:srgbClr val="000000"/>
                </a:solidFill>
                <a:latin typeface="Bookman Old Style"/>
                <a:ea typeface="Bookman Old Style"/>
                <a:cs typeface="Bookman Old Style"/>
                <a:sym typeface="Bookman Old Style"/>
              </a:rPr>
              <a:t>. I’d seen hypothesis testing in previous courses, but in addition to doing some hypothesis testing, </a:t>
            </a:r>
            <a:r>
              <a:rPr lang="en-US" sz="2000" b="1" i="0" u="none" strike="noStrike" cap="none">
                <a:solidFill>
                  <a:srgbClr val="000000"/>
                </a:solidFill>
                <a:latin typeface="Bookman Old Style"/>
                <a:ea typeface="Bookman Old Style"/>
                <a:cs typeface="Bookman Old Style"/>
                <a:sym typeface="Bookman Old Style"/>
              </a:rPr>
              <a:t>actually running a simulation in R makes the concepts of p-value and error probability clearer </a:t>
            </a:r>
            <a:r>
              <a:rPr lang="en-US" sz="2000" b="0" i="0" u="none" strike="noStrike" cap="none">
                <a:solidFill>
                  <a:srgbClr val="000000"/>
                </a:solidFill>
                <a:latin typeface="Bookman Old Style"/>
                <a:ea typeface="Bookman Old Style"/>
                <a:cs typeface="Bookman Old Style"/>
                <a:sym typeface="Bookman Old Style"/>
              </a:rPr>
              <a:t>than simply doing a hypothesis test would.</a:t>
            </a:r>
            <a:endParaRPr sz="2000" b="0" i="0" u="none" strike="noStrike" cap="none">
              <a:solidFill>
                <a:schemeClr val="dk1"/>
              </a:solidFill>
              <a:latin typeface="Bookman Old Style"/>
              <a:ea typeface="Bookman Old Style"/>
              <a:cs typeface="Bookman Old Style"/>
              <a:sym typeface="Bookman Old Style"/>
            </a:endParaRPr>
          </a:p>
          <a:p>
            <a:pPr marL="0" marR="0" lvl="0" indent="0" algn="l" rtl="0">
              <a:lnSpc>
                <a:spcPct val="100000"/>
              </a:lnSpc>
              <a:spcBef>
                <a:spcPts val="80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Bookman Old Style"/>
              <a:ea typeface="Bookman Old Style"/>
              <a:cs typeface="Bookman Old Style"/>
              <a:sym typeface="Bookman Old Style"/>
            </a:endParaRPr>
          </a:p>
        </p:txBody>
      </p:sp>
      <p:pic>
        <p:nvPicPr>
          <p:cNvPr id="245" name="Google Shape;245;p15"/>
          <p:cNvPicPr preferRelativeResize="0"/>
          <p:nvPr/>
        </p:nvPicPr>
        <p:blipFill>
          <a:blip r:embed="rId3">
            <a:alphaModFix/>
          </a:blip>
          <a:stretch>
            <a:fillRect/>
          </a:stretch>
        </p:blipFill>
        <p:spPr>
          <a:xfrm>
            <a:off x="8486824" y="876300"/>
            <a:ext cx="3447950" cy="25787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p:nvPr/>
        </p:nvSpPr>
        <p:spPr>
          <a:xfrm>
            <a:off x="838199" y="1166843"/>
            <a:ext cx="1124540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p:txBody>
      </p:sp>
      <p:sp>
        <p:nvSpPr>
          <p:cNvPr id="252" name="Google Shape;25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253" name="Google Shape;253;p16"/>
          <p:cNvSpPr txBox="1"/>
          <p:nvPr/>
        </p:nvSpPr>
        <p:spPr>
          <a:xfrm>
            <a:off x="67734" y="49415"/>
            <a:ext cx="12124266"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a:solidFill>
                  <a:srgbClr val="002060"/>
                </a:solidFill>
                <a:latin typeface="Bookman Old Style"/>
                <a:ea typeface="Bookman Old Style"/>
                <a:cs typeface="Bookman Old Style"/>
                <a:sym typeface="Bookman Old Style"/>
              </a:rPr>
              <a:t>Overall </a:t>
            </a:r>
            <a:r>
              <a:rPr lang="en-US" sz="2500" b="1" i="0" u="none" strike="noStrike" cap="none">
                <a:solidFill>
                  <a:srgbClr val="002060"/>
                </a:solidFill>
                <a:latin typeface="Bookman Old Style"/>
                <a:ea typeface="Bookman Old Style"/>
                <a:cs typeface="Bookman Old Style"/>
                <a:sym typeface="Bookman Old Style"/>
              </a:rPr>
              <a:t>Observations from Students</a:t>
            </a:r>
            <a:r>
              <a:rPr lang="en-US" sz="2500" b="1">
                <a:solidFill>
                  <a:srgbClr val="002060"/>
                </a:solidFill>
                <a:latin typeface="Bookman Old Style"/>
                <a:ea typeface="Bookman Old Style"/>
                <a:cs typeface="Bookman Old Style"/>
                <a:sym typeface="Bookman Old Style"/>
              </a:rPr>
              <a:t>’ POV</a:t>
            </a:r>
            <a:endParaRPr sz="1400" b="0" i="0" u="none" strike="noStrike" cap="none">
              <a:solidFill>
                <a:srgbClr val="000000"/>
              </a:solidFill>
              <a:latin typeface="Arial"/>
              <a:ea typeface="Arial"/>
              <a:cs typeface="Arial"/>
              <a:sym typeface="Arial"/>
            </a:endParaRPr>
          </a:p>
        </p:txBody>
      </p:sp>
      <p:sp>
        <p:nvSpPr>
          <p:cNvPr id="254" name="Google Shape;254;p16"/>
          <p:cNvSpPr txBox="1"/>
          <p:nvPr/>
        </p:nvSpPr>
        <p:spPr>
          <a:xfrm>
            <a:off x="321725" y="1010775"/>
            <a:ext cx="11539500" cy="50178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SzPts val="2000"/>
              <a:buFont typeface="Bookman Old Style"/>
              <a:buChar char="●"/>
            </a:pPr>
            <a:r>
              <a:rPr lang="en-US" sz="2000">
                <a:latin typeface="Bookman Old Style"/>
                <a:ea typeface="Bookman Old Style"/>
                <a:cs typeface="Bookman Old Style"/>
                <a:sym typeface="Bookman Old Style"/>
              </a:rPr>
              <a:t>Making weekly activities a fair portion of our grade ensured attendance and </a:t>
            </a:r>
            <a:r>
              <a:rPr lang="en-US" sz="2000">
                <a:highlight>
                  <a:schemeClr val="accent4"/>
                </a:highlight>
                <a:latin typeface="Bookman Old Style"/>
                <a:ea typeface="Bookman Old Style"/>
                <a:cs typeface="Bookman Old Style"/>
                <a:sym typeface="Bookman Old Style"/>
              </a:rPr>
              <a:t>helped us keep on track</a:t>
            </a:r>
            <a:r>
              <a:rPr lang="en-US" sz="2000">
                <a:latin typeface="Bookman Old Style"/>
                <a:ea typeface="Bookman Old Style"/>
                <a:cs typeface="Bookman Old Style"/>
                <a:sym typeface="Bookman Old Style"/>
              </a:rPr>
              <a:t>.</a:t>
            </a:r>
            <a:endParaRPr sz="2000">
              <a:latin typeface="Bookman Old Style"/>
              <a:ea typeface="Bookman Old Style"/>
              <a:cs typeface="Bookman Old Style"/>
              <a:sym typeface="Bookman Old Style"/>
            </a:endParaRPr>
          </a:p>
          <a:p>
            <a:pPr marL="0" marR="0" lvl="0" indent="0" algn="l" rtl="0">
              <a:lnSpc>
                <a:spcPct val="100000"/>
              </a:lnSpc>
              <a:spcBef>
                <a:spcPts val="0"/>
              </a:spcBef>
              <a:spcAft>
                <a:spcPts val="0"/>
              </a:spcAft>
              <a:buNone/>
            </a:pPr>
            <a:endParaRPr sz="2000">
              <a:latin typeface="Bookman Old Style"/>
              <a:ea typeface="Bookman Old Style"/>
              <a:cs typeface="Bookman Old Style"/>
              <a:sym typeface="Bookman Old Style"/>
            </a:endParaRPr>
          </a:p>
          <a:p>
            <a:pPr marL="457200" marR="0" lvl="0" indent="-355600" algn="l" rtl="0">
              <a:lnSpc>
                <a:spcPct val="100000"/>
              </a:lnSpc>
              <a:spcBef>
                <a:spcPts val="0"/>
              </a:spcBef>
              <a:spcAft>
                <a:spcPts val="0"/>
              </a:spcAft>
              <a:buSzPts val="2000"/>
              <a:buFont typeface="Bookman Old Style"/>
              <a:buChar char="●"/>
            </a:pPr>
            <a:r>
              <a:rPr lang="en-US" sz="2000">
                <a:latin typeface="Bookman Old Style"/>
                <a:ea typeface="Bookman Old Style"/>
                <a:cs typeface="Bookman Old Style"/>
                <a:sym typeface="Bookman Old Style"/>
              </a:rPr>
              <a:t>Pre-tutorial activities gave us a chance to use R and </a:t>
            </a:r>
            <a:r>
              <a:rPr lang="en-US" sz="2000">
                <a:highlight>
                  <a:schemeClr val="accent4"/>
                </a:highlight>
                <a:latin typeface="Bookman Old Style"/>
                <a:ea typeface="Bookman Old Style"/>
                <a:cs typeface="Bookman Old Style"/>
                <a:sym typeface="Bookman Old Style"/>
              </a:rPr>
              <a:t>actively do statistics</a:t>
            </a:r>
            <a:r>
              <a:rPr lang="en-US" sz="2000">
                <a:latin typeface="Bookman Old Style"/>
                <a:ea typeface="Bookman Old Style"/>
                <a:cs typeface="Bookman Old Style"/>
                <a:sym typeface="Bookman Old Style"/>
              </a:rPr>
              <a:t>.</a:t>
            </a:r>
            <a:endParaRPr sz="2000">
              <a:latin typeface="Bookman Old Style"/>
              <a:ea typeface="Bookman Old Style"/>
              <a:cs typeface="Bookman Old Style"/>
              <a:sym typeface="Bookman Old Style"/>
            </a:endParaRPr>
          </a:p>
          <a:p>
            <a:pPr marL="0" marR="0" lvl="0" indent="0" algn="l" rtl="0">
              <a:lnSpc>
                <a:spcPct val="100000"/>
              </a:lnSpc>
              <a:spcBef>
                <a:spcPts val="0"/>
              </a:spcBef>
              <a:spcAft>
                <a:spcPts val="0"/>
              </a:spcAft>
              <a:buNone/>
            </a:pPr>
            <a:endParaRPr sz="2000">
              <a:latin typeface="Bookman Old Style"/>
              <a:ea typeface="Bookman Old Style"/>
              <a:cs typeface="Bookman Old Style"/>
              <a:sym typeface="Bookman Old Style"/>
            </a:endParaRPr>
          </a:p>
          <a:p>
            <a:pPr marL="457200" marR="0" lvl="0" indent="-355600" algn="l" rtl="0">
              <a:lnSpc>
                <a:spcPct val="100000"/>
              </a:lnSpc>
              <a:spcBef>
                <a:spcPts val="0"/>
              </a:spcBef>
              <a:spcAft>
                <a:spcPts val="0"/>
              </a:spcAft>
              <a:buSzPts val="2000"/>
              <a:buFont typeface="Bookman Old Style"/>
              <a:buChar char="●"/>
            </a:pPr>
            <a:r>
              <a:rPr lang="en-US" sz="2000">
                <a:latin typeface="Bookman Old Style"/>
                <a:ea typeface="Bookman Old Style"/>
                <a:cs typeface="Bookman Old Style"/>
                <a:sym typeface="Bookman Old Style"/>
              </a:rPr>
              <a:t>Pre-tutorial activities didn’t require extensive R knowledge, the scripts were given to us with </a:t>
            </a:r>
            <a:r>
              <a:rPr lang="en-US" sz="2000">
                <a:highlight>
                  <a:schemeClr val="accent4"/>
                </a:highlight>
                <a:latin typeface="Bookman Old Style"/>
                <a:ea typeface="Bookman Old Style"/>
                <a:cs typeface="Bookman Old Style"/>
                <a:sym typeface="Bookman Old Style"/>
              </a:rPr>
              <a:t>helpful comments to explain the code</a:t>
            </a:r>
            <a:r>
              <a:rPr lang="en-US" sz="2000">
                <a:latin typeface="Bookman Old Style"/>
                <a:ea typeface="Bookman Old Style"/>
                <a:cs typeface="Bookman Old Style"/>
                <a:sym typeface="Bookman Old Style"/>
              </a:rPr>
              <a:t> because the code itself can be confusing sometimes. By still asking us for some input in the code, it made sure that we’re reading through it so that we have </a:t>
            </a:r>
            <a:r>
              <a:rPr lang="en-US" sz="2000">
                <a:highlight>
                  <a:schemeClr val="accent4"/>
                </a:highlight>
                <a:latin typeface="Bookman Old Style"/>
                <a:ea typeface="Bookman Old Style"/>
                <a:cs typeface="Bookman Old Style"/>
                <a:sym typeface="Bookman Old Style"/>
              </a:rPr>
              <a:t>proper understanding of the activity</a:t>
            </a:r>
            <a:r>
              <a:rPr lang="en-US" sz="2000">
                <a:latin typeface="Bookman Old Style"/>
                <a:ea typeface="Bookman Old Style"/>
                <a:cs typeface="Bookman Old Style"/>
                <a:sym typeface="Bookman Old Style"/>
              </a:rPr>
              <a:t>.</a:t>
            </a:r>
            <a:endParaRPr sz="2000">
              <a:latin typeface="Bookman Old Style"/>
              <a:ea typeface="Bookman Old Style"/>
              <a:cs typeface="Bookman Old Style"/>
              <a:sym typeface="Bookman Old Style"/>
            </a:endParaRPr>
          </a:p>
          <a:p>
            <a:pPr marL="0" marR="0" lvl="0" indent="0" algn="l" rtl="0">
              <a:lnSpc>
                <a:spcPct val="100000"/>
              </a:lnSpc>
              <a:spcBef>
                <a:spcPts val="0"/>
              </a:spcBef>
              <a:spcAft>
                <a:spcPts val="0"/>
              </a:spcAft>
              <a:buNone/>
            </a:pPr>
            <a:endParaRPr sz="2000">
              <a:latin typeface="Bookman Old Style"/>
              <a:ea typeface="Bookman Old Style"/>
              <a:cs typeface="Bookman Old Style"/>
              <a:sym typeface="Bookman Old Style"/>
            </a:endParaRPr>
          </a:p>
          <a:p>
            <a:pPr marL="457200" marR="0" lvl="0" indent="-355600" algn="l" rtl="0">
              <a:lnSpc>
                <a:spcPct val="100000"/>
              </a:lnSpc>
              <a:spcBef>
                <a:spcPts val="0"/>
              </a:spcBef>
              <a:spcAft>
                <a:spcPts val="0"/>
              </a:spcAft>
              <a:buSzPts val="2000"/>
              <a:buFont typeface="Bookman Old Style"/>
              <a:buChar char="●"/>
            </a:pPr>
            <a:r>
              <a:rPr lang="en-US" sz="2000">
                <a:latin typeface="Bookman Old Style"/>
                <a:ea typeface="Bookman Old Style"/>
                <a:cs typeface="Bookman Old Style"/>
                <a:sym typeface="Bookman Old Style"/>
              </a:rPr>
              <a:t>Releasing the questions ahead of tutorial session allowed us to </a:t>
            </a:r>
            <a:r>
              <a:rPr lang="en-US" sz="2000">
                <a:highlight>
                  <a:schemeClr val="accent4"/>
                </a:highlight>
                <a:latin typeface="Bookman Old Style"/>
                <a:ea typeface="Bookman Old Style"/>
                <a:cs typeface="Bookman Old Style"/>
                <a:sym typeface="Bookman Old Style"/>
              </a:rPr>
              <a:t>feel more prepared</a:t>
            </a:r>
            <a:r>
              <a:rPr lang="en-US" sz="2000">
                <a:latin typeface="Bookman Old Style"/>
                <a:ea typeface="Bookman Old Style"/>
                <a:cs typeface="Bookman Old Style"/>
                <a:sym typeface="Bookman Old Style"/>
              </a:rPr>
              <a:t> and allowed us to think about them in advance which made it </a:t>
            </a:r>
            <a:r>
              <a:rPr lang="en-US" sz="2000">
                <a:highlight>
                  <a:schemeClr val="accent4"/>
                </a:highlight>
                <a:latin typeface="Bookman Old Style"/>
                <a:ea typeface="Bookman Old Style"/>
                <a:cs typeface="Bookman Old Style"/>
                <a:sym typeface="Bookman Old Style"/>
              </a:rPr>
              <a:t>less stressful</a:t>
            </a:r>
            <a:r>
              <a:rPr lang="en-US" sz="2000">
                <a:latin typeface="Bookman Old Style"/>
                <a:ea typeface="Bookman Old Style"/>
                <a:cs typeface="Bookman Old Style"/>
                <a:sym typeface="Bookman Old Style"/>
              </a:rPr>
              <a:t>.</a:t>
            </a:r>
            <a:endParaRPr sz="2000">
              <a:latin typeface="Bookman Old Style"/>
              <a:ea typeface="Bookman Old Style"/>
              <a:cs typeface="Bookman Old Style"/>
              <a:sym typeface="Bookman Old Style"/>
            </a:endParaRPr>
          </a:p>
          <a:p>
            <a:pPr marL="0" marR="0" lvl="0" indent="0" algn="l" rtl="0">
              <a:lnSpc>
                <a:spcPct val="100000"/>
              </a:lnSpc>
              <a:spcBef>
                <a:spcPts val="0"/>
              </a:spcBef>
              <a:spcAft>
                <a:spcPts val="0"/>
              </a:spcAft>
              <a:buNone/>
            </a:pPr>
            <a:endParaRPr sz="2000">
              <a:latin typeface="Bookman Old Style"/>
              <a:ea typeface="Bookman Old Style"/>
              <a:cs typeface="Bookman Old Style"/>
              <a:sym typeface="Bookman Old Style"/>
            </a:endParaRPr>
          </a:p>
          <a:p>
            <a:pPr marL="457200" marR="0" lvl="0" indent="-355600" algn="l" rtl="0">
              <a:lnSpc>
                <a:spcPct val="100000"/>
              </a:lnSpc>
              <a:spcBef>
                <a:spcPts val="0"/>
              </a:spcBef>
              <a:spcAft>
                <a:spcPts val="0"/>
              </a:spcAft>
              <a:buSzPts val="2000"/>
              <a:buFont typeface="Bookman Old Style"/>
              <a:buChar char="●"/>
            </a:pPr>
            <a:r>
              <a:rPr lang="en-US" sz="2000">
                <a:latin typeface="Bookman Old Style"/>
                <a:ea typeface="Bookman Old Style"/>
                <a:cs typeface="Bookman Old Style"/>
                <a:sym typeface="Bookman Old Style"/>
              </a:rPr>
              <a:t>Posting solutions afterward ensures clarity even if we struggle with the material during the  tutorial; we’re able to </a:t>
            </a:r>
            <a:r>
              <a:rPr lang="en-US" sz="2000">
                <a:highlight>
                  <a:schemeClr val="accent4"/>
                </a:highlight>
                <a:latin typeface="Bookman Old Style"/>
                <a:ea typeface="Bookman Old Style"/>
                <a:cs typeface="Bookman Old Style"/>
                <a:sym typeface="Bookman Old Style"/>
              </a:rPr>
              <a:t>see where we went wrong and fix our understanding and misconceptions of the material.</a:t>
            </a:r>
            <a:endParaRPr sz="2000">
              <a:highlight>
                <a:schemeClr val="accent4"/>
              </a:highlight>
              <a:latin typeface="Bookman Old Style"/>
              <a:ea typeface="Bookman Old Style"/>
              <a:cs typeface="Bookman Old Style"/>
              <a:sym typeface="Bookman Old Styl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261" name="Google Shape;261;p17"/>
          <p:cNvSpPr txBox="1"/>
          <p:nvPr/>
        </p:nvSpPr>
        <p:spPr>
          <a:xfrm>
            <a:off x="67734" y="49415"/>
            <a:ext cx="12124266"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a:solidFill>
                  <a:srgbClr val="002060"/>
                </a:solidFill>
                <a:latin typeface="Bookman Old Style"/>
                <a:ea typeface="Bookman Old Style"/>
                <a:cs typeface="Bookman Old Style"/>
                <a:sym typeface="Bookman Old Style"/>
              </a:rPr>
              <a:t>Observations from Teaching Assistants’ POV</a:t>
            </a:r>
            <a:endParaRPr sz="1400" b="0" i="0" u="none" strike="noStrike" cap="none">
              <a:solidFill>
                <a:srgbClr val="000000"/>
              </a:solidFill>
              <a:latin typeface="Arial"/>
              <a:ea typeface="Arial"/>
              <a:cs typeface="Arial"/>
              <a:sym typeface="Arial"/>
            </a:endParaRPr>
          </a:p>
        </p:txBody>
      </p:sp>
      <p:sp>
        <p:nvSpPr>
          <p:cNvPr id="262" name="Google Shape;262;p17"/>
          <p:cNvSpPr txBox="1"/>
          <p:nvPr/>
        </p:nvSpPr>
        <p:spPr>
          <a:xfrm>
            <a:off x="1331212" y="590575"/>
            <a:ext cx="9597300" cy="517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a:p>
          <a:p>
            <a:pPr marL="457200" marR="0" lvl="0" indent="-355600" algn="l" rtl="0">
              <a:lnSpc>
                <a:spcPct val="100000"/>
              </a:lnSpc>
              <a:spcBef>
                <a:spcPts val="0"/>
              </a:spcBef>
              <a:spcAft>
                <a:spcPts val="0"/>
              </a:spcAft>
              <a:buSzPts val="2000"/>
              <a:buChar char="●"/>
            </a:pPr>
            <a:r>
              <a:rPr lang="en-US" sz="2000"/>
              <a:t>Students formed study group in small groups. When encountering difficulty, they would first </a:t>
            </a:r>
            <a:r>
              <a:rPr lang="en-US" sz="2000">
                <a:highlight>
                  <a:schemeClr val="accent4"/>
                </a:highlight>
              </a:rPr>
              <a:t>ask their group members for help</a:t>
            </a:r>
            <a:r>
              <a:rPr lang="en-US" sz="2000"/>
              <a:t>, then check lecture slides or the internet, and finally come to the teaching team for verification.</a:t>
            </a:r>
            <a:endParaRPr sz="1600"/>
          </a:p>
          <a:p>
            <a:pPr marL="0" marR="0" lvl="0" indent="0" algn="l" rtl="0">
              <a:lnSpc>
                <a:spcPct val="100000"/>
              </a:lnSpc>
              <a:spcBef>
                <a:spcPts val="0"/>
              </a:spcBef>
              <a:spcAft>
                <a:spcPts val="0"/>
              </a:spcAft>
              <a:buNone/>
            </a:pPr>
            <a:endParaRPr sz="1600"/>
          </a:p>
          <a:p>
            <a:pPr marL="457200" marR="0" lvl="0" indent="-355600" algn="l" rtl="0">
              <a:lnSpc>
                <a:spcPct val="100000"/>
              </a:lnSpc>
              <a:spcBef>
                <a:spcPts val="0"/>
              </a:spcBef>
              <a:spcAft>
                <a:spcPts val="0"/>
              </a:spcAft>
              <a:buSzPts val="2000"/>
              <a:buChar char="●"/>
            </a:pPr>
            <a:r>
              <a:rPr lang="en-US" sz="2000"/>
              <a:t>Students often </a:t>
            </a:r>
            <a:r>
              <a:rPr lang="en-US" sz="2000">
                <a:highlight>
                  <a:schemeClr val="accent4"/>
                </a:highlight>
              </a:rPr>
              <a:t>sought confirmation on their understanding</a:t>
            </a:r>
            <a:r>
              <a:rPr lang="en-US" sz="2000"/>
              <a:t> about the tutorial activities such as how to check for normality, interpretation of confidence intervals, and specific derivations. </a:t>
            </a:r>
            <a:endParaRPr sz="1600" baseline="-25000"/>
          </a:p>
          <a:p>
            <a:pPr marL="0" marR="0" lvl="0" indent="0" algn="l" rtl="0">
              <a:lnSpc>
                <a:spcPct val="100000"/>
              </a:lnSpc>
              <a:spcBef>
                <a:spcPts val="0"/>
              </a:spcBef>
              <a:spcAft>
                <a:spcPts val="0"/>
              </a:spcAft>
              <a:buNone/>
            </a:pPr>
            <a:endParaRPr sz="1600" baseline="-25000"/>
          </a:p>
          <a:p>
            <a:pPr marL="457200" marR="0" lvl="0" indent="-355600" algn="l" rtl="0">
              <a:lnSpc>
                <a:spcPct val="100000"/>
              </a:lnSpc>
              <a:spcBef>
                <a:spcPts val="0"/>
              </a:spcBef>
              <a:spcAft>
                <a:spcPts val="0"/>
              </a:spcAft>
              <a:buSzPts val="2000"/>
              <a:buChar char="●"/>
            </a:pPr>
            <a:r>
              <a:rPr lang="en-US" sz="2000"/>
              <a:t>Students willingly </a:t>
            </a:r>
            <a:r>
              <a:rPr lang="en-US" sz="2000">
                <a:highlight>
                  <a:schemeClr val="accent4"/>
                </a:highlight>
              </a:rPr>
              <a:t>asked for a chance to tackle problems on their own</a:t>
            </a:r>
            <a:r>
              <a:rPr lang="en-US" sz="2000"/>
              <a:t>. After that, we would  write the relevant formulas, theorems, and definitions needed to complete the tutorial activities.</a:t>
            </a:r>
            <a:endParaRPr sz="2000"/>
          </a:p>
          <a:p>
            <a:pPr marL="0" marR="0" lvl="0" indent="0" algn="l" rtl="0">
              <a:lnSpc>
                <a:spcPct val="100000"/>
              </a:lnSpc>
              <a:spcBef>
                <a:spcPts val="0"/>
              </a:spcBef>
              <a:spcAft>
                <a:spcPts val="0"/>
              </a:spcAft>
              <a:buNone/>
            </a:pPr>
            <a:endParaRPr sz="2000"/>
          </a:p>
          <a:p>
            <a:pPr marL="457200" marR="0" lvl="0" indent="-355600" algn="l" rtl="0">
              <a:lnSpc>
                <a:spcPct val="100000"/>
              </a:lnSpc>
              <a:spcBef>
                <a:spcPts val="0"/>
              </a:spcBef>
              <a:spcAft>
                <a:spcPts val="0"/>
              </a:spcAft>
              <a:buSzPts val="2000"/>
              <a:buChar char="●"/>
            </a:pPr>
            <a:r>
              <a:rPr lang="en-US" sz="2000"/>
              <a:t>Students often </a:t>
            </a:r>
            <a:r>
              <a:rPr lang="en-US" sz="2000">
                <a:highlight>
                  <a:schemeClr val="accent4"/>
                </a:highlight>
              </a:rPr>
              <a:t>preferred answers that guide them</a:t>
            </a:r>
            <a:r>
              <a:rPr lang="en-US" sz="2000"/>
              <a:t> rather than direct solutions. This encouraged them to go through the steps and </a:t>
            </a:r>
            <a:r>
              <a:rPr lang="en-US" sz="2000">
                <a:highlight>
                  <a:schemeClr val="accent4"/>
                </a:highlight>
              </a:rPr>
              <a:t>think about what they are working on</a:t>
            </a:r>
            <a:r>
              <a:rPr lang="en-US" sz="2000"/>
              <a: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8"/>
          <p:cNvSpPr/>
          <p:nvPr/>
        </p:nvSpPr>
        <p:spPr>
          <a:xfrm>
            <a:off x="838199" y="1166843"/>
            <a:ext cx="1124540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p:txBody>
      </p:sp>
      <p:sp>
        <p:nvSpPr>
          <p:cNvPr id="269" name="Google Shape;26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270" name="Google Shape;270;p18"/>
          <p:cNvSpPr txBox="1"/>
          <p:nvPr/>
        </p:nvSpPr>
        <p:spPr>
          <a:xfrm>
            <a:off x="67734" y="49415"/>
            <a:ext cx="12124266"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a:solidFill>
                  <a:srgbClr val="002060"/>
                </a:solidFill>
                <a:latin typeface="Bookman Old Style"/>
                <a:ea typeface="Bookman Old Style"/>
                <a:cs typeface="Bookman Old Style"/>
                <a:sym typeface="Bookman Old Style"/>
              </a:rPr>
              <a:t>Takeaways</a:t>
            </a:r>
            <a:endParaRPr sz="1400" b="0" i="0" u="none" strike="noStrike" cap="none">
              <a:solidFill>
                <a:srgbClr val="000000"/>
              </a:solidFill>
              <a:latin typeface="Arial"/>
              <a:ea typeface="Arial"/>
              <a:cs typeface="Arial"/>
              <a:sym typeface="Arial"/>
            </a:endParaRPr>
          </a:p>
        </p:txBody>
      </p:sp>
      <p:sp>
        <p:nvSpPr>
          <p:cNvPr id="271" name="Google Shape;271;p18"/>
          <p:cNvSpPr txBox="1"/>
          <p:nvPr/>
        </p:nvSpPr>
        <p:spPr>
          <a:xfrm>
            <a:off x="67720" y="1166845"/>
            <a:ext cx="11690700" cy="39291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2100">
                <a:solidFill>
                  <a:schemeClr val="dk1"/>
                </a:solidFill>
              </a:rPr>
              <a:t>Weekly tutorial activities will:</a:t>
            </a:r>
            <a:endParaRPr sz="2100">
              <a:solidFill>
                <a:schemeClr val="dk1"/>
              </a:solidFill>
            </a:endParaRPr>
          </a:p>
          <a:p>
            <a:pPr marL="0" marR="0" lvl="0" indent="0" algn="l" rtl="0">
              <a:lnSpc>
                <a:spcPct val="107000"/>
              </a:lnSpc>
              <a:spcBef>
                <a:spcPts val="0"/>
              </a:spcBef>
              <a:spcAft>
                <a:spcPts val="0"/>
              </a:spcAft>
              <a:buNone/>
            </a:pPr>
            <a:endParaRPr sz="2100">
              <a:latin typeface="Quattrocento Sans"/>
              <a:ea typeface="Quattrocento Sans"/>
              <a:cs typeface="Quattrocento Sans"/>
              <a:sym typeface="Quattrocento Sans"/>
            </a:endParaRPr>
          </a:p>
          <a:p>
            <a:pPr marL="457200" marR="0" lvl="0" indent="-361950" algn="l" rtl="0">
              <a:lnSpc>
                <a:spcPct val="107000"/>
              </a:lnSpc>
              <a:spcBef>
                <a:spcPts val="0"/>
              </a:spcBef>
              <a:spcAft>
                <a:spcPts val="0"/>
              </a:spcAft>
              <a:buClr>
                <a:schemeClr val="dk1"/>
              </a:buClr>
              <a:buSzPts val="2100"/>
              <a:buChar char="●"/>
            </a:pPr>
            <a:r>
              <a:rPr lang="en-US" sz="2100">
                <a:latin typeface="Quattrocento Sans"/>
                <a:ea typeface="Quattrocento Sans"/>
                <a:cs typeface="Quattrocento Sans"/>
                <a:sym typeface="Quattrocento Sans"/>
              </a:rPr>
              <a:t>Be </a:t>
            </a:r>
            <a:r>
              <a:rPr lang="en-US" sz="2100">
                <a:highlight>
                  <a:schemeClr val="accent4"/>
                </a:highlight>
                <a:latin typeface="Quattrocento Sans"/>
                <a:ea typeface="Quattrocento Sans"/>
                <a:cs typeface="Quattrocento Sans"/>
                <a:sym typeface="Quattrocento Sans"/>
              </a:rPr>
              <a:t>stimulating</a:t>
            </a:r>
            <a:r>
              <a:rPr lang="en-US" sz="2100">
                <a:latin typeface="Quattrocento Sans"/>
                <a:ea typeface="Quattrocento Sans"/>
                <a:cs typeface="Quattrocento Sans"/>
                <a:sym typeface="Quattrocento Sans"/>
              </a:rPr>
              <a:t>, </a:t>
            </a:r>
            <a:r>
              <a:rPr lang="en-US" sz="2100">
                <a:highlight>
                  <a:schemeClr val="accent4"/>
                </a:highlight>
                <a:latin typeface="Quattrocento Sans"/>
                <a:ea typeface="Quattrocento Sans"/>
                <a:cs typeface="Quattrocento Sans"/>
                <a:sym typeface="Quattrocento Sans"/>
              </a:rPr>
              <a:t>less stressful</a:t>
            </a:r>
            <a:r>
              <a:rPr lang="en-US" sz="2100">
                <a:latin typeface="Quattrocento Sans"/>
                <a:ea typeface="Quattrocento Sans"/>
                <a:cs typeface="Quattrocento Sans"/>
                <a:sym typeface="Quattrocento Sans"/>
              </a:rPr>
              <a:t>, and </a:t>
            </a:r>
            <a:r>
              <a:rPr lang="en-US" sz="2100">
                <a:highlight>
                  <a:schemeClr val="accent4"/>
                </a:highlight>
                <a:latin typeface="Quattrocento Sans"/>
                <a:ea typeface="Quattrocento Sans"/>
                <a:cs typeface="Quattrocento Sans"/>
                <a:sym typeface="Quattrocento Sans"/>
              </a:rPr>
              <a:t>incentivizing</a:t>
            </a:r>
            <a:r>
              <a:rPr lang="en-US" sz="2100">
                <a:latin typeface="Quattrocento Sans"/>
                <a:ea typeface="Quattrocento Sans"/>
                <a:cs typeface="Quattrocento Sans"/>
                <a:sym typeface="Quattrocento Sans"/>
              </a:rPr>
              <a:t>.</a:t>
            </a:r>
            <a:endParaRPr sz="2100">
              <a:latin typeface="Quattrocento Sans"/>
              <a:ea typeface="Quattrocento Sans"/>
              <a:cs typeface="Quattrocento Sans"/>
              <a:sym typeface="Quattrocento Sans"/>
            </a:endParaRPr>
          </a:p>
          <a:p>
            <a:pPr marL="0" marR="0" lvl="0" indent="0" algn="l" rtl="0">
              <a:lnSpc>
                <a:spcPct val="107000"/>
              </a:lnSpc>
              <a:spcBef>
                <a:spcPts val="0"/>
              </a:spcBef>
              <a:spcAft>
                <a:spcPts val="0"/>
              </a:spcAft>
              <a:buNone/>
            </a:pPr>
            <a:endParaRPr sz="2100">
              <a:latin typeface="Quattrocento Sans"/>
              <a:ea typeface="Quattrocento Sans"/>
              <a:cs typeface="Quattrocento Sans"/>
              <a:sym typeface="Quattrocento Sans"/>
            </a:endParaRPr>
          </a:p>
          <a:p>
            <a:pPr marL="457200" marR="0" lvl="0" indent="-361950" algn="l" rtl="0">
              <a:lnSpc>
                <a:spcPct val="107000"/>
              </a:lnSpc>
              <a:spcBef>
                <a:spcPts val="0"/>
              </a:spcBef>
              <a:spcAft>
                <a:spcPts val="0"/>
              </a:spcAft>
              <a:buClr>
                <a:schemeClr val="dk1"/>
              </a:buClr>
              <a:buSzPts val="2100"/>
              <a:buChar char="●"/>
            </a:pPr>
            <a:r>
              <a:rPr lang="en-US" sz="2100">
                <a:highlight>
                  <a:schemeClr val="accent4"/>
                </a:highlight>
                <a:latin typeface="Quattrocento Sans"/>
                <a:ea typeface="Quattrocento Sans"/>
                <a:cs typeface="Quattrocento Sans"/>
                <a:sym typeface="Quattrocento Sans"/>
              </a:rPr>
              <a:t>Encourage ongoing student  engagement</a:t>
            </a:r>
            <a:r>
              <a:rPr lang="en-US" sz="2100">
                <a:latin typeface="Quattrocento Sans"/>
                <a:ea typeface="Quattrocento Sans"/>
                <a:cs typeface="Quattrocento Sans"/>
                <a:sym typeface="Quattrocento Sans"/>
              </a:rPr>
              <a:t> with the  course material.</a:t>
            </a:r>
            <a:endParaRPr sz="2100">
              <a:latin typeface="Quattrocento Sans"/>
              <a:ea typeface="Quattrocento Sans"/>
              <a:cs typeface="Quattrocento Sans"/>
              <a:sym typeface="Quattrocento Sans"/>
            </a:endParaRPr>
          </a:p>
          <a:p>
            <a:pPr marL="0" marR="0" lvl="0" indent="0" algn="l" rtl="0">
              <a:lnSpc>
                <a:spcPct val="107000"/>
              </a:lnSpc>
              <a:spcBef>
                <a:spcPts val="0"/>
              </a:spcBef>
              <a:spcAft>
                <a:spcPts val="0"/>
              </a:spcAft>
              <a:buNone/>
            </a:pPr>
            <a:endParaRPr sz="2100">
              <a:latin typeface="Quattrocento Sans"/>
              <a:ea typeface="Quattrocento Sans"/>
              <a:cs typeface="Quattrocento Sans"/>
              <a:sym typeface="Quattrocento Sans"/>
            </a:endParaRPr>
          </a:p>
          <a:p>
            <a:pPr marL="457200" lvl="0" indent="-361950" algn="l" rtl="0">
              <a:lnSpc>
                <a:spcPct val="115000"/>
              </a:lnSpc>
              <a:spcBef>
                <a:spcPts val="0"/>
              </a:spcBef>
              <a:spcAft>
                <a:spcPts val="0"/>
              </a:spcAft>
              <a:buSzPts val="2100"/>
              <a:buFont typeface="Quattrocento Sans"/>
              <a:buChar char="●"/>
            </a:pPr>
            <a:r>
              <a:rPr lang="en-US" sz="2100">
                <a:latin typeface="Quattrocento Sans"/>
                <a:ea typeface="Quattrocento Sans"/>
                <a:cs typeface="Quattrocento Sans"/>
                <a:sym typeface="Quattrocento Sans"/>
              </a:rPr>
              <a:t>Allow students </a:t>
            </a:r>
            <a:r>
              <a:rPr lang="en-US" sz="2100">
                <a:highlight>
                  <a:schemeClr val="accent4"/>
                </a:highlight>
                <a:latin typeface="Quattrocento Sans"/>
                <a:ea typeface="Quattrocento Sans"/>
                <a:cs typeface="Quattrocento Sans"/>
                <a:sym typeface="Quattrocento Sans"/>
              </a:rPr>
              <a:t>collaborate with their peers</a:t>
            </a:r>
            <a:r>
              <a:rPr lang="en-US" sz="2100">
                <a:latin typeface="Quattrocento Sans"/>
                <a:ea typeface="Quattrocento Sans"/>
                <a:cs typeface="Quattrocento Sans"/>
                <a:sym typeface="Quattrocento Sans"/>
              </a:rPr>
              <a:t> and their  </a:t>
            </a:r>
            <a:r>
              <a:rPr lang="en-US" sz="2100">
                <a:highlight>
                  <a:schemeClr val="accent4"/>
                </a:highlight>
                <a:latin typeface="Quattrocento Sans"/>
                <a:ea typeface="Quattrocento Sans"/>
                <a:cs typeface="Quattrocento Sans"/>
                <a:sym typeface="Quattrocento Sans"/>
              </a:rPr>
              <a:t>teaching assistants</a:t>
            </a:r>
            <a:r>
              <a:rPr lang="en-US" sz="2100">
                <a:latin typeface="Quattrocento Sans"/>
                <a:ea typeface="Quattrocento Sans"/>
                <a:cs typeface="Quattrocento Sans"/>
                <a:sym typeface="Quattrocento Sans"/>
              </a:rPr>
              <a:t>.</a:t>
            </a:r>
            <a:endParaRPr sz="2100">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endParaRPr sz="2100">
              <a:latin typeface="Quattrocento Sans"/>
              <a:ea typeface="Quattrocento Sans"/>
              <a:cs typeface="Quattrocento Sans"/>
              <a:sym typeface="Quattrocento Sans"/>
            </a:endParaRPr>
          </a:p>
          <a:p>
            <a:pPr marL="457200" lvl="0" indent="-361950" algn="l" rtl="0">
              <a:lnSpc>
                <a:spcPct val="115000"/>
              </a:lnSpc>
              <a:spcBef>
                <a:spcPts val="0"/>
              </a:spcBef>
              <a:spcAft>
                <a:spcPts val="0"/>
              </a:spcAft>
              <a:buSzPts val="2100"/>
              <a:buFont typeface="Quattrocento Sans"/>
              <a:buChar char="●"/>
            </a:pPr>
            <a:r>
              <a:rPr lang="en-US" sz="2100">
                <a:highlight>
                  <a:schemeClr val="accent4"/>
                </a:highlight>
                <a:latin typeface="Quattrocento Sans"/>
                <a:ea typeface="Quattrocento Sans"/>
                <a:cs typeface="Quattrocento Sans"/>
                <a:sym typeface="Quattrocento Sans"/>
              </a:rPr>
              <a:t>Foster students’ confidence</a:t>
            </a:r>
            <a:r>
              <a:rPr lang="en-US" sz="2100">
                <a:latin typeface="Quattrocento Sans"/>
                <a:ea typeface="Quattrocento Sans"/>
                <a:cs typeface="Quattrocento Sans"/>
                <a:sym typeface="Quattrocento Sans"/>
              </a:rPr>
              <a:t> in gaining statistical skills.</a:t>
            </a:r>
            <a:endParaRPr sz="2100">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800"/>
              <a:buFont typeface="Arial"/>
              <a:buNone/>
            </a:pPr>
            <a:endParaRPr sz="2100">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800"/>
              <a:buFont typeface="Arial"/>
              <a:buNone/>
            </a:pP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p:nvPr/>
        </p:nvSpPr>
        <p:spPr>
          <a:xfrm>
            <a:off x="838199" y="1166843"/>
            <a:ext cx="1124540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p:txBody>
      </p:sp>
      <p:sp>
        <p:nvSpPr>
          <p:cNvPr id="278" name="Google Shape;2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79" name="Google Shape;279;p20"/>
          <p:cNvPicPr preferRelativeResize="0"/>
          <p:nvPr/>
        </p:nvPicPr>
        <p:blipFill rotWithShape="1">
          <a:blip r:embed="rId3">
            <a:alphaModFix/>
          </a:blip>
          <a:srcRect/>
          <a:stretch/>
        </p:blipFill>
        <p:spPr>
          <a:xfrm>
            <a:off x="1724465" y="240136"/>
            <a:ext cx="8621149" cy="6377727"/>
          </a:xfrm>
          <a:prstGeom prst="rect">
            <a:avLst/>
          </a:prstGeom>
          <a:noFill/>
          <a:ln>
            <a:noFill/>
          </a:ln>
        </p:spPr>
      </p:pic>
      <p:sp>
        <p:nvSpPr>
          <p:cNvPr id="280" name="Google Shape;280;p20"/>
          <p:cNvSpPr txBox="1"/>
          <p:nvPr/>
        </p:nvSpPr>
        <p:spPr>
          <a:xfrm>
            <a:off x="2221021" y="2809480"/>
            <a:ext cx="7931573" cy="86780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5000"/>
              <a:buFont typeface="Arial"/>
              <a:buNone/>
            </a:pPr>
            <a:r>
              <a:rPr lang="en-US" sz="5000" b="0" i="0" u="none" strike="noStrike" cap="none">
                <a:solidFill>
                  <a:schemeClr val="lt1"/>
                </a:solidFill>
                <a:latin typeface="Bookman Old Style"/>
                <a:ea typeface="Bookman Old Style"/>
                <a:cs typeface="Bookman Old Style"/>
                <a:sym typeface="Bookman Old Style"/>
              </a:rPr>
              <a:t>Thank You ☺</a:t>
            </a:r>
            <a:endParaRPr sz="5000" b="0" i="0" u="none" strike="noStrike" cap="none">
              <a:solidFill>
                <a:schemeClr val="lt1"/>
              </a:solidFill>
              <a:latin typeface="Bookman Old Style"/>
              <a:ea typeface="Bookman Old Style"/>
              <a:cs typeface="Bookman Old Style"/>
              <a:sym typeface="Bookman Old Styl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52492" y="0"/>
            <a:ext cx="12139508" cy="711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2500"/>
              <a:buFont typeface="Bookman Old Style"/>
              <a:buNone/>
            </a:pPr>
            <a:r>
              <a:rPr lang="en-US" sz="2500" b="1">
                <a:solidFill>
                  <a:srgbClr val="002060"/>
                </a:solidFill>
                <a:latin typeface="Bookman Old Style"/>
                <a:ea typeface="Bookman Old Style"/>
                <a:cs typeface="Bookman Old Style"/>
                <a:sym typeface="Bookman Old Style"/>
              </a:rPr>
              <a:t>Statistics with Applied Probability </a:t>
            </a:r>
            <a:endParaRPr sz="2500" b="1">
              <a:solidFill>
                <a:srgbClr val="002060"/>
              </a:solidFill>
              <a:latin typeface="Bookman Old Style"/>
              <a:ea typeface="Bookman Old Style"/>
              <a:cs typeface="Bookman Old Style"/>
              <a:sym typeface="Bookman Old Style"/>
            </a:endParaRPr>
          </a:p>
        </p:txBody>
      </p:sp>
      <p:sp>
        <p:nvSpPr>
          <p:cNvPr id="105" name="Google Shape;10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06" name="Google Shape;106;p2"/>
          <p:cNvSpPr txBox="1"/>
          <p:nvPr/>
        </p:nvSpPr>
        <p:spPr>
          <a:xfrm>
            <a:off x="52500" y="916500"/>
            <a:ext cx="8900700" cy="54798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000"/>
              <a:buFont typeface="Noto Sans Symbols"/>
              <a:buChar char="❖"/>
            </a:pPr>
            <a:r>
              <a:rPr lang="en-US" sz="2000">
                <a:solidFill>
                  <a:schemeClr val="dk1"/>
                </a:solidFill>
                <a:highlight>
                  <a:schemeClr val="accent4"/>
                </a:highlight>
                <a:latin typeface="Bookman Old Style"/>
                <a:ea typeface="Bookman Old Style"/>
                <a:cs typeface="Bookman Old Style"/>
                <a:sym typeface="Bookman Old Style"/>
              </a:rPr>
              <a:t>Core course</a:t>
            </a:r>
            <a:r>
              <a:rPr lang="en-US" sz="2000" b="0" i="0" u="none" strike="noStrike" cap="none">
                <a:solidFill>
                  <a:schemeClr val="dk1"/>
                </a:solidFill>
                <a:latin typeface="Bookman Old Style"/>
                <a:ea typeface="Bookman Old Style"/>
                <a:cs typeface="Bookman Old Style"/>
                <a:sym typeface="Bookman Old Style"/>
              </a:rPr>
              <a:t> in </a:t>
            </a:r>
            <a:r>
              <a:rPr lang="en-US" sz="2000">
                <a:solidFill>
                  <a:schemeClr val="dk1"/>
                </a:solidFill>
                <a:latin typeface="Bookman Old Style"/>
                <a:ea typeface="Bookman Old Style"/>
                <a:cs typeface="Bookman Old Style"/>
                <a:sym typeface="Bookman Old Style"/>
              </a:rPr>
              <a:t>our</a:t>
            </a:r>
            <a:r>
              <a:rPr lang="en-US" sz="2000" b="0" i="0" u="none" strike="noStrike" cap="none">
                <a:solidFill>
                  <a:schemeClr val="dk1"/>
                </a:solidFill>
                <a:latin typeface="Bookman Old Style"/>
                <a:ea typeface="Bookman Old Style"/>
                <a:cs typeface="Bookman Old Style"/>
                <a:sym typeface="Bookman Old Style"/>
              </a:rPr>
              <a:t> undergraduate statistics curriculum.</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000" i="0" u="none" strike="noStrike" cap="none">
                <a:solidFill>
                  <a:schemeClr val="dk1"/>
                </a:solidFill>
                <a:highlight>
                  <a:schemeClr val="accent4"/>
                </a:highlight>
                <a:latin typeface="Bookman Old Style"/>
                <a:ea typeface="Bookman Old Style"/>
                <a:cs typeface="Bookman Old Style"/>
                <a:sym typeface="Bookman Old Style"/>
              </a:rPr>
              <a:t>Offered every </a:t>
            </a:r>
            <a:r>
              <a:rPr lang="en-US" sz="2000">
                <a:solidFill>
                  <a:schemeClr val="dk1"/>
                </a:solidFill>
                <a:highlight>
                  <a:schemeClr val="accent4"/>
                </a:highlight>
                <a:latin typeface="Bookman Old Style"/>
                <a:ea typeface="Bookman Old Style"/>
                <a:cs typeface="Bookman Old Style"/>
                <a:sym typeface="Bookman Old Style"/>
              </a:rPr>
              <a:t>term</a:t>
            </a:r>
            <a:r>
              <a:rPr lang="en-US" sz="2000" b="0" i="0" u="none" strike="noStrike" cap="none">
                <a:solidFill>
                  <a:schemeClr val="dk1"/>
                </a:solidFill>
                <a:latin typeface="Bookman Old Style"/>
                <a:ea typeface="Bookman Old Style"/>
                <a:cs typeface="Bookman Old Style"/>
                <a:sym typeface="Bookman Old Style"/>
              </a:rPr>
              <a:t> (Fall, Winter, Summer)</a:t>
            </a:r>
            <a:r>
              <a:rPr lang="en-US" sz="2000">
                <a:solidFill>
                  <a:schemeClr val="dk1"/>
                </a:solidFill>
                <a:latin typeface="Bookman Old Style"/>
                <a:ea typeface="Bookman Old Style"/>
                <a:cs typeface="Bookman Old Style"/>
                <a:sym typeface="Bookman Old Style"/>
              </a:rPr>
              <a:t>.</a:t>
            </a:r>
            <a:endParaRPr sz="2000">
              <a:solidFill>
                <a:schemeClr val="dk1"/>
              </a:solidFill>
              <a:latin typeface="Bookman Old Style"/>
              <a:ea typeface="Bookman Old Style"/>
              <a:cs typeface="Bookman Old Style"/>
              <a:sym typeface="Bookman Old Style"/>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000" i="0" u="none" strike="noStrike" cap="none">
                <a:solidFill>
                  <a:schemeClr val="dk1"/>
                </a:solidFill>
                <a:latin typeface="Bookman Old Style"/>
                <a:ea typeface="Bookman Old Style"/>
                <a:cs typeface="Bookman Old Style"/>
                <a:sym typeface="Bookman Old Style"/>
              </a:rPr>
              <a:t>12-week</a:t>
            </a:r>
            <a:r>
              <a:rPr lang="en-US" sz="2000">
                <a:solidFill>
                  <a:schemeClr val="dk1"/>
                </a:solidFill>
                <a:latin typeface="Bookman Old Style"/>
                <a:ea typeface="Bookman Old Style"/>
                <a:cs typeface="Bookman Old Style"/>
                <a:sym typeface="Bookman Old Style"/>
              </a:rPr>
              <a:t> duration; </a:t>
            </a:r>
            <a:r>
              <a:rPr lang="en-US" sz="2000" b="0" i="0" u="none" strike="noStrike" cap="none">
                <a:solidFill>
                  <a:schemeClr val="dk1"/>
                </a:solidFill>
                <a:highlight>
                  <a:schemeClr val="accent4"/>
                </a:highlight>
                <a:latin typeface="Bookman Old Style"/>
                <a:ea typeface="Bookman Old Style"/>
                <a:cs typeface="Bookman Old Style"/>
                <a:sym typeface="Bookman Old Style"/>
              </a:rPr>
              <a:t>3 hours </a:t>
            </a:r>
            <a:r>
              <a:rPr lang="en-US" sz="2000">
                <a:solidFill>
                  <a:schemeClr val="dk1"/>
                </a:solidFill>
                <a:highlight>
                  <a:schemeClr val="accent4"/>
                </a:highlight>
                <a:latin typeface="Bookman Old Style"/>
                <a:ea typeface="Bookman Old Style"/>
                <a:cs typeface="Bookman Old Style"/>
                <a:sym typeface="Bookman Old Style"/>
              </a:rPr>
              <a:t>of lectures + 1 hour of tutorials</a:t>
            </a:r>
            <a:r>
              <a:rPr lang="en-US" sz="2000">
                <a:solidFill>
                  <a:schemeClr val="dk1"/>
                </a:solidFill>
                <a:latin typeface="Bookman Old Style"/>
                <a:ea typeface="Bookman Old Style"/>
                <a:cs typeface="Bookman Old Style"/>
                <a:sym typeface="Bookman Old Style"/>
              </a:rPr>
              <a:t> weekly.</a:t>
            </a:r>
            <a:endParaRPr sz="2000">
              <a:solidFill>
                <a:schemeClr val="dk1"/>
              </a:solidFill>
              <a:latin typeface="Bookman Old Style"/>
              <a:ea typeface="Bookman Old Style"/>
              <a:cs typeface="Bookman Old Style"/>
              <a:sym typeface="Bookman Old Style"/>
            </a:endParaRPr>
          </a:p>
          <a:p>
            <a:pPr marL="457200" marR="0" lvl="0" indent="0" algn="l" rtl="0">
              <a:lnSpc>
                <a:spcPct val="150000"/>
              </a:lnSpc>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0" marR="0" lvl="0" indent="0" algn="l" rtl="0">
              <a:lnSpc>
                <a:spcPct val="150000"/>
              </a:lnSpc>
              <a:spcBef>
                <a:spcPts val="0"/>
              </a:spcBef>
              <a:spcAft>
                <a:spcPts val="0"/>
              </a:spcAft>
              <a:buNone/>
            </a:pPr>
            <a:r>
              <a:rPr lang="en-US" sz="2000" b="1">
                <a:solidFill>
                  <a:schemeClr val="dk1"/>
                </a:solidFill>
                <a:latin typeface="Bookman Old Style"/>
                <a:ea typeface="Bookman Old Style"/>
                <a:cs typeface="Bookman Old Style"/>
                <a:sym typeface="Bookman Old Style"/>
              </a:rPr>
              <a:t>Enrollment:</a:t>
            </a:r>
            <a:r>
              <a:rPr lang="en-US" sz="2000">
                <a:solidFill>
                  <a:schemeClr val="dk1"/>
                </a:solidFill>
                <a:latin typeface="Bookman Old Style"/>
                <a:ea typeface="Bookman Old Style"/>
                <a:cs typeface="Bookman Old Style"/>
                <a:sym typeface="Bookman Old Style"/>
              </a:rPr>
              <a:t> Approximately </a:t>
            </a:r>
            <a:r>
              <a:rPr lang="en-US" sz="2000" b="0" i="0" u="none" strike="noStrike" cap="none">
                <a:solidFill>
                  <a:schemeClr val="dk1"/>
                </a:solidFill>
                <a:highlight>
                  <a:schemeClr val="accent4"/>
                </a:highlight>
                <a:latin typeface="Bookman Old Style"/>
                <a:ea typeface="Bookman Old Style"/>
                <a:cs typeface="Bookman Old Style"/>
                <a:sym typeface="Bookman Old Style"/>
              </a:rPr>
              <a:t>150 </a:t>
            </a:r>
            <a:r>
              <a:rPr lang="en-US" sz="2000">
                <a:solidFill>
                  <a:schemeClr val="dk1"/>
                </a:solidFill>
                <a:highlight>
                  <a:schemeClr val="accent4"/>
                </a:highlight>
                <a:latin typeface="Bookman Old Style"/>
                <a:ea typeface="Bookman Old Style"/>
                <a:cs typeface="Bookman Old Style"/>
                <a:sym typeface="Bookman Old Style"/>
              </a:rPr>
              <a:t>students</a:t>
            </a:r>
            <a:r>
              <a:rPr lang="en-US" sz="2000">
                <a:solidFill>
                  <a:schemeClr val="dk1"/>
                </a:solidFill>
                <a:latin typeface="Bookman Old Style"/>
                <a:ea typeface="Bookman Old Style"/>
                <a:cs typeface="Bookman Old Style"/>
                <a:sym typeface="Bookman Old Style"/>
              </a:rPr>
              <a:t> per term</a:t>
            </a:r>
            <a:r>
              <a:rPr lang="en-US" sz="2000" b="0" i="0" u="none" strike="noStrike" cap="none">
                <a:solidFill>
                  <a:schemeClr val="dk1"/>
                </a:solidFill>
                <a:latin typeface="Bookman Old Style"/>
                <a:ea typeface="Bookman Old Style"/>
                <a:cs typeface="Bookman Old Style"/>
                <a:sym typeface="Bookman Old Style"/>
              </a:rPr>
              <a:t>. </a:t>
            </a:r>
            <a:endParaRPr sz="2000" b="0" i="0" u="none" strike="noStrike" cap="none">
              <a:solidFill>
                <a:schemeClr val="dk1"/>
              </a:solidFill>
              <a:latin typeface="Bookman Old Style"/>
              <a:ea typeface="Bookman Old Style"/>
              <a:cs typeface="Bookman Old Style"/>
              <a:sym typeface="Bookman Old Style"/>
            </a:endParaRPr>
          </a:p>
          <a:p>
            <a:pPr marL="0" marR="0" lvl="0" indent="0" algn="l" rtl="0">
              <a:lnSpc>
                <a:spcPct val="150000"/>
              </a:lnSpc>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0" marR="0" lvl="0" indent="0" algn="l" rtl="0">
              <a:lnSpc>
                <a:spcPct val="150000"/>
              </a:lnSpc>
              <a:spcBef>
                <a:spcPts val="0"/>
              </a:spcBef>
              <a:spcAft>
                <a:spcPts val="0"/>
              </a:spcAft>
              <a:buNone/>
            </a:pPr>
            <a:r>
              <a:rPr lang="en-US" sz="2000" b="1">
                <a:solidFill>
                  <a:schemeClr val="dk1"/>
                </a:solidFill>
                <a:latin typeface="Bookman Old Style"/>
                <a:ea typeface="Bookman Old Style"/>
                <a:cs typeface="Bookman Old Style"/>
                <a:sym typeface="Bookman Old Style"/>
              </a:rPr>
              <a:t>Objectives: </a:t>
            </a:r>
            <a:r>
              <a:rPr lang="en-US" sz="2000">
                <a:solidFill>
                  <a:schemeClr val="dk1"/>
                </a:solidFill>
                <a:latin typeface="Bookman Old Style"/>
                <a:ea typeface="Bookman Old Style"/>
                <a:cs typeface="Bookman Old Style"/>
                <a:sym typeface="Bookman Old Style"/>
              </a:rPr>
              <a:t>Develop </a:t>
            </a:r>
            <a:r>
              <a:rPr lang="en-US" sz="2000">
                <a:solidFill>
                  <a:schemeClr val="dk1"/>
                </a:solidFill>
                <a:highlight>
                  <a:schemeClr val="accent4"/>
                </a:highlight>
                <a:latin typeface="Bookman Old Style"/>
                <a:ea typeface="Bookman Old Style"/>
                <a:cs typeface="Bookman Old Style"/>
                <a:sym typeface="Bookman Old Style"/>
              </a:rPr>
              <a:t>data analysis skills</a:t>
            </a:r>
            <a:r>
              <a:rPr lang="en-US" sz="2000">
                <a:solidFill>
                  <a:schemeClr val="dk1"/>
                </a:solidFill>
                <a:latin typeface="Bookman Old Style"/>
                <a:ea typeface="Bookman Old Style"/>
                <a:cs typeface="Bookman Old Style"/>
                <a:sym typeface="Bookman Old Style"/>
              </a:rPr>
              <a:t> via R, and improve </a:t>
            </a:r>
            <a:r>
              <a:rPr lang="en-US" sz="2000">
                <a:solidFill>
                  <a:schemeClr val="dk1"/>
                </a:solidFill>
                <a:highlight>
                  <a:schemeClr val="accent4"/>
                </a:highlight>
                <a:latin typeface="Bookman Old Style"/>
                <a:ea typeface="Bookman Old Style"/>
                <a:cs typeface="Bookman Old Style"/>
                <a:sym typeface="Bookman Old Style"/>
              </a:rPr>
              <a:t>statistical communication</a:t>
            </a:r>
            <a:r>
              <a:rPr lang="en-US" sz="2000">
                <a:solidFill>
                  <a:schemeClr val="dk1"/>
                </a:solidFill>
                <a:latin typeface="Bookman Old Style"/>
                <a:ea typeface="Bookman Old Style"/>
                <a:cs typeface="Bookman Old Style"/>
                <a:sym typeface="Bookman Old Style"/>
              </a:rPr>
              <a:t>.</a:t>
            </a:r>
            <a:endParaRPr sz="2000">
              <a:solidFill>
                <a:schemeClr val="dk1"/>
              </a:solidFill>
              <a:latin typeface="Bookman Old Style"/>
              <a:ea typeface="Bookman Old Style"/>
              <a:cs typeface="Bookman Old Style"/>
              <a:sym typeface="Bookman Old Style"/>
            </a:endParaRPr>
          </a:p>
          <a:p>
            <a:pPr marL="0" marR="0" lvl="0" indent="0" algn="l" rtl="0">
              <a:lnSpc>
                <a:spcPct val="150000"/>
              </a:lnSpc>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0" marR="0" lvl="0" indent="0" algn="l" rtl="0">
              <a:lnSpc>
                <a:spcPct val="150000"/>
              </a:lnSpc>
              <a:spcBef>
                <a:spcPts val="0"/>
              </a:spcBef>
              <a:spcAft>
                <a:spcPts val="0"/>
              </a:spcAft>
              <a:buNone/>
            </a:pPr>
            <a:r>
              <a:rPr lang="en-US" sz="2000" b="1">
                <a:solidFill>
                  <a:schemeClr val="dk1"/>
                </a:solidFill>
                <a:latin typeface="Bookman Old Style"/>
                <a:ea typeface="Bookman Old Style"/>
                <a:cs typeface="Bookman Old Style"/>
                <a:sym typeface="Bookman Old Style"/>
              </a:rPr>
              <a:t>Topics covered: </a:t>
            </a:r>
            <a:r>
              <a:rPr lang="en-US" sz="2000">
                <a:solidFill>
                  <a:schemeClr val="dk1"/>
                </a:solidFill>
                <a:latin typeface="Bookman Old Style"/>
                <a:ea typeface="Bookman Old Style"/>
                <a:cs typeface="Bookman Old Style"/>
                <a:sym typeface="Bookman Old Style"/>
              </a:rPr>
              <a:t>Data exploration, sampling distributions, estimations, hypothesis testing, count data analysis, linear regression.</a:t>
            </a:r>
            <a:endParaRPr sz="2000" b="0" i="0" u="none" strike="noStrike" cap="none">
              <a:solidFill>
                <a:schemeClr val="dk1"/>
              </a:solidFill>
              <a:latin typeface="Bookman Old Style"/>
              <a:ea typeface="Bookman Old Style"/>
              <a:cs typeface="Bookman Old Style"/>
              <a:sym typeface="Bookman Old Style"/>
            </a:endParaRPr>
          </a:p>
        </p:txBody>
      </p:sp>
      <p:pic>
        <p:nvPicPr>
          <p:cNvPr id="107" name="Google Shape;107;p2" descr="A picture containing text&#10;&#10;Description automatically generated"/>
          <p:cNvPicPr preferRelativeResize="0"/>
          <p:nvPr/>
        </p:nvPicPr>
        <p:blipFill rotWithShape="1">
          <a:blip r:embed="rId3">
            <a:alphaModFix/>
          </a:blip>
          <a:srcRect r="4808" b="50541"/>
          <a:stretch/>
        </p:blipFill>
        <p:spPr>
          <a:xfrm>
            <a:off x="8953200" y="916500"/>
            <a:ext cx="3154902" cy="2135886"/>
          </a:xfrm>
          <a:prstGeom prst="rect">
            <a:avLst/>
          </a:prstGeom>
          <a:noFill/>
          <a:ln>
            <a:noFill/>
          </a:ln>
        </p:spPr>
      </p:pic>
      <p:pic>
        <p:nvPicPr>
          <p:cNvPr id="108" name="Google Shape;108;p2"/>
          <p:cNvPicPr preferRelativeResize="0"/>
          <p:nvPr/>
        </p:nvPicPr>
        <p:blipFill>
          <a:blip r:embed="rId4">
            <a:alphaModFix/>
          </a:blip>
          <a:stretch>
            <a:fillRect/>
          </a:stretch>
        </p:blipFill>
        <p:spPr>
          <a:xfrm>
            <a:off x="8905250" y="4133725"/>
            <a:ext cx="3250801" cy="1141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52492" y="0"/>
            <a:ext cx="12139508" cy="711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2500"/>
              <a:buFont typeface="Bookman Old Style"/>
              <a:buNone/>
            </a:pPr>
            <a:r>
              <a:rPr lang="en-US" sz="2500" b="1">
                <a:solidFill>
                  <a:srgbClr val="002060"/>
                </a:solidFill>
                <a:latin typeface="Bookman Old Style"/>
                <a:ea typeface="Bookman Old Style"/>
                <a:cs typeface="Bookman Old Style"/>
                <a:sym typeface="Bookman Old Style"/>
              </a:rPr>
              <a:t>Course Assessment</a:t>
            </a:r>
            <a:endParaRPr sz="2500" b="1">
              <a:solidFill>
                <a:srgbClr val="002060"/>
              </a:solidFill>
              <a:latin typeface="Bookman Old Style"/>
              <a:ea typeface="Bookman Old Style"/>
              <a:cs typeface="Bookman Old Style"/>
              <a:sym typeface="Bookman Old Style"/>
            </a:endParaRPr>
          </a:p>
        </p:txBody>
      </p:sp>
      <p:sp>
        <p:nvSpPr>
          <p:cNvPr id="114" name="Google Shape;1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15" name="Google Shape;115;p3"/>
          <p:cNvSpPr txBox="1"/>
          <p:nvPr/>
        </p:nvSpPr>
        <p:spPr>
          <a:xfrm>
            <a:off x="296332" y="806575"/>
            <a:ext cx="5149500" cy="1785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Bookman Old Style"/>
                <a:ea typeface="Bookman Old Style"/>
                <a:cs typeface="Bookman Old Style"/>
                <a:sym typeface="Bookman Old Style"/>
              </a:rPr>
              <a:t>Previous Offerings of the Course:</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Bookman Old Style"/>
                <a:ea typeface="Bookman Old Style"/>
                <a:cs typeface="Bookman Old Style"/>
                <a:sym typeface="Bookman Old Style"/>
              </a:rPr>
              <a:t>Weekly quizzes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Bookman Old Style"/>
                <a:ea typeface="Bookman Old Style"/>
                <a:cs typeface="Bookman Old Style"/>
                <a:sym typeface="Bookman Old Style"/>
              </a:rPr>
              <a:t>Two term tests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Bookman Old Style"/>
                <a:ea typeface="Bookman Old Style"/>
                <a:cs typeface="Bookman Old Style"/>
                <a:sym typeface="Bookman Old Style"/>
              </a:rPr>
              <a:t>Final exam</a:t>
            </a:r>
            <a:endParaRPr sz="1400" b="0" i="0" u="none" strike="noStrike" cap="none">
              <a:solidFill>
                <a:srgbClr val="000000"/>
              </a:solidFill>
              <a:latin typeface="Arial"/>
              <a:ea typeface="Arial"/>
              <a:cs typeface="Arial"/>
              <a:sym typeface="Arial"/>
            </a:endParaRPr>
          </a:p>
        </p:txBody>
      </p:sp>
      <p:sp>
        <p:nvSpPr>
          <p:cNvPr id="116" name="Google Shape;116;p3"/>
          <p:cNvSpPr txBox="1"/>
          <p:nvPr/>
        </p:nvSpPr>
        <p:spPr>
          <a:xfrm>
            <a:off x="296332" y="3063919"/>
            <a:ext cx="6145200" cy="2709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Bookman Old Style"/>
                <a:ea typeface="Bookman Old Style"/>
                <a:cs typeface="Bookman Old Style"/>
                <a:sym typeface="Bookman Old Style"/>
              </a:rPr>
              <a:t>Current Offerings of the Course:</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Bookman Old Style"/>
                <a:ea typeface="Bookman Old Style"/>
                <a:cs typeface="Bookman Old Style"/>
                <a:sym typeface="Bookman Old Style"/>
              </a:rPr>
              <a:t>Weekly tutorial participations, including preparations (pre-task tutorial activities), and reflections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Bookman Old Style"/>
                <a:ea typeface="Bookman Old Style"/>
                <a:cs typeface="Bookman Old Style"/>
                <a:sym typeface="Bookman Old Style"/>
              </a:rPr>
              <a:t>One </a:t>
            </a:r>
            <a:r>
              <a:rPr lang="en-US" sz="2000">
                <a:solidFill>
                  <a:schemeClr val="dk1"/>
                </a:solidFill>
                <a:latin typeface="Bookman Old Style"/>
                <a:ea typeface="Bookman Old Style"/>
                <a:cs typeface="Bookman Old Style"/>
                <a:sym typeface="Bookman Old Style"/>
              </a:rPr>
              <a:t>term</a:t>
            </a:r>
            <a:r>
              <a:rPr lang="en-US" sz="2000" b="0" i="0" u="none" strike="noStrike" cap="none">
                <a:solidFill>
                  <a:schemeClr val="dk1"/>
                </a:solidFill>
                <a:latin typeface="Bookman Old Style"/>
                <a:ea typeface="Bookman Old Style"/>
                <a:cs typeface="Bookman Old Style"/>
                <a:sym typeface="Bookman Old Style"/>
              </a:rPr>
              <a:t> test</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Bookman Old Style"/>
                <a:ea typeface="Bookman Old Style"/>
                <a:cs typeface="Bookman Old Style"/>
                <a:sym typeface="Bookman Old Style"/>
              </a:rPr>
              <a:t>Final exam</a:t>
            </a:r>
            <a:endParaRPr sz="1400" b="0" i="0" u="none" strike="noStrike" cap="none">
              <a:solidFill>
                <a:srgbClr val="000000"/>
              </a:solidFill>
              <a:latin typeface="Arial"/>
              <a:ea typeface="Arial"/>
              <a:cs typeface="Arial"/>
              <a:sym typeface="Arial"/>
            </a:endParaRPr>
          </a:p>
        </p:txBody>
      </p:sp>
      <p:pic>
        <p:nvPicPr>
          <p:cNvPr id="117" name="Google Shape;117;p3"/>
          <p:cNvPicPr preferRelativeResize="0"/>
          <p:nvPr/>
        </p:nvPicPr>
        <p:blipFill rotWithShape="1">
          <a:blip r:embed="rId3">
            <a:alphaModFix/>
          </a:blip>
          <a:srcRect/>
          <a:stretch/>
        </p:blipFill>
        <p:spPr>
          <a:xfrm>
            <a:off x="7387278" y="1303567"/>
            <a:ext cx="3892750" cy="3403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23" name="Google Shape;123;p4"/>
          <p:cNvSpPr txBox="1"/>
          <p:nvPr/>
        </p:nvSpPr>
        <p:spPr>
          <a:xfrm>
            <a:off x="426153" y="1484195"/>
            <a:ext cx="8446913" cy="347746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000"/>
              <a:buFont typeface="Arial"/>
              <a:buNone/>
            </a:pPr>
            <a:r>
              <a:rPr lang="en-US" sz="2000" b="0" i="0" u="none" strike="noStrike" cap="none">
                <a:solidFill>
                  <a:schemeClr val="dk1"/>
                </a:solidFill>
                <a:latin typeface="Bookman Old Style"/>
                <a:ea typeface="Bookman Old Style"/>
                <a:cs typeface="Bookman Old Style"/>
                <a:sym typeface="Bookman Old Style"/>
              </a:rPr>
              <a:t>GAISE Recommendations: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1000"/>
              </a:spcBef>
              <a:spcAft>
                <a:spcPts val="0"/>
              </a:spcAft>
              <a:buClr>
                <a:schemeClr val="dk1"/>
              </a:buClr>
              <a:buSzPts val="2000"/>
              <a:buFont typeface="Arial"/>
              <a:buAutoNum type="arabicPeriod"/>
            </a:pPr>
            <a:r>
              <a:rPr lang="en-US" sz="2000" b="0" i="0" u="none" strike="noStrike" cap="none">
                <a:solidFill>
                  <a:schemeClr val="dk1"/>
                </a:solidFill>
                <a:latin typeface="Bookman Old Style"/>
                <a:ea typeface="Bookman Old Style"/>
                <a:cs typeface="Bookman Old Style"/>
                <a:sym typeface="Bookman Old Style"/>
              </a:rPr>
              <a:t>Teach statistical thinking. </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1000"/>
              </a:spcBef>
              <a:spcAft>
                <a:spcPts val="0"/>
              </a:spcAft>
              <a:buClr>
                <a:schemeClr val="dk1"/>
              </a:buClr>
              <a:buSzPts val="2000"/>
              <a:buFont typeface="Arial"/>
              <a:buAutoNum type="arabicPeriod"/>
            </a:pPr>
            <a:r>
              <a:rPr lang="en-US" sz="2000" b="0" i="0" u="none" strike="noStrike" cap="none">
                <a:solidFill>
                  <a:schemeClr val="dk1"/>
                </a:solidFill>
                <a:latin typeface="Bookman Old Style"/>
                <a:ea typeface="Bookman Old Style"/>
                <a:cs typeface="Bookman Old Style"/>
                <a:sym typeface="Bookman Old Style"/>
              </a:rPr>
              <a:t>Focus on conceptual understanding. </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1000"/>
              </a:spcBef>
              <a:spcAft>
                <a:spcPts val="0"/>
              </a:spcAft>
              <a:buClr>
                <a:schemeClr val="dk1"/>
              </a:buClr>
              <a:buSzPts val="2000"/>
              <a:buFont typeface="Arial"/>
              <a:buAutoNum type="arabicPeriod"/>
            </a:pPr>
            <a:r>
              <a:rPr lang="en-US" sz="2000" b="0" i="0" u="none" strike="noStrike" cap="none">
                <a:solidFill>
                  <a:schemeClr val="dk1"/>
                </a:solidFill>
                <a:latin typeface="Bookman Old Style"/>
                <a:ea typeface="Bookman Old Style"/>
                <a:cs typeface="Bookman Old Style"/>
                <a:sym typeface="Bookman Old Style"/>
              </a:rPr>
              <a:t>Integrate real data with a context and a purpose. </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1000"/>
              </a:spcBef>
              <a:spcAft>
                <a:spcPts val="0"/>
              </a:spcAft>
              <a:buClr>
                <a:schemeClr val="dk1"/>
              </a:buClr>
              <a:buSzPts val="2000"/>
              <a:buAutoNum type="arabicPeriod"/>
            </a:pPr>
            <a:r>
              <a:rPr lang="en-US" sz="2000" b="1" i="1" u="none" strike="noStrike" cap="none">
                <a:solidFill>
                  <a:schemeClr val="dk1"/>
                </a:solidFill>
                <a:latin typeface="Bookman Old Style"/>
                <a:ea typeface="Bookman Old Style"/>
                <a:cs typeface="Bookman Old Style"/>
                <a:sym typeface="Bookman Old Style"/>
              </a:rPr>
              <a:t>Foster active learning. </a:t>
            </a:r>
            <a:endParaRPr sz="1400" b="1" i="1" u="none" strike="noStrike" cap="none">
              <a:solidFill>
                <a:srgbClr val="000000"/>
              </a:solidFill>
            </a:endParaRPr>
          </a:p>
          <a:p>
            <a:pPr marL="342900" marR="0" lvl="0" indent="-342900" algn="l" rtl="0">
              <a:lnSpc>
                <a:spcPct val="150000"/>
              </a:lnSpc>
              <a:spcBef>
                <a:spcPts val="1000"/>
              </a:spcBef>
              <a:spcAft>
                <a:spcPts val="0"/>
              </a:spcAft>
              <a:buClr>
                <a:schemeClr val="dk1"/>
              </a:buClr>
              <a:buSzPts val="2000"/>
              <a:buAutoNum type="arabicPeriod"/>
            </a:pPr>
            <a:r>
              <a:rPr lang="en-US" sz="2000" b="1" i="0" u="none" strike="noStrike" cap="none">
                <a:solidFill>
                  <a:schemeClr val="dk1"/>
                </a:solidFill>
                <a:latin typeface="Bookman Old Style"/>
                <a:ea typeface="Bookman Old Style"/>
                <a:cs typeface="Bookman Old Style"/>
                <a:sym typeface="Bookman Old Style"/>
              </a:rPr>
              <a:t>Use technology to explore concepts and analyze data. </a:t>
            </a:r>
            <a:endParaRPr sz="1400" b="1" i="0" u="none" strike="noStrike" cap="none">
              <a:solidFill>
                <a:srgbClr val="000000"/>
              </a:solidFill>
            </a:endParaRPr>
          </a:p>
          <a:p>
            <a:pPr marL="0" marR="0" lvl="0" indent="0" algn="l" rtl="0">
              <a:lnSpc>
                <a:spcPct val="150000"/>
              </a:lnSpc>
              <a:spcBef>
                <a:spcPts val="1000"/>
              </a:spcBef>
              <a:spcAft>
                <a:spcPts val="0"/>
              </a:spcAft>
              <a:buClr>
                <a:schemeClr val="dk1"/>
              </a:buClr>
              <a:buSzPts val="2000"/>
              <a:buFont typeface="Arial"/>
              <a:buNone/>
            </a:pPr>
            <a:r>
              <a:rPr lang="en-US" sz="2000" b="0" i="0" u="none" strike="noStrike" cap="none">
                <a:solidFill>
                  <a:schemeClr val="dk1"/>
                </a:solidFill>
                <a:latin typeface="Bookman Old Style"/>
                <a:ea typeface="Bookman Old Style"/>
                <a:cs typeface="Bookman Old Style"/>
                <a:sym typeface="Bookman Old Style"/>
              </a:rPr>
              <a:t>6. Use assessments to improve and evaluate student learning.</a:t>
            </a:r>
            <a:endParaRPr sz="2000" b="0" i="0" u="none" strike="noStrike" cap="none">
              <a:solidFill>
                <a:schemeClr val="dk1"/>
              </a:solidFill>
              <a:latin typeface="Bookman Old Style"/>
              <a:ea typeface="Bookman Old Style"/>
              <a:cs typeface="Bookman Old Style"/>
              <a:sym typeface="Bookman Old Style"/>
            </a:endParaRPr>
          </a:p>
        </p:txBody>
      </p:sp>
      <p:sp>
        <p:nvSpPr>
          <p:cNvPr id="124" name="Google Shape;124;p4"/>
          <p:cNvSpPr txBox="1"/>
          <p:nvPr/>
        </p:nvSpPr>
        <p:spPr>
          <a:xfrm>
            <a:off x="0" y="88053"/>
            <a:ext cx="12192000" cy="116501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2060"/>
              </a:buClr>
              <a:buSzPts val="2500"/>
              <a:buFont typeface="Bookman Old Style"/>
              <a:buNone/>
            </a:pPr>
            <a:r>
              <a:rPr lang="en-US" sz="2500" b="1" i="0" u="none" strike="noStrike" cap="none">
                <a:solidFill>
                  <a:srgbClr val="002060"/>
                </a:solidFill>
                <a:latin typeface="Bookman Old Style"/>
                <a:ea typeface="Bookman Old Style"/>
                <a:cs typeface="Bookman Old Style"/>
                <a:sym typeface="Bookman Old Style"/>
              </a:rPr>
              <a:t>Guidelines for Assessment and Instruction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2060"/>
              </a:buClr>
              <a:buSzPts val="2500"/>
              <a:buFont typeface="Bookman Old Style"/>
              <a:buNone/>
            </a:pPr>
            <a:r>
              <a:rPr lang="en-US" sz="2500" b="1" i="0" u="none" strike="noStrike" cap="none">
                <a:solidFill>
                  <a:srgbClr val="002060"/>
                </a:solidFill>
                <a:latin typeface="Bookman Old Style"/>
                <a:ea typeface="Bookman Old Style"/>
                <a:cs typeface="Bookman Old Style"/>
                <a:sym typeface="Bookman Old Style"/>
              </a:rPr>
              <a:t>in Statistics Education (GAISE)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2060"/>
              </a:buClr>
              <a:buSzPts val="2500"/>
              <a:buFont typeface="Bookman Old Style"/>
              <a:buNone/>
            </a:pPr>
            <a:r>
              <a:rPr lang="en-US" sz="2500" b="1" i="0" u="none" strike="noStrike" cap="none">
                <a:solidFill>
                  <a:srgbClr val="002060"/>
                </a:solidFill>
                <a:latin typeface="Bookman Old Style"/>
                <a:ea typeface="Bookman Old Style"/>
                <a:cs typeface="Bookman Old Style"/>
                <a:sym typeface="Bookman Old Style"/>
              </a:rPr>
              <a:t>College Report College 2016</a:t>
            </a:r>
            <a:endParaRPr sz="2500" b="1" i="0" u="none" strike="noStrike" cap="none">
              <a:solidFill>
                <a:srgbClr val="002060"/>
              </a:solidFill>
              <a:latin typeface="Bookman Old Style"/>
              <a:ea typeface="Bookman Old Style"/>
              <a:cs typeface="Bookman Old Style"/>
              <a:sym typeface="Bookman Old Style"/>
            </a:endParaRPr>
          </a:p>
        </p:txBody>
      </p:sp>
      <p:pic>
        <p:nvPicPr>
          <p:cNvPr id="125" name="Google Shape;125;p4"/>
          <p:cNvPicPr preferRelativeResize="0"/>
          <p:nvPr/>
        </p:nvPicPr>
        <p:blipFill rotWithShape="1">
          <a:blip r:embed="rId3">
            <a:alphaModFix/>
          </a:blip>
          <a:srcRect/>
          <a:stretch/>
        </p:blipFill>
        <p:spPr>
          <a:xfrm>
            <a:off x="9558865" y="1726489"/>
            <a:ext cx="2206982" cy="1842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31" name="Google Shape;131;p5"/>
          <p:cNvPicPr preferRelativeResize="0"/>
          <p:nvPr/>
        </p:nvPicPr>
        <p:blipFill rotWithShape="1">
          <a:blip r:embed="rId3">
            <a:alphaModFix/>
          </a:blip>
          <a:srcRect/>
          <a:stretch/>
        </p:blipFill>
        <p:spPr>
          <a:xfrm>
            <a:off x="291255" y="1036535"/>
            <a:ext cx="2168034" cy="2749100"/>
          </a:xfrm>
          <a:prstGeom prst="rect">
            <a:avLst/>
          </a:prstGeom>
          <a:noFill/>
          <a:ln>
            <a:noFill/>
          </a:ln>
        </p:spPr>
      </p:pic>
      <p:sp>
        <p:nvSpPr>
          <p:cNvPr id="132" name="Google Shape;132;p5"/>
          <p:cNvSpPr txBox="1"/>
          <p:nvPr/>
        </p:nvSpPr>
        <p:spPr>
          <a:xfrm>
            <a:off x="2724925" y="1162426"/>
            <a:ext cx="9333600" cy="2296800"/>
          </a:xfrm>
          <a:prstGeom prst="rect">
            <a:avLst/>
          </a:prstGeom>
          <a:noFill/>
          <a:ln>
            <a:noFill/>
          </a:ln>
        </p:spPr>
        <p:txBody>
          <a:bodyPr spcFirstLastPara="1" wrap="square" lIns="91425" tIns="45700" rIns="91425" bIns="45700" anchor="t" anchorCtr="0">
            <a:noAutofit/>
          </a:bodyPr>
          <a:lstStyle/>
          <a:p>
            <a:pPr marL="457200" marR="0" lvl="0" indent="-387350" algn="l" rtl="0">
              <a:lnSpc>
                <a:spcPct val="150000"/>
              </a:lnSpc>
              <a:spcBef>
                <a:spcPts val="0"/>
              </a:spcBef>
              <a:spcAft>
                <a:spcPts val="0"/>
              </a:spcAft>
              <a:buClr>
                <a:schemeClr val="dk1"/>
              </a:buClr>
              <a:buSzPts val="2500"/>
              <a:buFont typeface="Bookman Old Style"/>
              <a:buChar char="●"/>
            </a:pPr>
            <a:r>
              <a:rPr lang="en-US" sz="2500" b="1">
                <a:solidFill>
                  <a:schemeClr val="dk1"/>
                </a:solidFill>
                <a:latin typeface="Bookman Old Style"/>
                <a:ea typeface="Bookman Old Style"/>
                <a:cs typeface="Bookman Old Style"/>
                <a:sym typeface="Bookman Old Style"/>
              </a:rPr>
              <a:t>Curiosity</a:t>
            </a:r>
            <a:r>
              <a:rPr lang="en-US" sz="2500">
                <a:solidFill>
                  <a:schemeClr val="dk1"/>
                </a:solidFill>
                <a:latin typeface="Bookman Old Style"/>
                <a:ea typeface="Bookman Old Style"/>
                <a:cs typeface="Bookman Old Style"/>
                <a:sym typeface="Bookman Old Style"/>
              </a:rPr>
              <a:t> in students.</a:t>
            </a:r>
            <a:endParaRPr sz="1900"/>
          </a:p>
          <a:p>
            <a:pPr marL="457200" marR="0" lvl="0" indent="-387350" algn="l" rtl="0">
              <a:lnSpc>
                <a:spcPct val="150000"/>
              </a:lnSpc>
              <a:spcBef>
                <a:spcPts val="0"/>
              </a:spcBef>
              <a:spcAft>
                <a:spcPts val="0"/>
              </a:spcAft>
              <a:buClr>
                <a:schemeClr val="dk1"/>
              </a:buClr>
              <a:buSzPts val="2500"/>
              <a:buFont typeface="Bookman Old Style"/>
              <a:buChar char="●"/>
            </a:pPr>
            <a:r>
              <a:rPr lang="en-US" sz="2500" b="1">
                <a:solidFill>
                  <a:schemeClr val="dk1"/>
                </a:solidFill>
                <a:latin typeface="Bookman Old Style"/>
                <a:ea typeface="Bookman Old Style"/>
                <a:cs typeface="Bookman Old Style"/>
                <a:sym typeface="Bookman Old Style"/>
              </a:rPr>
              <a:t>T</a:t>
            </a:r>
            <a:r>
              <a:rPr lang="en-US" sz="2500" b="1" i="0" u="none" strike="noStrike" cap="none">
                <a:solidFill>
                  <a:schemeClr val="dk1"/>
                </a:solidFill>
                <a:latin typeface="Bookman Old Style"/>
                <a:ea typeface="Bookman Old Style"/>
                <a:cs typeface="Bookman Old Style"/>
                <a:sym typeface="Bookman Old Style"/>
              </a:rPr>
              <a:t>echnology</a:t>
            </a:r>
            <a:r>
              <a:rPr lang="en-US" sz="2500">
                <a:solidFill>
                  <a:schemeClr val="dk1"/>
                </a:solidFill>
                <a:latin typeface="Bookman Old Style"/>
                <a:ea typeface="Bookman Old Style"/>
                <a:cs typeface="Bookman Old Style"/>
                <a:sym typeface="Bookman Old Style"/>
              </a:rPr>
              <a:t> </a:t>
            </a:r>
            <a:r>
              <a:rPr lang="en-US" sz="2500" b="0" i="0" u="none" strike="noStrike" cap="none">
                <a:solidFill>
                  <a:schemeClr val="dk1"/>
                </a:solidFill>
                <a:latin typeface="Bookman Old Style"/>
                <a:ea typeface="Bookman Old Style"/>
                <a:cs typeface="Bookman Old Style"/>
                <a:sym typeface="Bookman Old Style"/>
              </a:rPr>
              <a:t>to explore conceptual ideas. </a:t>
            </a:r>
            <a:endParaRPr sz="1900"/>
          </a:p>
          <a:p>
            <a:pPr marL="457200" marR="0" lvl="0" indent="-387350" algn="l" rtl="0">
              <a:lnSpc>
                <a:spcPct val="150000"/>
              </a:lnSpc>
              <a:spcBef>
                <a:spcPts val="0"/>
              </a:spcBef>
              <a:spcAft>
                <a:spcPts val="0"/>
              </a:spcAft>
              <a:buClr>
                <a:schemeClr val="dk1"/>
              </a:buClr>
              <a:buSzPts val="2500"/>
              <a:buFont typeface="Bookman Old Style"/>
              <a:buChar char="●"/>
            </a:pPr>
            <a:r>
              <a:rPr lang="en-US" sz="2500" b="1">
                <a:solidFill>
                  <a:schemeClr val="dk1"/>
                </a:solidFill>
                <a:latin typeface="Bookman Old Style"/>
                <a:ea typeface="Bookman Old Style"/>
                <a:cs typeface="Bookman Old Style"/>
                <a:sym typeface="Bookman Old Style"/>
              </a:rPr>
              <a:t>Collaborative</a:t>
            </a:r>
            <a:r>
              <a:rPr lang="en-US" sz="2500">
                <a:solidFill>
                  <a:schemeClr val="dk1"/>
                </a:solidFill>
                <a:latin typeface="Bookman Old Style"/>
                <a:ea typeface="Bookman Old Style"/>
                <a:cs typeface="Bookman Old Style"/>
                <a:sym typeface="Bookman Old Style"/>
              </a:rPr>
              <a:t> learning to enhance understanding.</a:t>
            </a:r>
            <a:endParaRPr sz="2500" b="0" i="0" u="none" strike="noStrike" cap="none">
              <a:solidFill>
                <a:schemeClr val="dk1"/>
              </a:solidFill>
              <a:latin typeface="Bookman Old Style"/>
              <a:ea typeface="Bookman Old Style"/>
              <a:cs typeface="Bookman Old Style"/>
              <a:sym typeface="Bookman Old Style"/>
            </a:endParaRPr>
          </a:p>
          <a:p>
            <a:pPr marL="0" marR="0" lvl="0" indent="0" algn="l" rtl="0">
              <a:lnSpc>
                <a:spcPct val="150000"/>
              </a:lnSpc>
              <a:spcBef>
                <a:spcPts val="1000"/>
              </a:spcBef>
              <a:spcAft>
                <a:spcPts val="0"/>
              </a:spcAft>
              <a:buClr>
                <a:schemeClr val="dk1"/>
              </a:buClr>
              <a:buSzPts val="2000"/>
              <a:buFont typeface="Arial"/>
              <a:buNone/>
            </a:pPr>
            <a:endParaRPr sz="2000" b="0" i="0" u="none" strike="noStrike" cap="none">
              <a:solidFill>
                <a:schemeClr val="dk1"/>
              </a:solidFill>
              <a:latin typeface="Bookman Old Style"/>
              <a:ea typeface="Bookman Old Style"/>
              <a:cs typeface="Bookman Old Style"/>
              <a:sym typeface="Bookman Old Style"/>
            </a:endParaRPr>
          </a:p>
        </p:txBody>
      </p:sp>
      <p:sp>
        <p:nvSpPr>
          <p:cNvPr id="133" name="Google Shape;133;p5"/>
          <p:cNvSpPr txBox="1"/>
          <p:nvPr/>
        </p:nvSpPr>
        <p:spPr>
          <a:xfrm>
            <a:off x="0" y="81280"/>
            <a:ext cx="12144587" cy="5215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2060"/>
              </a:buClr>
              <a:buSzPts val="2500"/>
              <a:buFont typeface="Bookman Old Style"/>
              <a:buNone/>
            </a:pPr>
            <a:r>
              <a:rPr lang="en-US" sz="2500" b="1" i="0" u="none" strike="noStrike" cap="none">
                <a:solidFill>
                  <a:srgbClr val="002060"/>
                </a:solidFill>
                <a:latin typeface="Bookman Old Style"/>
                <a:ea typeface="Bookman Old Style"/>
                <a:cs typeface="Bookman Old Style"/>
                <a:sym typeface="Bookman Old Style"/>
              </a:rPr>
              <a:t>Foster Active Learning in Statistics Classroom</a:t>
            </a:r>
            <a:endParaRPr sz="2500" b="1" i="0" u="none" strike="noStrike" cap="none">
              <a:solidFill>
                <a:srgbClr val="002060"/>
              </a:solidFill>
              <a:latin typeface="Bookman Old Style"/>
              <a:ea typeface="Bookman Old Style"/>
              <a:cs typeface="Bookman Old Style"/>
              <a:sym typeface="Bookman Old Styl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6"/>
          <p:cNvPicPr preferRelativeResize="0"/>
          <p:nvPr/>
        </p:nvPicPr>
        <p:blipFill rotWithShape="1">
          <a:blip r:embed="rId3">
            <a:alphaModFix/>
          </a:blip>
          <a:srcRect/>
          <a:stretch/>
        </p:blipFill>
        <p:spPr>
          <a:xfrm>
            <a:off x="1415010" y="5544197"/>
            <a:ext cx="1068328" cy="711300"/>
          </a:xfrm>
          <a:prstGeom prst="rect">
            <a:avLst/>
          </a:prstGeom>
          <a:noFill/>
          <a:ln>
            <a:noFill/>
          </a:ln>
        </p:spPr>
      </p:pic>
      <p:sp>
        <p:nvSpPr>
          <p:cNvPr id="139" name="Google Shape;139;p6"/>
          <p:cNvSpPr txBox="1">
            <a:spLocks noGrp="1"/>
          </p:cNvSpPr>
          <p:nvPr>
            <p:ph type="title"/>
          </p:nvPr>
        </p:nvSpPr>
        <p:spPr>
          <a:xfrm>
            <a:off x="26242" y="0"/>
            <a:ext cx="12139500" cy="711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2500"/>
              <a:buFont typeface="Bookman Old Style"/>
              <a:buNone/>
            </a:pPr>
            <a:r>
              <a:rPr lang="en-US" sz="2500" b="1">
                <a:solidFill>
                  <a:srgbClr val="002060"/>
                </a:solidFill>
                <a:latin typeface="Bookman Old Style"/>
                <a:ea typeface="Bookman Old Style"/>
                <a:cs typeface="Bookman Old Style"/>
                <a:sym typeface="Bookman Old Style"/>
              </a:rPr>
              <a:t>Tutorial Format</a:t>
            </a:r>
            <a:endParaRPr sz="2500" b="1">
              <a:solidFill>
                <a:srgbClr val="002060"/>
              </a:solidFill>
              <a:latin typeface="Bookman Old Style"/>
              <a:ea typeface="Bookman Old Style"/>
              <a:cs typeface="Bookman Old Style"/>
              <a:sym typeface="Bookman Old Style"/>
            </a:endParaRPr>
          </a:p>
        </p:txBody>
      </p:sp>
      <p:sp>
        <p:nvSpPr>
          <p:cNvPr id="140" name="Google Shape;1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41" name="Google Shape;141;p6"/>
          <p:cNvSpPr txBox="1"/>
          <p:nvPr/>
        </p:nvSpPr>
        <p:spPr>
          <a:xfrm>
            <a:off x="0" y="887357"/>
            <a:ext cx="12192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Bookman Old Style"/>
                <a:ea typeface="Bookman Old Style"/>
                <a:cs typeface="Bookman Old Style"/>
                <a:sym typeface="Bookman Old Style"/>
              </a:rPr>
              <a:t>  </a:t>
            </a:r>
            <a:endParaRPr sz="1400" b="0" i="0" u="none" strike="noStrike" cap="none">
              <a:solidFill>
                <a:srgbClr val="000000"/>
              </a:solidFill>
              <a:latin typeface="Arial"/>
              <a:ea typeface="Arial"/>
              <a:cs typeface="Arial"/>
              <a:sym typeface="Arial"/>
            </a:endParaRPr>
          </a:p>
        </p:txBody>
      </p:sp>
      <p:sp>
        <p:nvSpPr>
          <p:cNvPr id="142" name="Google Shape;142;p6"/>
          <p:cNvSpPr txBox="1"/>
          <p:nvPr/>
        </p:nvSpPr>
        <p:spPr>
          <a:xfrm>
            <a:off x="0" y="781387"/>
            <a:ext cx="7635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Bookman Old Style"/>
              <a:ea typeface="Bookman Old Style"/>
              <a:cs typeface="Bookman Old Style"/>
              <a:sym typeface="Bookman Old Style"/>
            </a:endParaRPr>
          </a:p>
        </p:txBody>
      </p:sp>
      <p:sp>
        <p:nvSpPr>
          <p:cNvPr id="143" name="Google Shape;143;p6"/>
          <p:cNvSpPr txBox="1">
            <a:spLocks noGrp="1"/>
          </p:cNvSpPr>
          <p:nvPr>
            <p:ph type="subTitle" idx="4294967295"/>
          </p:nvPr>
        </p:nvSpPr>
        <p:spPr>
          <a:xfrm>
            <a:off x="-207937" y="1086388"/>
            <a:ext cx="3845700" cy="541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600">
                <a:latin typeface="Bookman Old Style"/>
                <a:ea typeface="Bookman Old Style"/>
                <a:cs typeface="Bookman Old Style"/>
                <a:sym typeface="Bookman Old Style"/>
              </a:rPr>
              <a:t>Pre-task activity</a:t>
            </a:r>
            <a:endParaRPr sz="2600"/>
          </a:p>
        </p:txBody>
      </p:sp>
      <p:sp>
        <p:nvSpPr>
          <p:cNvPr id="144" name="Google Shape;144;p6"/>
          <p:cNvSpPr txBox="1">
            <a:spLocks noGrp="1"/>
          </p:cNvSpPr>
          <p:nvPr>
            <p:ph type="subTitle" idx="4294967295"/>
          </p:nvPr>
        </p:nvSpPr>
        <p:spPr>
          <a:xfrm>
            <a:off x="4241025" y="1086413"/>
            <a:ext cx="3891300" cy="541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500">
                <a:latin typeface="Bookman Old Style"/>
                <a:ea typeface="Bookman Old Style"/>
                <a:cs typeface="Bookman Old Style"/>
                <a:sym typeface="Bookman Old Style"/>
              </a:rPr>
              <a:t>Session participation</a:t>
            </a:r>
            <a:endParaRPr sz="2500"/>
          </a:p>
        </p:txBody>
      </p:sp>
      <p:sp>
        <p:nvSpPr>
          <p:cNvPr id="145" name="Google Shape;145;p6"/>
          <p:cNvSpPr/>
          <p:nvPr/>
        </p:nvSpPr>
        <p:spPr>
          <a:xfrm>
            <a:off x="4173200" y="1698231"/>
            <a:ext cx="3845700" cy="45486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6" name="Google Shape;146;p6"/>
          <p:cNvSpPr txBox="1">
            <a:spLocks noGrp="1"/>
          </p:cNvSpPr>
          <p:nvPr>
            <p:ph type="subTitle" idx="4294967295"/>
          </p:nvPr>
        </p:nvSpPr>
        <p:spPr>
          <a:xfrm>
            <a:off x="8610600" y="1095788"/>
            <a:ext cx="2792400" cy="541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500">
                <a:latin typeface="Bookman Old Style"/>
                <a:ea typeface="Bookman Old Style"/>
                <a:cs typeface="Bookman Old Style"/>
                <a:sym typeface="Bookman Old Style"/>
              </a:rPr>
              <a:t>Reflection</a:t>
            </a:r>
            <a:endParaRPr sz="2500"/>
          </a:p>
        </p:txBody>
      </p:sp>
      <p:sp>
        <p:nvSpPr>
          <p:cNvPr id="147" name="Google Shape;147;p6"/>
          <p:cNvSpPr/>
          <p:nvPr/>
        </p:nvSpPr>
        <p:spPr>
          <a:xfrm>
            <a:off x="26325" y="1698231"/>
            <a:ext cx="3845700" cy="45486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8" name="Google Shape;148;p6"/>
          <p:cNvSpPr/>
          <p:nvPr/>
        </p:nvSpPr>
        <p:spPr>
          <a:xfrm>
            <a:off x="8320076" y="1698231"/>
            <a:ext cx="3845700" cy="45486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9" name="Google Shape;149;p6"/>
          <p:cNvSpPr txBox="1"/>
          <p:nvPr/>
        </p:nvSpPr>
        <p:spPr>
          <a:xfrm>
            <a:off x="26325" y="1807750"/>
            <a:ext cx="3845700" cy="454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2500">
              <a:latin typeface="Bookman Old Style"/>
              <a:ea typeface="Bookman Old Style"/>
              <a:cs typeface="Bookman Old Style"/>
              <a:sym typeface="Bookman Old Style"/>
            </a:endParaRPr>
          </a:p>
          <a:p>
            <a:pPr marL="0" lvl="0" indent="0" algn="ctr" rtl="0">
              <a:lnSpc>
                <a:spcPct val="115000"/>
              </a:lnSpc>
              <a:spcBef>
                <a:spcPts val="0"/>
              </a:spcBef>
              <a:spcAft>
                <a:spcPts val="0"/>
              </a:spcAft>
              <a:buNone/>
            </a:pPr>
            <a:r>
              <a:rPr lang="en-US" sz="2500">
                <a:latin typeface="Bookman Old Style"/>
                <a:ea typeface="Bookman Old Style"/>
                <a:cs typeface="Bookman Old Style"/>
                <a:sym typeface="Bookman Old Style"/>
              </a:rPr>
              <a:t>Preparing for sessions by completing R activity.</a:t>
            </a:r>
            <a:endParaRPr sz="2500">
              <a:latin typeface="Bookman Old Style"/>
              <a:ea typeface="Bookman Old Style"/>
              <a:cs typeface="Bookman Old Style"/>
              <a:sym typeface="Bookman Old Style"/>
            </a:endParaRPr>
          </a:p>
          <a:p>
            <a:pPr marL="0" lvl="0" indent="0" algn="ctr" rtl="0">
              <a:lnSpc>
                <a:spcPct val="115000"/>
              </a:lnSpc>
              <a:spcBef>
                <a:spcPts val="0"/>
              </a:spcBef>
              <a:spcAft>
                <a:spcPts val="0"/>
              </a:spcAft>
              <a:buClr>
                <a:schemeClr val="dk1"/>
              </a:buClr>
              <a:buSzPts val="1100"/>
              <a:buFont typeface="Arial"/>
              <a:buNone/>
            </a:pPr>
            <a:endParaRPr sz="2500">
              <a:latin typeface="Bookman Old Style"/>
              <a:ea typeface="Bookman Old Style"/>
              <a:cs typeface="Bookman Old Style"/>
              <a:sym typeface="Bookman Old Style"/>
            </a:endParaRPr>
          </a:p>
          <a:p>
            <a:pPr marL="0" lvl="0" indent="0" algn="ctr" rtl="0">
              <a:lnSpc>
                <a:spcPct val="115000"/>
              </a:lnSpc>
              <a:spcBef>
                <a:spcPts val="0"/>
              </a:spcBef>
              <a:spcAft>
                <a:spcPts val="0"/>
              </a:spcAft>
              <a:buClr>
                <a:schemeClr val="dk1"/>
              </a:buClr>
              <a:buSzPts val="1100"/>
              <a:buFont typeface="Arial"/>
              <a:buNone/>
            </a:pPr>
            <a:r>
              <a:rPr lang="en-US" sz="2500">
                <a:latin typeface="Bookman Old Style"/>
                <a:ea typeface="Bookman Old Style"/>
                <a:cs typeface="Bookman Old Style"/>
                <a:sym typeface="Bookman Old Style"/>
              </a:rPr>
              <a:t>Aligning with course content for relevance.</a:t>
            </a:r>
            <a:endParaRPr sz="2500">
              <a:latin typeface="Bookman Old Style"/>
              <a:ea typeface="Bookman Old Style"/>
              <a:cs typeface="Bookman Old Style"/>
              <a:sym typeface="Bookman Old Style"/>
            </a:endParaRPr>
          </a:p>
        </p:txBody>
      </p:sp>
      <p:sp>
        <p:nvSpPr>
          <p:cNvPr id="150" name="Google Shape;150;p6"/>
          <p:cNvSpPr txBox="1"/>
          <p:nvPr/>
        </p:nvSpPr>
        <p:spPr>
          <a:xfrm>
            <a:off x="8320075" y="2021763"/>
            <a:ext cx="3845700" cy="454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2500">
              <a:solidFill>
                <a:schemeClr val="dk1"/>
              </a:solidFill>
              <a:latin typeface="Bookman Old Style"/>
              <a:ea typeface="Bookman Old Style"/>
              <a:cs typeface="Bookman Old Style"/>
              <a:sym typeface="Bookman Old Style"/>
            </a:endParaRPr>
          </a:p>
          <a:p>
            <a:pPr marL="0" lvl="0" indent="0" algn="ctr" rtl="0">
              <a:lnSpc>
                <a:spcPct val="115000"/>
              </a:lnSpc>
              <a:spcBef>
                <a:spcPts val="0"/>
              </a:spcBef>
              <a:spcAft>
                <a:spcPts val="0"/>
              </a:spcAft>
              <a:buNone/>
            </a:pPr>
            <a:r>
              <a:rPr lang="en-US" sz="2500">
                <a:solidFill>
                  <a:schemeClr val="dk1"/>
                </a:solidFill>
                <a:latin typeface="Bookman Old Style"/>
                <a:ea typeface="Bookman Old Style"/>
                <a:cs typeface="Bookman Old Style"/>
                <a:sym typeface="Bookman Old Style"/>
              </a:rPr>
              <a:t>Weekly reflection on preparation and participation.</a:t>
            </a:r>
            <a:endParaRPr sz="2500">
              <a:solidFill>
                <a:schemeClr val="dk1"/>
              </a:solidFill>
              <a:latin typeface="Bookman Old Style"/>
              <a:ea typeface="Bookman Old Style"/>
              <a:cs typeface="Bookman Old Style"/>
              <a:sym typeface="Bookman Old Style"/>
            </a:endParaRPr>
          </a:p>
          <a:p>
            <a:pPr marL="0" lvl="0" indent="0" algn="ctr" rtl="0">
              <a:lnSpc>
                <a:spcPct val="115000"/>
              </a:lnSpc>
              <a:spcBef>
                <a:spcPts val="0"/>
              </a:spcBef>
              <a:spcAft>
                <a:spcPts val="0"/>
              </a:spcAft>
              <a:buClr>
                <a:schemeClr val="dk1"/>
              </a:buClr>
              <a:buSzPts val="1100"/>
              <a:buFont typeface="Arial"/>
              <a:buNone/>
            </a:pPr>
            <a:endParaRPr sz="2500">
              <a:solidFill>
                <a:schemeClr val="dk1"/>
              </a:solidFill>
              <a:latin typeface="Bookman Old Style"/>
              <a:ea typeface="Bookman Old Style"/>
              <a:cs typeface="Bookman Old Style"/>
              <a:sym typeface="Bookman Old Style"/>
            </a:endParaRPr>
          </a:p>
          <a:p>
            <a:pPr marL="0" lvl="0" indent="0" algn="ctr" rtl="0">
              <a:lnSpc>
                <a:spcPct val="115000"/>
              </a:lnSpc>
              <a:spcBef>
                <a:spcPts val="0"/>
              </a:spcBef>
              <a:spcAft>
                <a:spcPts val="0"/>
              </a:spcAft>
              <a:buClr>
                <a:schemeClr val="dk1"/>
              </a:buClr>
              <a:buSzPts val="1100"/>
              <a:buFont typeface="Arial"/>
              <a:buNone/>
            </a:pPr>
            <a:r>
              <a:rPr lang="en-US" sz="2500">
                <a:solidFill>
                  <a:schemeClr val="dk1"/>
                </a:solidFill>
                <a:latin typeface="Bookman Old Style"/>
                <a:ea typeface="Bookman Old Style"/>
                <a:cs typeface="Bookman Old Style"/>
                <a:sym typeface="Bookman Old Style"/>
              </a:rPr>
              <a:t>Identifying challenges and planning for improvement.</a:t>
            </a:r>
            <a:endParaRPr sz="2500">
              <a:solidFill>
                <a:schemeClr val="dk1"/>
              </a:solidFill>
              <a:latin typeface="Bookman Old Style"/>
              <a:ea typeface="Bookman Old Style"/>
              <a:cs typeface="Bookman Old Style"/>
              <a:sym typeface="Bookman Old Style"/>
            </a:endParaRPr>
          </a:p>
        </p:txBody>
      </p:sp>
      <p:sp>
        <p:nvSpPr>
          <p:cNvPr id="151" name="Google Shape;151;p6"/>
          <p:cNvSpPr txBox="1"/>
          <p:nvPr/>
        </p:nvSpPr>
        <p:spPr>
          <a:xfrm>
            <a:off x="4173200" y="2003025"/>
            <a:ext cx="3845700" cy="454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2500">
              <a:solidFill>
                <a:schemeClr val="dk1"/>
              </a:solidFill>
              <a:latin typeface="Bookman Old Style"/>
              <a:ea typeface="Bookman Old Style"/>
              <a:cs typeface="Bookman Old Style"/>
              <a:sym typeface="Bookman Old Style"/>
            </a:endParaRPr>
          </a:p>
          <a:p>
            <a:pPr marL="0" lvl="0" indent="0" algn="ctr" rtl="0">
              <a:lnSpc>
                <a:spcPct val="115000"/>
              </a:lnSpc>
              <a:spcBef>
                <a:spcPts val="0"/>
              </a:spcBef>
              <a:spcAft>
                <a:spcPts val="0"/>
              </a:spcAft>
              <a:buNone/>
            </a:pPr>
            <a:r>
              <a:rPr lang="en-US" sz="2500">
                <a:solidFill>
                  <a:schemeClr val="dk1"/>
                </a:solidFill>
                <a:latin typeface="Bookman Old Style"/>
                <a:ea typeface="Bookman Old Style"/>
                <a:cs typeface="Bookman Old Style"/>
                <a:sym typeface="Bookman Old Style"/>
              </a:rPr>
              <a:t>Collaborating with peers through discussions.</a:t>
            </a:r>
            <a:endParaRPr sz="2500">
              <a:solidFill>
                <a:schemeClr val="dk1"/>
              </a:solidFill>
              <a:latin typeface="Bookman Old Style"/>
              <a:ea typeface="Bookman Old Style"/>
              <a:cs typeface="Bookman Old Style"/>
              <a:sym typeface="Bookman Old Style"/>
            </a:endParaRPr>
          </a:p>
          <a:p>
            <a:pPr marL="0" lvl="0" indent="0" algn="ctr" rtl="0">
              <a:lnSpc>
                <a:spcPct val="115000"/>
              </a:lnSpc>
              <a:spcBef>
                <a:spcPts val="0"/>
              </a:spcBef>
              <a:spcAft>
                <a:spcPts val="0"/>
              </a:spcAft>
              <a:buClr>
                <a:schemeClr val="dk1"/>
              </a:buClr>
              <a:buSzPts val="1100"/>
              <a:buFont typeface="Arial"/>
              <a:buNone/>
            </a:pPr>
            <a:endParaRPr sz="2500">
              <a:solidFill>
                <a:schemeClr val="dk1"/>
              </a:solidFill>
              <a:latin typeface="Bookman Old Style"/>
              <a:ea typeface="Bookman Old Style"/>
              <a:cs typeface="Bookman Old Style"/>
              <a:sym typeface="Bookman Old Style"/>
            </a:endParaRPr>
          </a:p>
          <a:p>
            <a:pPr marL="0" lvl="0" indent="0" algn="ctr" rtl="0">
              <a:lnSpc>
                <a:spcPct val="115000"/>
              </a:lnSpc>
              <a:spcBef>
                <a:spcPts val="0"/>
              </a:spcBef>
              <a:spcAft>
                <a:spcPts val="0"/>
              </a:spcAft>
              <a:buClr>
                <a:schemeClr val="dk1"/>
              </a:buClr>
              <a:buSzPts val="1100"/>
              <a:buFont typeface="Arial"/>
              <a:buNone/>
            </a:pPr>
            <a:r>
              <a:rPr lang="en-US" sz="2500">
                <a:solidFill>
                  <a:schemeClr val="dk1"/>
                </a:solidFill>
                <a:latin typeface="Bookman Old Style"/>
                <a:ea typeface="Bookman Old Style"/>
                <a:cs typeface="Bookman Old Style"/>
                <a:sym typeface="Bookman Old Style"/>
              </a:rPr>
              <a:t>Completing worksheets and submitting R outputs.</a:t>
            </a:r>
            <a:endParaRPr sz="2500">
              <a:solidFill>
                <a:schemeClr val="dk1"/>
              </a:solidFill>
              <a:latin typeface="Bookman Old Style"/>
              <a:ea typeface="Bookman Old Style"/>
              <a:cs typeface="Bookman Old Style"/>
              <a:sym typeface="Bookman Old Style"/>
            </a:endParaRPr>
          </a:p>
        </p:txBody>
      </p:sp>
      <p:sp>
        <p:nvSpPr>
          <p:cNvPr id="152" name="Google Shape;152;p6"/>
          <p:cNvSpPr/>
          <p:nvPr/>
        </p:nvSpPr>
        <p:spPr>
          <a:xfrm>
            <a:off x="3422050" y="1126313"/>
            <a:ext cx="964200" cy="4617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3" name="Google Shape;153;p6"/>
          <p:cNvSpPr/>
          <p:nvPr/>
        </p:nvSpPr>
        <p:spPr>
          <a:xfrm>
            <a:off x="8018900" y="1135688"/>
            <a:ext cx="964200" cy="4617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54" name="Google Shape;154;p6"/>
          <p:cNvPicPr preferRelativeResize="0"/>
          <p:nvPr/>
        </p:nvPicPr>
        <p:blipFill>
          <a:blip r:embed="rId4">
            <a:alphaModFix/>
          </a:blip>
          <a:stretch>
            <a:fillRect/>
          </a:stretch>
        </p:blipFill>
        <p:spPr>
          <a:xfrm>
            <a:off x="520525" y="4941700"/>
            <a:ext cx="2901526" cy="1916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p:nvPr/>
        </p:nvSpPr>
        <p:spPr>
          <a:xfrm>
            <a:off x="838199" y="1166843"/>
            <a:ext cx="1124540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p:txBody>
      </p:sp>
      <p:sp>
        <p:nvSpPr>
          <p:cNvPr id="161" name="Google Shape;16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62" name="Google Shape;162;p7"/>
          <p:cNvSpPr txBox="1"/>
          <p:nvPr/>
        </p:nvSpPr>
        <p:spPr>
          <a:xfrm>
            <a:off x="67734" y="49414"/>
            <a:ext cx="12124266"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2060"/>
                </a:solidFill>
                <a:latin typeface="Bookman Old Style"/>
                <a:ea typeface="Bookman Old Style"/>
                <a:cs typeface="Bookman Old Style"/>
                <a:sym typeface="Bookman Old Style"/>
              </a:rPr>
              <a:t>Example 1: Exploring Quantitative Data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2060"/>
                </a:solidFill>
                <a:latin typeface="Bookman Old Style"/>
                <a:ea typeface="Bookman Old Style"/>
                <a:cs typeface="Bookman Old Style"/>
                <a:sym typeface="Bookman Old Style"/>
              </a:rPr>
              <a:t>Perceived Social Network Support Among OECD Countries</a:t>
            </a:r>
            <a:endParaRPr sz="2500" b="1" i="0" u="none" strike="noStrike" cap="none">
              <a:solidFill>
                <a:srgbClr val="002060"/>
              </a:solidFill>
              <a:latin typeface="Bookman Old Style"/>
              <a:ea typeface="Bookman Old Style"/>
              <a:cs typeface="Bookman Old Style"/>
              <a:sym typeface="Bookman Old Style"/>
            </a:endParaRPr>
          </a:p>
        </p:txBody>
      </p:sp>
      <p:pic>
        <p:nvPicPr>
          <p:cNvPr id="163" name="Google Shape;163;p7"/>
          <p:cNvPicPr preferRelativeResize="0"/>
          <p:nvPr/>
        </p:nvPicPr>
        <p:blipFill rotWithShape="1">
          <a:blip r:embed="rId3">
            <a:alphaModFix/>
          </a:blip>
          <a:srcRect/>
          <a:stretch/>
        </p:blipFill>
        <p:spPr>
          <a:xfrm>
            <a:off x="8198050" y="1445093"/>
            <a:ext cx="3392193" cy="4171014"/>
          </a:xfrm>
          <a:prstGeom prst="rect">
            <a:avLst/>
          </a:prstGeom>
          <a:noFill/>
          <a:ln>
            <a:noFill/>
          </a:ln>
        </p:spPr>
      </p:pic>
      <p:sp>
        <p:nvSpPr>
          <p:cNvPr id="164" name="Google Shape;164;p7"/>
          <p:cNvSpPr txBox="1"/>
          <p:nvPr/>
        </p:nvSpPr>
        <p:spPr>
          <a:xfrm>
            <a:off x="400175" y="1236975"/>
            <a:ext cx="7450200" cy="4729200"/>
          </a:xfrm>
          <a:prstGeom prst="rect">
            <a:avLst/>
          </a:prstGeom>
          <a:noFill/>
          <a:ln>
            <a:noFill/>
          </a:ln>
        </p:spPr>
        <p:txBody>
          <a:bodyPr spcFirstLastPara="1" wrap="square" lIns="91425" tIns="45700" rIns="91425" bIns="45700" anchor="t" anchorCtr="0">
            <a:spAutoFit/>
          </a:bodyPr>
          <a:lstStyle/>
          <a:p>
            <a:pPr marL="457200" lvl="0" indent="-355600" algn="l" rtl="0">
              <a:lnSpc>
                <a:spcPct val="115000"/>
              </a:lnSpc>
              <a:spcBef>
                <a:spcPts val="0"/>
              </a:spcBef>
              <a:spcAft>
                <a:spcPts val="0"/>
              </a:spcAft>
              <a:buSzPts val="2000"/>
              <a:buFont typeface="Bookman Old Style"/>
              <a:buChar char="●"/>
            </a:pPr>
            <a:r>
              <a:rPr lang="en-US" sz="2000">
                <a:latin typeface="Bookman Old Style"/>
                <a:ea typeface="Bookman Old Style"/>
                <a:cs typeface="Bookman Old Style"/>
                <a:sym typeface="Bookman Old Style"/>
              </a:rPr>
              <a:t>Analyzing "Social Network Support" variable from the OECD Better Life Index (BLI) dataset.</a:t>
            </a:r>
            <a:endParaRPr sz="2000">
              <a:latin typeface="Bookman Old Style"/>
              <a:ea typeface="Bookman Old Style"/>
              <a:cs typeface="Bookman Old Style"/>
              <a:sym typeface="Bookman Old Style"/>
            </a:endParaRPr>
          </a:p>
          <a:p>
            <a:pPr marL="457200" lvl="0" indent="0" algn="l" rtl="0">
              <a:lnSpc>
                <a:spcPct val="115000"/>
              </a:lnSpc>
              <a:spcBef>
                <a:spcPts val="0"/>
              </a:spcBef>
              <a:spcAft>
                <a:spcPts val="0"/>
              </a:spcAft>
              <a:buNone/>
            </a:pPr>
            <a:endParaRPr sz="2000">
              <a:latin typeface="Bookman Old Style"/>
              <a:ea typeface="Bookman Old Style"/>
              <a:cs typeface="Bookman Old Style"/>
              <a:sym typeface="Bookman Old Style"/>
            </a:endParaRPr>
          </a:p>
          <a:p>
            <a:pPr marL="457200" lvl="0" indent="0" algn="l" rtl="0">
              <a:lnSpc>
                <a:spcPct val="115000"/>
              </a:lnSpc>
              <a:spcBef>
                <a:spcPts val="0"/>
              </a:spcBef>
              <a:spcAft>
                <a:spcPts val="0"/>
              </a:spcAft>
              <a:buNone/>
            </a:pPr>
            <a:endParaRPr sz="2000">
              <a:latin typeface="Bookman Old Style"/>
              <a:ea typeface="Bookman Old Style"/>
              <a:cs typeface="Bookman Old Style"/>
              <a:sym typeface="Bookman Old Style"/>
            </a:endParaRPr>
          </a:p>
          <a:p>
            <a:pPr marL="457200" lvl="0" indent="-355600" algn="l" rtl="0">
              <a:lnSpc>
                <a:spcPct val="115000"/>
              </a:lnSpc>
              <a:spcBef>
                <a:spcPts val="0"/>
              </a:spcBef>
              <a:spcAft>
                <a:spcPts val="0"/>
              </a:spcAft>
              <a:buSzPts val="2000"/>
              <a:buFont typeface="Bookman Old Style"/>
              <a:buChar char="●"/>
            </a:pPr>
            <a:r>
              <a:rPr lang="en-US" sz="2000">
                <a:latin typeface="Bookman Old Style"/>
                <a:ea typeface="Bookman Old Style"/>
                <a:cs typeface="Bookman Old Style"/>
                <a:sym typeface="Bookman Old Style"/>
              </a:rPr>
              <a:t>Comparing social network support percentages for males and females  using R.</a:t>
            </a:r>
            <a:endParaRPr sz="2000">
              <a:latin typeface="Bookman Old Style"/>
              <a:ea typeface="Bookman Old Style"/>
              <a:cs typeface="Bookman Old Style"/>
              <a:sym typeface="Bookman Old Style"/>
            </a:endParaRPr>
          </a:p>
          <a:p>
            <a:pPr marL="457200" lvl="0" indent="0" algn="l" rtl="0">
              <a:lnSpc>
                <a:spcPct val="115000"/>
              </a:lnSpc>
              <a:spcBef>
                <a:spcPts val="0"/>
              </a:spcBef>
              <a:spcAft>
                <a:spcPts val="0"/>
              </a:spcAft>
              <a:buNone/>
            </a:pPr>
            <a:endParaRPr sz="2000">
              <a:latin typeface="Bookman Old Style"/>
              <a:ea typeface="Bookman Old Style"/>
              <a:cs typeface="Bookman Old Style"/>
              <a:sym typeface="Bookman Old Style"/>
            </a:endParaRPr>
          </a:p>
          <a:p>
            <a:pPr marL="457200" lvl="0" indent="0" algn="l" rtl="0">
              <a:lnSpc>
                <a:spcPct val="115000"/>
              </a:lnSpc>
              <a:spcBef>
                <a:spcPts val="0"/>
              </a:spcBef>
              <a:spcAft>
                <a:spcPts val="0"/>
              </a:spcAft>
              <a:buNone/>
            </a:pPr>
            <a:endParaRPr sz="2000">
              <a:latin typeface="Bookman Old Style"/>
              <a:ea typeface="Bookman Old Style"/>
              <a:cs typeface="Bookman Old Style"/>
              <a:sym typeface="Bookman Old Style"/>
            </a:endParaRPr>
          </a:p>
          <a:p>
            <a:pPr marL="457200" lvl="0" indent="-355600" algn="l" rtl="0">
              <a:lnSpc>
                <a:spcPct val="115000"/>
              </a:lnSpc>
              <a:spcBef>
                <a:spcPts val="0"/>
              </a:spcBef>
              <a:spcAft>
                <a:spcPts val="0"/>
              </a:spcAft>
              <a:buSzPts val="2000"/>
              <a:buFont typeface="Bookman Old Style"/>
              <a:buChar char="●"/>
            </a:pPr>
            <a:r>
              <a:rPr lang="en-US" sz="2000">
                <a:latin typeface="Bookman Old Style"/>
                <a:ea typeface="Bookman Old Style"/>
                <a:cs typeface="Bookman Old Style"/>
                <a:sym typeface="Bookman Old Style"/>
              </a:rPr>
              <a:t>Downloading data and R script, setting up an R project, running the script, and interpreting results.</a:t>
            </a:r>
            <a:endParaRPr sz="2000">
              <a:latin typeface="Bookman Old Style"/>
              <a:ea typeface="Bookman Old Style"/>
              <a:cs typeface="Bookman Old Style"/>
              <a:sym typeface="Bookman Old Style"/>
            </a:endParaRPr>
          </a:p>
          <a:p>
            <a:pPr marL="0" marR="0" lvl="0" indent="0" algn="l" rtl="0">
              <a:lnSpc>
                <a:spcPct val="150000"/>
              </a:lnSpc>
              <a:spcBef>
                <a:spcPts val="0"/>
              </a:spcBef>
              <a:spcAft>
                <a:spcPts val="0"/>
              </a:spcAft>
              <a:buNone/>
            </a:pPr>
            <a:endParaRPr sz="2000">
              <a:latin typeface="Bookman Old Style"/>
              <a:ea typeface="Bookman Old Style"/>
              <a:cs typeface="Bookman Old Style"/>
              <a:sym typeface="Bookman Old Style"/>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chemeClr val="dk1"/>
                </a:solidFill>
                <a:latin typeface="Bookman Old Style"/>
                <a:ea typeface="Bookman Old Style"/>
                <a:cs typeface="Bookman Old Style"/>
                <a:sym typeface="Bookman Old Style"/>
              </a:rPr>
            </a:br>
            <a:endParaRPr sz="2000" b="0" i="0" u="none" strike="noStrike" cap="none">
              <a:solidFill>
                <a:schemeClr val="dk1"/>
              </a:solidFill>
              <a:latin typeface="Bookman Old Style"/>
              <a:ea typeface="Bookman Old Style"/>
              <a:cs typeface="Bookman Old Style"/>
              <a:sym typeface="Bookman Old Styl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p:nvPr/>
        </p:nvSpPr>
        <p:spPr>
          <a:xfrm>
            <a:off x="838199" y="1166843"/>
            <a:ext cx="1124540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60"/>
              </a:solidFill>
              <a:latin typeface="Times New Roman"/>
              <a:ea typeface="Times New Roman"/>
              <a:cs typeface="Times New Roman"/>
              <a:sym typeface="Times New Roman"/>
            </a:endParaRPr>
          </a:p>
        </p:txBody>
      </p:sp>
      <p:sp>
        <p:nvSpPr>
          <p:cNvPr id="171" name="Google Shape;17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72" name="Google Shape;172;p8"/>
          <p:cNvSpPr txBox="1"/>
          <p:nvPr/>
        </p:nvSpPr>
        <p:spPr>
          <a:xfrm>
            <a:off x="67734" y="49415"/>
            <a:ext cx="12124266"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2060"/>
                </a:solidFill>
                <a:latin typeface="Bookman Old Style"/>
                <a:ea typeface="Bookman Old Style"/>
                <a:cs typeface="Bookman Old Style"/>
                <a:sym typeface="Bookman Old Style"/>
              </a:rPr>
              <a:t>Statistical Results from Example 1</a:t>
            </a:r>
            <a:endParaRPr sz="2500" b="1" i="0" u="none" strike="noStrike" cap="none">
              <a:solidFill>
                <a:srgbClr val="002060"/>
              </a:solidFill>
              <a:latin typeface="Bookman Old Style"/>
              <a:ea typeface="Bookman Old Style"/>
              <a:cs typeface="Bookman Old Style"/>
              <a:sym typeface="Bookman Old Style"/>
            </a:endParaRPr>
          </a:p>
        </p:txBody>
      </p:sp>
      <p:pic>
        <p:nvPicPr>
          <p:cNvPr id="173" name="Google Shape;173;p8"/>
          <p:cNvPicPr preferRelativeResize="0"/>
          <p:nvPr/>
        </p:nvPicPr>
        <p:blipFill rotWithShape="1">
          <a:blip r:embed="rId3">
            <a:alphaModFix/>
          </a:blip>
          <a:srcRect/>
          <a:stretch/>
        </p:blipFill>
        <p:spPr>
          <a:xfrm>
            <a:off x="5959769" y="601969"/>
            <a:ext cx="6123832" cy="3645956"/>
          </a:xfrm>
          <a:prstGeom prst="rect">
            <a:avLst/>
          </a:prstGeom>
          <a:noFill/>
          <a:ln>
            <a:noFill/>
          </a:ln>
        </p:spPr>
      </p:pic>
      <p:pic>
        <p:nvPicPr>
          <p:cNvPr id="174" name="Google Shape;174;p8"/>
          <p:cNvPicPr preferRelativeResize="0"/>
          <p:nvPr/>
        </p:nvPicPr>
        <p:blipFill rotWithShape="1">
          <a:blip r:embed="rId4">
            <a:alphaModFix/>
          </a:blip>
          <a:srcRect/>
          <a:stretch/>
        </p:blipFill>
        <p:spPr>
          <a:xfrm>
            <a:off x="67734" y="601970"/>
            <a:ext cx="5688991" cy="5418843"/>
          </a:xfrm>
          <a:prstGeom prst="rect">
            <a:avLst/>
          </a:prstGeom>
          <a:noFill/>
          <a:ln>
            <a:noFill/>
          </a:ln>
        </p:spPr>
      </p:pic>
      <p:pic>
        <p:nvPicPr>
          <p:cNvPr id="175" name="Google Shape;175;p8"/>
          <p:cNvPicPr preferRelativeResize="0"/>
          <p:nvPr/>
        </p:nvPicPr>
        <p:blipFill>
          <a:blip r:embed="rId5">
            <a:alphaModFix/>
          </a:blip>
          <a:stretch>
            <a:fillRect/>
          </a:stretch>
        </p:blipFill>
        <p:spPr>
          <a:xfrm>
            <a:off x="5959776" y="4707630"/>
            <a:ext cx="6123827" cy="9060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9"/>
          <p:cNvPicPr preferRelativeResize="0"/>
          <p:nvPr/>
        </p:nvPicPr>
        <p:blipFill>
          <a:blip r:embed="rId3">
            <a:alphaModFix/>
          </a:blip>
          <a:stretch>
            <a:fillRect/>
          </a:stretch>
        </p:blipFill>
        <p:spPr>
          <a:xfrm>
            <a:off x="7550325" y="4229125"/>
            <a:ext cx="4636575" cy="1593825"/>
          </a:xfrm>
          <a:prstGeom prst="rect">
            <a:avLst/>
          </a:prstGeom>
          <a:noFill/>
          <a:ln>
            <a:noFill/>
          </a:ln>
        </p:spPr>
      </p:pic>
      <p:sp>
        <p:nvSpPr>
          <p:cNvPr id="182" name="Google Shape;18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83" name="Google Shape;183;p9"/>
          <p:cNvSpPr txBox="1"/>
          <p:nvPr/>
        </p:nvSpPr>
        <p:spPr>
          <a:xfrm>
            <a:off x="67734" y="49415"/>
            <a:ext cx="12124266"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a:solidFill>
                  <a:srgbClr val="002060"/>
                </a:solidFill>
                <a:latin typeface="Bookman Old Style"/>
                <a:ea typeface="Bookman Old Style"/>
                <a:cs typeface="Bookman Old Style"/>
                <a:sym typeface="Bookman Old Style"/>
              </a:rPr>
              <a:t>Students’ </a:t>
            </a:r>
            <a:r>
              <a:rPr lang="en-US" sz="2500" b="1" i="0" u="none" strike="noStrike" cap="none">
                <a:solidFill>
                  <a:srgbClr val="002060"/>
                </a:solidFill>
                <a:latin typeface="Bookman Old Style"/>
                <a:ea typeface="Bookman Old Style"/>
                <a:cs typeface="Bookman Old Style"/>
                <a:sym typeface="Bookman Old Style"/>
              </a:rPr>
              <a:t>Reflections of the Activity</a:t>
            </a:r>
            <a:endParaRPr sz="1400" b="0" i="0" u="none" strike="noStrike" cap="none">
              <a:solidFill>
                <a:srgbClr val="000000"/>
              </a:solidFill>
              <a:latin typeface="Arial"/>
              <a:ea typeface="Arial"/>
              <a:cs typeface="Arial"/>
              <a:sym typeface="Arial"/>
            </a:endParaRPr>
          </a:p>
        </p:txBody>
      </p:sp>
      <p:sp>
        <p:nvSpPr>
          <p:cNvPr id="184" name="Google Shape;184;p9"/>
          <p:cNvSpPr txBox="1"/>
          <p:nvPr/>
        </p:nvSpPr>
        <p:spPr>
          <a:xfrm>
            <a:off x="-9" y="1026496"/>
            <a:ext cx="7716600" cy="43407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SzPts val="2000"/>
              <a:buFont typeface="Bookman Old Style"/>
              <a:buChar char="●"/>
            </a:pPr>
            <a:r>
              <a:rPr lang="en-US" sz="2000">
                <a:latin typeface="Bookman Old Style"/>
                <a:ea typeface="Bookman Old Style"/>
                <a:cs typeface="Bookman Old Style"/>
                <a:sym typeface="Bookman Old Style"/>
              </a:rPr>
              <a:t>I needed</a:t>
            </a:r>
            <a:r>
              <a:rPr lang="en-US" sz="2000" b="0" i="0" u="none" strike="noStrike" cap="none">
                <a:solidFill>
                  <a:srgbClr val="000000"/>
                </a:solidFill>
                <a:latin typeface="Bookman Old Style"/>
                <a:ea typeface="Bookman Old Style"/>
                <a:cs typeface="Bookman Old Style"/>
                <a:sym typeface="Bookman Old Style"/>
              </a:rPr>
              <a:t> </a:t>
            </a:r>
            <a:r>
              <a:rPr lang="en-US" sz="2000" i="0" u="none" strike="noStrike" cap="none">
                <a:solidFill>
                  <a:srgbClr val="000000"/>
                </a:solidFill>
                <a:highlight>
                  <a:schemeClr val="accent4"/>
                </a:highlight>
                <a:latin typeface="Bookman Old Style"/>
                <a:ea typeface="Bookman Old Style"/>
                <a:cs typeface="Bookman Old Style"/>
                <a:sym typeface="Bookman Old Style"/>
              </a:rPr>
              <a:t>familiarizing myself with the dataset and the R environment</a:t>
            </a:r>
            <a:r>
              <a:rPr lang="en-US" sz="2000" b="0" i="0" u="none" strike="noStrike" cap="none">
                <a:solidFill>
                  <a:srgbClr val="000000"/>
                </a:solidFill>
                <a:latin typeface="Bookman Old Style"/>
                <a:ea typeface="Bookman Old Style"/>
                <a:cs typeface="Bookman Old Style"/>
                <a:sym typeface="Bookman Old Style"/>
              </a:rPr>
              <a:t>. That’s why I </a:t>
            </a:r>
            <a:r>
              <a:rPr lang="en-US" sz="2000" i="0" u="none" strike="noStrike" cap="none">
                <a:solidFill>
                  <a:srgbClr val="000000"/>
                </a:solidFill>
                <a:highlight>
                  <a:schemeClr val="accent4"/>
                </a:highlight>
                <a:latin typeface="Bookman Old Style"/>
                <a:ea typeface="Bookman Old Style"/>
                <a:cs typeface="Bookman Old Style"/>
                <a:sym typeface="Bookman Old Style"/>
              </a:rPr>
              <a:t>took some time to view the contents</a:t>
            </a:r>
            <a:r>
              <a:rPr lang="en-US" sz="2000" b="0" i="0" u="none" strike="noStrike" cap="none">
                <a:solidFill>
                  <a:srgbClr val="000000"/>
                </a:solidFill>
                <a:latin typeface="Bookman Old Style"/>
                <a:ea typeface="Bookman Old Style"/>
                <a:cs typeface="Bookman Old Style"/>
                <a:sym typeface="Bookman Old Style"/>
              </a:rPr>
              <a:t> of the dataset as well as the script itself. </a:t>
            </a:r>
            <a:endParaRPr sz="2000" b="0" i="0" u="none" strike="noStrike" cap="none">
              <a:solidFill>
                <a:srgbClr val="000000"/>
              </a:solidFill>
              <a:latin typeface="Bookman Old Style"/>
              <a:ea typeface="Bookman Old Style"/>
              <a:cs typeface="Bookman Old Style"/>
              <a:sym typeface="Bookman Old Style"/>
            </a:endParaRPr>
          </a:p>
          <a:p>
            <a:pPr marL="457200" marR="0" lvl="0" indent="0" algn="l" rtl="0">
              <a:lnSpc>
                <a:spcPct val="100000"/>
              </a:lnSpc>
              <a:spcBef>
                <a:spcPts val="0"/>
              </a:spcBef>
              <a:spcAft>
                <a:spcPts val="0"/>
              </a:spcAft>
              <a:buNone/>
            </a:pPr>
            <a:endParaRPr sz="2000">
              <a:latin typeface="Bookman Old Style"/>
              <a:ea typeface="Bookman Old Style"/>
              <a:cs typeface="Bookman Old Style"/>
              <a:sym typeface="Bookman Old Style"/>
            </a:endParaRPr>
          </a:p>
          <a:p>
            <a:pPr marL="457200" lvl="0" indent="-355600" algn="l" rtl="0">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Because this activity was before the actual tutorial session, I could take as long or short as I wanted. The </a:t>
            </a:r>
            <a:r>
              <a:rPr lang="en-US" sz="2000">
                <a:solidFill>
                  <a:schemeClr val="dk1"/>
                </a:solidFill>
                <a:highlight>
                  <a:schemeClr val="accent4"/>
                </a:highlight>
                <a:latin typeface="Bookman Old Style"/>
                <a:ea typeface="Bookman Old Style"/>
                <a:cs typeface="Bookman Old Style"/>
                <a:sym typeface="Bookman Old Style"/>
              </a:rPr>
              <a:t>step-by-step instructions helped break down the process into manageable parts</a:t>
            </a:r>
            <a:r>
              <a:rPr lang="en-US" sz="2000" b="1">
                <a:solidFill>
                  <a:schemeClr val="dk1"/>
                </a:solidFill>
                <a:latin typeface="Bookman Old Style"/>
                <a:ea typeface="Bookman Old Style"/>
                <a:cs typeface="Bookman Old Style"/>
                <a:sym typeface="Bookman Old Style"/>
              </a:rPr>
              <a:t> </a:t>
            </a:r>
            <a:r>
              <a:rPr lang="en-US" sz="2000">
                <a:solidFill>
                  <a:schemeClr val="dk1"/>
                </a:solidFill>
                <a:latin typeface="Bookman Old Style"/>
                <a:ea typeface="Bookman Old Style"/>
                <a:cs typeface="Bookman Old Style"/>
                <a:sym typeface="Bookman Old Style"/>
              </a:rPr>
              <a:t>in times I was feeling on the fence. </a:t>
            </a:r>
            <a:endParaRPr>
              <a:solidFill>
                <a:schemeClr val="dk1"/>
              </a:solidFill>
            </a:endParaRPr>
          </a:p>
          <a:p>
            <a:pPr marL="342900" lvl="0" indent="-215900" algn="l" rtl="0">
              <a:spcBef>
                <a:spcPts val="0"/>
              </a:spcBef>
              <a:spcAft>
                <a:spcPts val="0"/>
              </a:spcAft>
              <a:buClr>
                <a:schemeClr val="dk1"/>
              </a:buClr>
              <a:buSzPts val="2000"/>
              <a:buFont typeface="Noto Sans Symbols"/>
              <a:buNone/>
            </a:pPr>
            <a:endParaRPr sz="2000">
              <a:solidFill>
                <a:schemeClr val="dk1"/>
              </a:solidFill>
              <a:latin typeface="Bookman Old Style"/>
              <a:ea typeface="Bookman Old Style"/>
              <a:cs typeface="Bookman Old Style"/>
              <a:sym typeface="Bookman Old Style"/>
            </a:endParaRPr>
          </a:p>
          <a:p>
            <a:pPr marL="457200" lvl="0" indent="-355600" algn="l" rtl="0">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By </a:t>
            </a:r>
            <a:r>
              <a:rPr lang="en-US" sz="2000">
                <a:solidFill>
                  <a:schemeClr val="dk1"/>
                </a:solidFill>
                <a:highlight>
                  <a:schemeClr val="accent4"/>
                </a:highlight>
                <a:latin typeface="Bookman Old Style"/>
                <a:ea typeface="Bookman Old Style"/>
                <a:cs typeface="Bookman Old Style"/>
                <a:sym typeface="Bookman Old Style"/>
              </a:rPr>
              <a:t>running the script line by line</a:t>
            </a:r>
            <a:r>
              <a:rPr lang="en-US" sz="2000">
                <a:solidFill>
                  <a:schemeClr val="dk1"/>
                </a:solidFill>
                <a:latin typeface="Bookman Old Style"/>
                <a:ea typeface="Bookman Old Style"/>
                <a:cs typeface="Bookman Old Style"/>
                <a:sym typeface="Bookman Old Style"/>
              </a:rPr>
              <a:t>, I could </a:t>
            </a:r>
            <a:r>
              <a:rPr lang="en-US" sz="2000">
                <a:solidFill>
                  <a:schemeClr val="dk1"/>
                </a:solidFill>
                <a:highlight>
                  <a:schemeClr val="accent4"/>
                </a:highlight>
                <a:latin typeface="Bookman Old Style"/>
                <a:ea typeface="Bookman Old Style"/>
                <a:cs typeface="Bookman Old Style"/>
                <a:sym typeface="Bookman Old Style"/>
              </a:rPr>
              <a:t>understand the functions</a:t>
            </a:r>
            <a:r>
              <a:rPr lang="en-US" sz="2000">
                <a:solidFill>
                  <a:schemeClr val="dk1"/>
                </a:solidFill>
                <a:latin typeface="Bookman Old Style"/>
                <a:ea typeface="Bookman Old Style"/>
                <a:cs typeface="Bookman Old Style"/>
                <a:sym typeface="Bookman Old Style"/>
              </a:rPr>
              <a:t> better.</a:t>
            </a:r>
            <a:endParaRPr sz="2000">
              <a:solidFill>
                <a:schemeClr val="dk1"/>
              </a:solidFill>
              <a:latin typeface="Bookman Old Style"/>
              <a:ea typeface="Bookman Old Style"/>
              <a:cs typeface="Bookman Old Style"/>
              <a:sym typeface="Bookman Old Style"/>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pic>
        <p:nvPicPr>
          <p:cNvPr id="185" name="Google Shape;185;p9"/>
          <p:cNvPicPr preferRelativeResize="0"/>
          <p:nvPr/>
        </p:nvPicPr>
        <p:blipFill>
          <a:blip r:embed="rId4">
            <a:alphaModFix/>
          </a:blip>
          <a:stretch>
            <a:fillRect/>
          </a:stretch>
        </p:blipFill>
        <p:spPr>
          <a:xfrm>
            <a:off x="8258224" y="952500"/>
            <a:ext cx="3447950" cy="25787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EC4B811C97CF4095B2A628293B15F9" ma:contentTypeVersion="23" ma:contentTypeDescription="Create a new document." ma:contentTypeScope="" ma:versionID="0eb78f257712238ae598f0213c620897">
  <xsd:schema xmlns:xsd="http://www.w3.org/2001/XMLSchema" xmlns:xs="http://www.w3.org/2001/XMLSchema" xmlns:p="http://schemas.microsoft.com/office/2006/metadata/properties" xmlns:ns2="9b890028-b374-467a-981c-7c67018863ee" xmlns:ns3="f99078db-2687-4cf6-8b85-0a1d74d75d0e" targetNamespace="http://schemas.microsoft.com/office/2006/metadata/properties" ma:root="true" ma:fieldsID="d6ea9cce6e612fff0da3312a557be222" ns2:_="" ns3:_="">
    <xsd:import namespace="9b890028-b374-467a-981c-7c67018863ee"/>
    <xsd:import namespace="f99078db-2687-4cf6-8b85-0a1d74d75d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Course" minOccurs="0"/>
                <xsd:element ref="ns3:MediaServiceLocation"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90028-b374-467a-981c-7c67018863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1b0eb7d-6a3b-46dc-8651-811e708a56f8}" ma:internalName="TaxCatchAll" ma:showField="CatchAllData" ma:web="9b890028-b374-467a-981c-7c67018863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9078db-2687-4cf6-8b85-0a1d74d75d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Course" ma:index="20" nillable="true" ma:displayName="Course" ma:format="Dropdown" ma:internalName="Course">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b890028-b374-467a-981c-7c67018863ee" xsi:nil="true"/>
    <Course xmlns="f99078db-2687-4cf6-8b85-0a1d74d75d0e" xsi:nil="true"/>
    <lcf76f155ced4ddcb4097134ff3c332f xmlns="f99078db-2687-4cf6-8b85-0a1d74d75d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B0133A-2004-473F-9BE8-CA38B33CA7B5}"/>
</file>

<file path=customXml/itemProps2.xml><?xml version="1.0" encoding="utf-8"?>
<ds:datastoreItem xmlns:ds="http://schemas.openxmlformats.org/officeDocument/2006/customXml" ds:itemID="{9739B2DB-20BF-46D6-AF0D-FF876341FF90}"/>
</file>

<file path=customXml/itemProps3.xml><?xml version="1.0" encoding="utf-8"?>
<ds:datastoreItem xmlns:ds="http://schemas.openxmlformats.org/officeDocument/2006/customXml" ds:itemID="{2076CFFA-2F35-45BE-9E51-52ABE6DB8F0E}"/>
</file>

<file path=docProps/app.xml><?xml version="1.0" encoding="utf-8"?>
<Properties xmlns="http://schemas.openxmlformats.org/officeDocument/2006/extended-properties" xmlns:vt="http://schemas.openxmlformats.org/officeDocument/2006/docPropsVTypes">
  <TotalTime>0</TotalTime>
  <Words>2648</Words>
  <Application>Microsoft Office PowerPoint</Application>
  <PresentationFormat>Widescreen</PresentationFormat>
  <Paragraphs>314</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Bookman Old Style</vt:lpstr>
      <vt:lpstr>Lato</vt:lpstr>
      <vt:lpstr>Times New Roman</vt:lpstr>
      <vt:lpstr>Noto Sans Symbols</vt:lpstr>
      <vt:lpstr>Arial</vt:lpstr>
      <vt:lpstr>Quattrocento Sans</vt:lpstr>
      <vt:lpstr>Calibri</vt:lpstr>
      <vt:lpstr>Office Theme</vt:lpstr>
      <vt:lpstr>Weekly Statistical Activities to Support Students' Learning Experience</vt:lpstr>
      <vt:lpstr>Statistics with Applied Probability </vt:lpstr>
      <vt:lpstr>Course Assessment</vt:lpstr>
      <vt:lpstr>PowerPoint Presentation</vt:lpstr>
      <vt:lpstr>PowerPoint Presentation</vt:lpstr>
      <vt:lpstr>Tutorial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Statistical Activities to Support Students' Learning Experience</dc:title>
  <dc:creator>Asal Aslemand</dc:creator>
  <cp:lastModifiedBy>Asal Aslemand</cp:lastModifiedBy>
  <cp:revision>1</cp:revision>
  <dcterms:created xsi:type="dcterms:W3CDTF">2022-04-19T16:47:56Z</dcterms:created>
  <dcterms:modified xsi:type="dcterms:W3CDTF">2024-06-01T01:57:42Z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0x01010036EC4B811C97CF4095B2A628293B15F9</vt:lpwstr>
  </property>
</Properties>
</file>