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handoutMasterIdLst>
    <p:handoutMasterId r:id="rId17"/>
  </p:handoutMasterIdLst>
  <p:sldIdLst>
    <p:sldId id="256" r:id="rId5"/>
    <p:sldId id="258" r:id="rId6"/>
    <p:sldId id="257" r:id="rId7"/>
    <p:sldId id="259" r:id="rId8"/>
    <p:sldId id="260" r:id="rId9"/>
    <p:sldId id="261" r:id="rId10"/>
    <p:sldId id="262" r:id="rId11"/>
    <p:sldId id="263" r:id="rId12"/>
    <p:sldId id="264" r:id="rId13"/>
    <p:sldId id="265"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05" autoAdjust="0"/>
    <p:restoredTop sz="95671" autoAdjust="0"/>
  </p:normalViewPr>
  <p:slideViewPr>
    <p:cSldViewPr snapToGrid="0">
      <p:cViewPr varScale="1">
        <p:scale>
          <a:sx n="103" d="100"/>
          <a:sy n="103" d="100"/>
        </p:scale>
        <p:origin x="810" y="114"/>
      </p:cViewPr>
      <p:guideLst/>
    </p:cSldViewPr>
  </p:slideViewPr>
  <p:outlineViewPr>
    <p:cViewPr>
      <p:scale>
        <a:sx n="33" d="100"/>
        <a:sy n="33" d="100"/>
      </p:scale>
      <p:origin x="0" y="-5760"/>
    </p:cViewPr>
  </p:outlineViewPr>
  <p:notesTextViewPr>
    <p:cViewPr>
      <p:scale>
        <a:sx n="1" d="1"/>
        <a:sy n="1" d="1"/>
      </p:scale>
      <p:origin x="0" y="0"/>
    </p:cViewPr>
  </p:notesTextViewPr>
  <p:sorterViewPr>
    <p:cViewPr varScale="1">
      <p:scale>
        <a:sx n="100" d="100"/>
        <a:sy n="100" d="100"/>
      </p:scale>
      <p:origin x="0" y="-7325"/>
    </p:cViewPr>
  </p:sorterViewPr>
  <p:notesViewPr>
    <p:cSldViewPr snapToGrid="0">
      <p:cViewPr varScale="1">
        <p:scale>
          <a:sx n="58" d="100"/>
          <a:sy n="58" d="100"/>
        </p:scale>
        <p:origin x="2371"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B8B65A-D69F-C26C-B67E-036EF77BF1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52B9064-AE57-427F-E5AF-71DE7D52FE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8190EA-5EEC-4300-B6AE-D9734C6C648E}" type="datetimeFigureOut">
              <a:rPr lang="en-US" smtClean="0"/>
              <a:t>5/31/2024</a:t>
            </a:fld>
            <a:endParaRPr lang="en-US" dirty="0"/>
          </a:p>
        </p:txBody>
      </p:sp>
      <p:sp>
        <p:nvSpPr>
          <p:cNvPr id="4" name="Footer Placeholder 3">
            <a:extLst>
              <a:ext uri="{FF2B5EF4-FFF2-40B4-BE49-F238E27FC236}">
                <a16:creationId xmlns:a16="http://schemas.microsoft.com/office/drawing/2014/main" id="{8186157A-CEB9-B0FC-3A49-BE950AEAD6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0819CA0-A57D-42D7-A625-56C22D0FA7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FF3A6F-DEFA-45E0-9496-BEE7C2C6F3D0}" type="slidenum">
              <a:rPr lang="en-US" smtClean="0"/>
              <a:t>‹#›</a:t>
            </a:fld>
            <a:endParaRPr lang="en-US" dirty="0"/>
          </a:p>
        </p:txBody>
      </p:sp>
    </p:spTree>
    <p:extLst>
      <p:ext uri="{BB962C8B-B14F-4D97-AF65-F5344CB8AC3E}">
        <p14:creationId xmlns:p14="http://schemas.microsoft.com/office/powerpoint/2010/main" val="1406002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5/31/2024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a:t>
            </a:fld>
            <a:endParaRPr lang="en-US" dirty="0"/>
          </a:p>
        </p:txBody>
      </p:sp>
    </p:spTree>
    <p:extLst>
      <p:ext uri="{BB962C8B-B14F-4D97-AF65-F5344CB8AC3E}">
        <p14:creationId xmlns:p14="http://schemas.microsoft.com/office/powerpoint/2010/main" val="2169385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79249-FDC0-364D-A734-AE1DE1605D28}"/>
              </a:ext>
              <a:ext uri="{C183D7F6-B498-43B3-948B-1728B52AA6E4}">
                <adec:decorative xmlns:adec="http://schemas.microsoft.com/office/drawing/2017/decorative" val="1"/>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3537B6D-42A5-F449-2691-321A167F7C08}"/>
              </a:ext>
              <a:ext uri="{C183D7F6-B498-43B3-948B-1728B52AA6E4}">
                <adec:decorative xmlns:adec="http://schemas.microsoft.com/office/drawing/2017/decorative" val="1"/>
              </a:ext>
            </a:extLst>
          </p:cNvPr>
          <p:cNvGrpSpPr/>
          <p:nvPr userDrawn="1"/>
        </p:nvGrpSpPr>
        <p:grpSpPr>
          <a:xfrm>
            <a:off x="0" y="-3419"/>
            <a:ext cx="12192000" cy="6861419"/>
            <a:chOff x="0" y="-3419"/>
            <a:chExt cx="12192000" cy="6861419"/>
          </a:xfrm>
        </p:grpSpPr>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3" y="232913"/>
            <a:ext cx="7096933" cy="3830130"/>
          </a:xfrm>
        </p:spPr>
        <p:txBody>
          <a:bodyPr anchor="b">
            <a:noAutofit/>
          </a:bodyPr>
          <a:lstStyle>
            <a:lvl1pPr algn="l">
              <a:defRPr sz="6000" b="1">
                <a:latin typeface="+mj-lt"/>
              </a:defRPr>
            </a:lvl1pPr>
          </a:lstStyle>
          <a:p>
            <a:r>
              <a:rPr lang="en-US" dirty="0"/>
              <a:t>Click to add title</a:t>
            </a:r>
          </a:p>
        </p:txBody>
      </p:sp>
    </p:spTree>
    <p:extLst>
      <p:ext uri="{BB962C8B-B14F-4D97-AF65-F5344CB8AC3E}">
        <p14:creationId xmlns:p14="http://schemas.microsoft.com/office/powerpoint/2010/main" val="2916498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10D125-AB73-D276-4947-94204736A30D}"/>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 uri="{C183D7F6-B498-43B3-948B-1728B52AA6E4}">
                  <adec:decorative xmlns:adec="http://schemas.microsoft.com/office/drawing/2017/decorative" val="1"/>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 uri="{C183D7F6-B498-43B3-948B-1728B52AA6E4}">
                  <adec:decorative xmlns:adec="http://schemas.microsoft.com/office/drawing/2017/decorative" val="1"/>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 uri="{C183D7F6-B498-43B3-948B-1728B52AA6E4}">
                  <adec:decorative xmlns:adec="http://schemas.microsoft.com/office/drawing/2017/decorative" val="1"/>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 uri="{C183D7F6-B498-43B3-948B-1728B52AA6E4}">
                  <adec:decorative xmlns:adec="http://schemas.microsoft.com/office/drawing/2017/decorative" val="1"/>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58864" y="102021"/>
            <a:ext cx="9779183" cy="1744415"/>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58865" y="2017467"/>
            <a:ext cx="9779182" cy="3366815"/>
          </a:xfrm>
        </p:spPr>
        <p:txBody>
          <a:bodyPr>
            <a:norm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EDB282-8288-C81F-52B5-048A3E80C931}"/>
              </a:ext>
              <a:ext uri="{C183D7F6-B498-43B3-948B-1728B52AA6E4}">
                <adec:decorative xmlns:adec="http://schemas.microsoft.com/office/drawing/2017/decorative" val="1"/>
              </a:ext>
            </a:extLst>
          </p:cNvPr>
          <p:cNvGrpSpPr/>
          <p:nvPr userDrawn="1"/>
        </p:nvGrpSpPr>
        <p:grpSpPr>
          <a:xfrm>
            <a:off x="0" y="-1"/>
            <a:ext cx="12208822" cy="6858003"/>
            <a:chOff x="0" y="-1"/>
            <a:chExt cx="12208822" cy="6858003"/>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3" name="Title 1">
            <a:extLst>
              <a:ext uri="{FF2B5EF4-FFF2-40B4-BE49-F238E27FC236}">
                <a16:creationId xmlns:a16="http://schemas.microsoft.com/office/drawing/2014/main" id="{5E932F0D-7FC3-634B-932C-3625C16C8DE2}"/>
              </a:ext>
            </a:extLst>
          </p:cNvPr>
          <p:cNvSpPr>
            <a:spLocks noGrp="1"/>
          </p:cNvSpPr>
          <p:nvPr>
            <p:ph type="title" hasCustomPrompt="1"/>
          </p:nvPr>
        </p:nvSpPr>
        <p:spPr>
          <a:xfrm>
            <a:off x="1167492" y="45085"/>
            <a:ext cx="9779183" cy="1600835"/>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CA1EED44-783E-8705-4119-D7E9F7D4F2B4}"/>
              </a:ext>
            </a:extLst>
          </p:cNvPr>
          <p:cNvSpPr>
            <a:spLocks noGrp="1"/>
          </p:cNvSpPr>
          <p:nvPr>
            <p:ph idx="14" hasCustomPrompt="1"/>
          </p:nvPr>
        </p:nvSpPr>
        <p:spPr>
          <a:xfrm>
            <a:off x="1166087" y="2652713"/>
            <a:ext cx="9780587" cy="3436936"/>
          </a:xfrm>
        </p:spPr>
        <p:txBody>
          <a:bodyPr>
            <a:normAutofit/>
          </a:bodyPr>
          <a:lstStyle>
            <a:lvl1pPr marL="342900" indent="-283464">
              <a:spcBef>
                <a:spcPts val="1000"/>
              </a:spcBef>
              <a:buFont typeface="Arial" panose="020B0604020202020204" pitchFamily="34" charset="0"/>
              <a:buChar char="•"/>
              <a:defRPr sz="2000">
                <a:solidFill>
                  <a:schemeClr val="bg1"/>
                </a:solidFill>
                <a:latin typeface="+mn-lt"/>
              </a:defRPr>
            </a:lvl1pPr>
            <a:lvl2pPr marL="566928" indent="-283464">
              <a:spcBef>
                <a:spcPts val="1000"/>
              </a:spcBef>
              <a:buFont typeface="Arial" panose="020B0604020202020204" pitchFamily="34" charset="0"/>
              <a:buChar char="•"/>
              <a:defRPr sz="2000">
                <a:solidFill>
                  <a:schemeClr val="bg1"/>
                </a:solidFill>
                <a:latin typeface="+mn-lt"/>
              </a:defRPr>
            </a:lvl2pPr>
            <a:lvl3pPr marL="850392" indent="-283464">
              <a:spcBef>
                <a:spcPts val="1000"/>
              </a:spcBef>
              <a:buFont typeface="Arial" panose="020B0604020202020204" pitchFamily="34" charset="0"/>
              <a:buChar char="•"/>
              <a:defRPr sz="2000">
                <a:solidFill>
                  <a:schemeClr val="bg1"/>
                </a:solidFill>
                <a:latin typeface="+mn-lt"/>
              </a:defRPr>
            </a:lvl3pPr>
            <a:lvl4pPr marL="1097280" indent="-283464">
              <a:spcBef>
                <a:spcPts val="1000"/>
              </a:spcBef>
              <a:buFont typeface="Arial" panose="020B0604020202020204" pitchFamily="34" charset="0"/>
              <a:buChar char="•"/>
              <a:defRPr sz="2000">
                <a:solidFill>
                  <a:schemeClr val="bg1"/>
                </a:solidFill>
                <a:latin typeface="+mn-lt"/>
              </a:defRPr>
            </a:lvl4pPr>
            <a:lvl5pPr marL="1371600"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endParaRPr lang="en-US" dirty="0"/>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83176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FBCE6F-2AA9-31FE-8148-33B480735599}"/>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177553"/>
            <a:ext cx="6245912" cy="3269447"/>
          </a:xfrm>
        </p:spPr>
        <p:txBody>
          <a:bodyPr bIns="0" anchor="b">
            <a:noAutofit/>
          </a:bodyPr>
          <a:lstStyle>
            <a:lvl1pPr algn="l">
              <a:defRPr sz="6000" b="1">
                <a:solidFill>
                  <a:schemeClr val="bg1"/>
                </a:solidFill>
                <a:latin typeface="+mj-lt"/>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4" y="3492896"/>
            <a:ext cx="6245912" cy="912850"/>
          </a:xfrm>
        </p:spPr>
        <p:txBody>
          <a:bodyPr anchor="ctr" anchorCtr="0">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4DB56B5-5DD7-95E3-52B2-EDC4B3F13058}"/>
              </a:ext>
              <a:ext uri="{C183D7F6-B498-43B3-948B-1728B52AA6E4}">
                <adec:decorative xmlns:adec="http://schemas.microsoft.com/office/drawing/2017/decorative" val="1"/>
              </a:ext>
            </a:extLst>
          </p:cNvPr>
          <p:cNvGrpSpPr/>
          <p:nvPr userDrawn="1"/>
        </p:nvGrpSpPr>
        <p:grpSpPr>
          <a:xfrm>
            <a:off x="1" y="0"/>
            <a:ext cx="12191999" cy="6858000"/>
            <a:chOff x="1" y="0"/>
            <a:chExt cx="12191999" cy="685800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601200" cy="1653371"/>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23984"/>
            <a:ext cx="466344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latin typeface="+mn-lt"/>
              </a:defRPr>
            </a:lvl1pPr>
            <a:lvl2pPr marL="283464" indent="-283464">
              <a:spcBef>
                <a:spcPts val="1000"/>
              </a:spcBef>
              <a:buFont typeface="Arial" panose="020B0604020202020204" pitchFamily="34" charset="0"/>
              <a:buChar char="•"/>
              <a:defRPr sz="2000">
                <a:latin typeface="+mn-lt"/>
              </a:defRPr>
            </a:lvl2pPr>
            <a:lvl3pPr marL="566928" indent="-283464">
              <a:spcBef>
                <a:spcPts val="1000"/>
              </a:spcBef>
              <a:buFont typeface="Arial" panose="020B0604020202020204" pitchFamily="34" charset="0"/>
              <a:buChar char="•"/>
              <a:defRPr sz="2000">
                <a:latin typeface="+mn-lt"/>
              </a:defRPr>
            </a:lvl3pPr>
            <a:lvl4pPr marL="850392" indent="-283464">
              <a:spcBef>
                <a:spcPts val="1000"/>
              </a:spcBef>
              <a:buFont typeface="Arial" panose="020B0604020202020204" pitchFamily="34" charset="0"/>
              <a:buChar char="•"/>
              <a:defRPr sz="2000">
                <a:latin typeface="+mn-lt"/>
              </a:defRPr>
            </a:lvl4pPr>
            <a:lvl5pPr marL="1133856" indent="-283464">
              <a:spcBef>
                <a:spcPts val="1000"/>
              </a:spcBef>
              <a:buFont typeface="Arial" panose="020B0604020202020204" pitchFamily="34" charset="0"/>
              <a:buChar char="•"/>
              <a:defRPr sz="20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76784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ntent">
    <p:bg>
      <p:bgPr>
        <a:solidFill>
          <a:schemeClr val="accent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A0E8D4A-B13C-C7EE-5E27-278124A1276E}"/>
              </a:ext>
              <a:ext uri="{C183D7F6-B498-43B3-948B-1728B52AA6E4}">
                <adec:decorative xmlns:adec="http://schemas.microsoft.com/office/drawing/2017/decorative" val="1"/>
              </a:ext>
            </a:extLst>
          </p:cNvPr>
          <p:cNvGrpSpPr/>
          <p:nvPr userDrawn="1"/>
        </p:nvGrpSpPr>
        <p:grpSpPr>
          <a:xfrm>
            <a:off x="1" y="1"/>
            <a:ext cx="12191999" cy="6857999"/>
            <a:chOff x="1" y="1"/>
            <a:chExt cx="12191999" cy="6857999"/>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69008"/>
            <a:ext cx="9779183" cy="1706563"/>
          </a:xfrm>
        </p:spPr>
        <p:txBody>
          <a:bodyPr anchor="b">
            <a:noAutofit/>
          </a:bodyPr>
          <a:lstStyle>
            <a:lvl1pPr>
              <a:defRPr sz="4200" b="1">
                <a:solidFill>
                  <a:schemeClr val="bg1"/>
                </a:solidFill>
                <a:latin typeface="+mj-lt"/>
              </a:defRPr>
            </a:lvl1pPr>
          </a:lstStyle>
          <a:p>
            <a:r>
              <a:rPr lang="en-US" dirty="0"/>
              <a:t>Click to add title</a:t>
            </a:r>
          </a:p>
        </p:txBody>
      </p:sp>
      <p:sp>
        <p:nvSpPr>
          <p:cNvPr id="14" name="Content Placeholder 2">
            <a:extLst>
              <a:ext uri="{FF2B5EF4-FFF2-40B4-BE49-F238E27FC236}">
                <a16:creationId xmlns:a16="http://schemas.microsoft.com/office/drawing/2014/main" id="{926B296A-EB6A-9BE9-E813-B15C46524F4D}"/>
              </a:ext>
            </a:extLst>
          </p:cNvPr>
          <p:cNvSpPr>
            <a:spLocks noGrp="1"/>
          </p:cNvSpPr>
          <p:nvPr>
            <p:ph idx="12" hasCustomPrompt="1"/>
          </p:nvPr>
        </p:nvSpPr>
        <p:spPr>
          <a:xfrm>
            <a:off x="1167493" y="2023984"/>
            <a:ext cx="4663440" cy="3332832"/>
          </a:xfrm>
        </p:spPr>
        <p:txBody>
          <a:bodyPr>
            <a:normAutofit/>
          </a:bodyPr>
          <a:lstStyle>
            <a:lvl1pPr marL="530352" indent="-530352">
              <a:spcBef>
                <a:spcPts val="1000"/>
              </a:spcBef>
              <a:buFont typeface="+mj-lt"/>
              <a:buAutoNum type="arabicPeriod"/>
              <a:defRPr sz="2000">
                <a:solidFill>
                  <a:schemeClr val="bg1"/>
                </a:solidFill>
                <a:latin typeface="+mn-lt"/>
              </a:defRPr>
            </a:lvl1pPr>
            <a:lvl2pPr marL="1097280" indent="-530352">
              <a:spcBef>
                <a:spcPts val="1000"/>
              </a:spcBef>
              <a:buFont typeface="+mj-lt"/>
              <a:buAutoNum type="alphaLcPeriod"/>
              <a:defRPr sz="2000">
                <a:solidFill>
                  <a:schemeClr val="bg1"/>
                </a:solidFill>
                <a:latin typeface="+mn-lt"/>
              </a:defRPr>
            </a:lvl2pPr>
            <a:lvl3pPr marL="1645920" indent="-530352">
              <a:spcBef>
                <a:spcPts val="1000"/>
              </a:spcBef>
              <a:buFont typeface="+mj-lt"/>
              <a:buAutoNum type="arabicParenR"/>
              <a:defRPr sz="2000">
                <a:solidFill>
                  <a:schemeClr val="bg1"/>
                </a:solidFill>
                <a:latin typeface="+mn-lt"/>
              </a:defRPr>
            </a:lvl3pPr>
            <a:lvl4pPr marL="1920240" indent="-530352">
              <a:spcBef>
                <a:spcPts val="1000"/>
              </a:spcBef>
              <a:buFont typeface="+mj-lt"/>
              <a:buAutoNum type="alphaLcParenR"/>
              <a:defRPr sz="2000">
                <a:solidFill>
                  <a:schemeClr val="bg1"/>
                </a:solidFill>
                <a:latin typeface="+mn-lt"/>
              </a:defRPr>
            </a:lvl4pPr>
            <a:lvl5pPr marL="2560320" indent="-514350">
              <a:spcBef>
                <a:spcPts val="1000"/>
              </a:spcBef>
              <a:buFont typeface="+mj-lt"/>
              <a:buAutoNum type="romanLcPeriod"/>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35B7D5-E7F8-1267-8942-3C97BE836B98}"/>
              </a:ext>
            </a:extLst>
          </p:cNvPr>
          <p:cNvSpPr>
            <a:spLocks noGrp="1"/>
          </p:cNvSpPr>
          <p:nvPr>
            <p:ph idx="11" hasCustomPrompt="1"/>
          </p:nvPr>
        </p:nvSpPr>
        <p:spPr>
          <a:xfrm>
            <a:off x="6283235" y="2023984"/>
            <a:ext cx="4663440" cy="3332832"/>
          </a:xfrm>
        </p:spPr>
        <p:txBody>
          <a:bodyPr>
            <a:normAutofit/>
          </a:bodyPr>
          <a:lstStyle>
            <a:lvl1pPr marL="0" indent="0">
              <a:spcBef>
                <a:spcPts val="1000"/>
              </a:spcBef>
              <a:buFont typeface="Arial" panose="020B0604020202020204" pitchFamily="34" charset="0"/>
              <a:buNone/>
              <a:defRPr sz="2000">
                <a:solidFill>
                  <a:schemeClr val="bg1"/>
                </a:solidFill>
                <a:latin typeface="+mn-lt"/>
              </a:defRPr>
            </a:lvl1pPr>
            <a:lvl2pPr marL="283464" indent="-283464">
              <a:spcBef>
                <a:spcPts val="1000"/>
              </a:spcBef>
              <a:buFont typeface="Arial" panose="020B0604020202020204" pitchFamily="34" charset="0"/>
              <a:buChar char="•"/>
              <a:defRPr sz="2000">
                <a:solidFill>
                  <a:schemeClr val="bg1"/>
                </a:solidFill>
                <a:latin typeface="+mn-lt"/>
              </a:defRPr>
            </a:lvl2pPr>
            <a:lvl3pPr marL="566928" indent="-283464">
              <a:spcBef>
                <a:spcPts val="1000"/>
              </a:spcBef>
              <a:buFont typeface="Arial" panose="020B0604020202020204" pitchFamily="34" charset="0"/>
              <a:buChar char="•"/>
              <a:defRPr sz="2000">
                <a:solidFill>
                  <a:schemeClr val="bg1"/>
                </a:solidFill>
                <a:latin typeface="+mn-lt"/>
              </a:defRPr>
            </a:lvl3pPr>
            <a:lvl4pPr marL="850392" indent="-283464">
              <a:spcBef>
                <a:spcPts val="1000"/>
              </a:spcBef>
              <a:buFont typeface="Arial" panose="020B0604020202020204" pitchFamily="34" charset="0"/>
              <a:buChar char="•"/>
              <a:defRPr sz="2000">
                <a:solidFill>
                  <a:schemeClr val="bg1"/>
                </a:solidFill>
                <a:latin typeface="+mn-lt"/>
              </a:defRPr>
            </a:lvl4pPr>
            <a:lvl5pPr marL="1133856" indent="-283464">
              <a:spcBef>
                <a:spcPts val="1000"/>
              </a:spcBef>
              <a:buFont typeface="Arial" panose="020B0604020202020204" pitchFamily="34" charset="0"/>
              <a:buChar char="•"/>
              <a:defRPr sz="20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20426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hart ">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 uri="{C183D7F6-B498-43B3-948B-1728B52AA6E4}">
                <adec:decorative xmlns:adec="http://schemas.microsoft.com/office/drawing/2017/decorative" val="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167492" y="136526"/>
            <a:ext cx="9779183" cy="1570038"/>
          </a:xfrm>
        </p:spPr>
        <p:txBody>
          <a:bodyPr anchor="b">
            <a:noAutofit/>
          </a:bodyPr>
          <a:lstStyle>
            <a:lvl1pPr>
              <a:defRPr sz="4200" b="1">
                <a:latin typeface="+mj-lt"/>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167493" y="2084832"/>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r>
              <a:rPr lang="en-US" dirty="0"/>
              <a:t>9/8/20XX</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8AD52EA-B01E-8D38-D87A-BF7EB5B58A82}"/>
              </a:ext>
              <a:ext uri="{C183D7F6-B498-43B3-948B-1728B52AA6E4}">
                <adec:decorative xmlns:adec="http://schemas.microsoft.com/office/drawing/2017/decorative" val="1"/>
              </a:ext>
            </a:extLst>
          </p:cNvPr>
          <p:cNvGrpSpPr/>
          <p:nvPr userDrawn="1"/>
        </p:nvGrpSpPr>
        <p:grpSpPr>
          <a:xfrm>
            <a:off x="0" y="-1"/>
            <a:ext cx="12192001" cy="6864796"/>
            <a:chOff x="0" y="-1"/>
            <a:chExt cx="12192001" cy="6864796"/>
          </a:xfrm>
        </p:grpSpPr>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4" y="252549"/>
            <a:ext cx="6220278" cy="3262811"/>
          </a:xfrm>
        </p:spPr>
        <p:txBody>
          <a:bodyPr anchor="b">
            <a:noAutofit/>
          </a:bodyPr>
          <a:lstStyle>
            <a:lvl1pPr algn="l">
              <a:defRPr sz="6000" b="1">
                <a:latin typeface="+mj-lt"/>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3" y="3685939"/>
            <a:ext cx="6220277" cy="2919512"/>
          </a:xfrm>
        </p:spPr>
        <p:txBody>
          <a:bodyPr anchor="t" anchorCtr="0">
            <a:norm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spTree>
    <p:extLst>
      <p:ext uri="{BB962C8B-B14F-4D97-AF65-F5344CB8AC3E}">
        <p14:creationId xmlns:p14="http://schemas.microsoft.com/office/powerpoint/2010/main" val="2544706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r>
              <a:rPr lang="en-US" dirty="0"/>
              <a:t>9/8/20XX</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59" r:id="rId4"/>
    <p:sldLayoutId id="2147483668" r:id="rId5"/>
    <p:sldLayoutId id="2147483669" r:id="rId6"/>
    <p:sldLayoutId id="2147483661" r:id="rId7"/>
    <p:sldLayoutId id="2147483666" r:id="rId8"/>
  </p:sldLayoutIdLst>
  <p:hf sldNum="0" hdr="0" ftr="0" dt="0"/>
  <p:txStyles>
    <p:titleStyle>
      <a:lvl1pPr algn="l" defTabSz="914400" rtl="0" eaLnBrk="1" latinLnBrk="0" hangingPunct="1">
        <a:lnSpc>
          <a:spcPct val="8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meadowscenter.txst.edu/leadership/texasstreamteam/trainings-programs/standardcore.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rguroo.com/teach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167493" y="232913"/>
            <a:ext cx="7096933" cy="4663552"/>
          </a:xfrm>
        </p:spPr>
        <p:txBody>
          <a:bodyPr/>
          <a:lstStyle/>
          <a:p>
            <a:r>
              <a:rPr lang="en-US" dirty="0"/>
              <a:t>Exploring Normal Distributions with Water Quality Data</a:t>
            </a:r>
            <a:br>
              <a:rPr lang="en-US" dirty="0"/>
            </a:br>
            <a:br>
              <a:rPr lang="en-US" dirty="0"/>
            </a:br>
            <a:r>
              <a:rPr lang="en-US" sz="5400" dirty="0"/>
              <a:t>Texas State University </a:t>
            </a:r>
            <a:br>
              <a:rPr lang="en-US" dirty="0"/>
            </a:br>
            <a:endParaRPr lang="en-US" dirty="0"/>
          </a:p>
        </p:txBody>
      </p:sp>
      <p:sp>
        <p:nvSpPr>
          <p:cNvPr id="3" name="TextBox 2">
            <a:extLst>
              <a:ext uri="{FF2B5EF4-FFF2-40B4-BE49-F238E27FC236}">
                <a16:creationId xmlns:a16="http://schemas.microsoft.com/office/drawing/2014/main" id="{5FA5BED1-21E5-339C-7B3C-407D09B13B0C}"/>
              </a:ext>
            </a:extLst>
          </p:cNvPr>
          <p:cNvSpPr txBox="1"/>
          <p:nvPr/>
        </p:nvSpPr>
        <p:spPr>
          <a:xfrm>
            <a:off x="2772697" y="5122606"/>
            <a:ext cx="7266038" cy="1200329"/>
          </a:xfrm>
          <a:prstGeom prst="rect">
            <a:avLst/>
          </a:prstGeom>
          <a:noFill/>
        </p:spPr>
        <p:txBody>
          <a:bodyPr wrap="square" rtlCol="0">
            <a:spAutoFit/>
          </a:bodyPr>
          <a:lstStyle/>
          <a:p>
            <a:r>
              <a:rPr lang="en-US" sz="3600" dirty="0"/>
              <a:t>Amanda Walker &amp; Leslie Shroyer </a:t>
            </a:r>
          </a:p>
          <a:p>
            <a:r>
              <a:rPr lang="en-US" sz="3600" dirty="0"/>
              <a:t>ECOTS 2024</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9646A-D967-1ADC-DFD3-AF25D8427945}"/>
              </a:ext>
            </a:extLst>
          </p:cNvPr>
          <p:cNvSpPr>
            <a:spLocks noGrp="1"/>
          </p:cNvSpPr>
          <p:nvPr>
            <p:ph type="title"/>
          </p:nvPr>
        </p:nvSpPr>
        <p:spPr>
          <a:xfrm>
            <a:off x="1167492" y="136526"/>
            <a:ext cx="9601200" cy="893621"/>
          </a:xfrm>
        </p:spPr>
        <p:txBody>
          <a:bodyPr anchor="b">
            <a:normAutofit/>
          </a:bodyPr>
          <a:lstStyle/>
          <a:p>
            <a:r>
              <a:rPr lang="en-US" dirty="0"/>
              <a:t>Probability Calculation</a:t>
            </a:r>
          </a:p>
        </p:txBody>
      </p:sp>
      <p:pic>
        <p:nvPicPr>
          <p:cNvPr id="11" name="Content Placeholder 10">
            <a:extLst>
              <a:ext uri="{FF2B5EF4-FFF2-40B4-BE49-F238E27FC236}">
                <a16:creationId xmlns:a16="http://schemas.microsoft.com/office/drawing/2014/main" id="{1DDE79B4-ADCB-1B48-34E8-0DE2B5A0EEF5}"/>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252640" y="1760650"/>
            <a:ext cx="5843360" cy="2950895"/>
          </a:xfrm>
          <a:noFill/>
        </p:spPr>
      </p:pic>
      <p:pic>
        <p:nvPicPr>
          <p:cNvPr id="13" name="Content Placeholder 12">
            <a:extLst>
              <a:ext uri="{FF2B5EF4-FFF2-40B4-BE49-F238E27FC236}">
                <a16:creationId xmlns:a16="http://schemas.microsoft.com/office/drawing/2014/main" id="{71AC01D1-34A4-D8F4-9E0D-A5B582CEFB78}"/>
              </a:ext>
              <a:ext uri="{C183D7F6-B498-43B3-948B-1728B52AA6E4}">
                <adec:decorative xmlns:adec="http://schemas.microsoft.com/office/drawing/2017/decorative" val="1"/>
              </a:ext>
            </a:extLst>
          </p:cNvPr>
          <p:cNvPicPr>
            <a:picLocks noGrp="1" noChangeAspect="1"/>
          </p:cNvPicPr>
          <p:nvPr>
            <p:ph idx="10"/>
          </p:nvPr>
        </p:nvPicPr>
        <p:blipFill>
          <a:blip r:embed="rId3"/>
          <a:stretch>
            <a:fillRect/>
          </a:stretch>
        </p:blipFill>
        <p:spPr>
          <a:xfrm>
            <a:off x="6096000" y="1736851"/>
            <a:ext cx="5812496" cy="2950896"/>
          </a:xfrm>
        </p:spPr>
      </p:pic>
      <p:sp>
        <p:nvSpPr>
          <p:cNvPr id="15" name="TextBox 14">
            <a:extLst>
              <a:ext uri="{FF2B5EF4-FFF2-40B4-BE49-F238E27FC236}">
                <a16:creationId xmlns:a16="http://schemas.microsoft.com/office/drawing/2014/main" id="{5496110A-6934-1F35-ABAE-35B177B51158}"/>
              </a:ext>
            </a:extLst>
          </p:cNvPr>
          <p:cNvSpPr txBox="1"/>
          <p:nvPr/>
        </p:nvSpPr>
        <p:spPr>
          <a:xfrm>
            <a:off x="636608" y="5197033"/>
            <a:ext cx="10541465" cy="923330"/>
          </a:xfrm>
          <a:prstGeom prst="rect">
            <a:avLst/>
          </a:prstGeom>
          <a:noFill/>
        </p:spPr>
        <p:txBody>
          <a:bodyPr wrap="square" rtlCol="0">
            <a:spAutoFit/>
          </a:bodyPr>
          <a:lstStyle/>
          <a:p>
            <a:r>
              <a:rPr lang="en-US" dirty="0"/>
              <a:t>The activity asks students to find probabilities using </a:t>
            </a:r>
            <a:r>
              <a:rPr lang="en-US" dirty="0" err="1"/>
              <a:t>Rguroo</a:t>
            </a:r>
            <a:r>
              <a:rPr lang="en-US" dirty="0"/>
              <a:t> instead of the the Z-Table. One example shown by the instructor may be needed and then students can find requested information on their own. We explore Dissolved Oxygen levels together, then have students explore other variables.</a:t>
            </a:r>
          </a:p>
        </p:txBody>
      </p:sp>
    </p:spTree>
    <p:extLst>
      <p:ext uri="{BB962C8B-B14F-4D97-AF65-F5344CB8AC3E}">
        <p14:creationId xmlns:p14="http://schemas.microsoft.com/office/powerpoint/2010/main" val="3283105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EDCB32C-0318-8D45-D0C0-FF3A9FDA2F4C}"/>
              </a:ext>
            </a:extLst>
          </p:cNvPr>
          <p:cNvSpPr>
            <a:spLocks noGrp="1"/>
          </p:cNvSpPr>
          <p:nvPr>
            <p:ph type="title"/>
          </p:nvPr>
        </p:nvSpPr>
        <p:spPr>
          <a:xfrm>
            <a:off x="1158864" y="102021"/>
            <a:ext cx="9779183" cy="1009149"/>
          </a:xfrm>
        </p:spPr>
        <p:txBody>
          <a:bodyPr/>
          <a:lstStyle/>
          <a:p>
            <a:r>
              <a:rPr lang="en-US" dirty="0"/>
              <a:t>Probability Calculation</a:t>
            </a:r>
          </a:p>
        </p:txBody>
      </p:sp>
      <p:pic>
        <p:nvPicPr>
          <p:cNvPr id="6" name="Content Placeholder 5">
            <a:extLst>
              <a:ext uri="{FF2B5EF4-FFF2-40B4-BE49-F238E27FC236}">
                <a16:creationId xmlns:a16="http://schemas.microsoft.com/office/drawing/2014/main" id="{672EA770-090D-FCC4-2437-81A2E9C82381}"/>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638530" y="1288263"/>
            <a:ext cx="7007529" cy="3538802"/>
          </a:xfrm>
          <a:noFill/>
        </p:spPr>
      </p:pic>
      <p:sp>
        <p:nvSpPr>
          <p:cNvPr id="8" name="TextBox 7">
            <a:extLst>
              <a:ext uri="{FF2B5EF4-FFF2-40B4-BE49-F238E27FC236}">
                <a16:creationId xmlns:a16="http://schemas.microsoft.com/office/drawing/2014/main" id="{BDB15769-4D8C-DF25-ACFC-5AECA5CC3A7C}"/>
              </a:ext>
            </a:extLst>
          </p:cNvPr>
          <p:cNvSpPr txBox="1"/>
          <p:nvPr/>
        </p:nvSpPr>
        <p:spPr>
          <a:xfrm>
            <a:off x="1158864" y="5200406"/>
            <a:ext cx="8041120" cy="1200329"/>
          </a:xfrm>
          <a:prstGeom prst="rect">
            <a:avLst/>
          </a:prstGeom>
          <a:noFill/>
        </p:spPr>
        <p:txBody>
          <a:bodyPr wrap="square" rtlCol="0">
            <a:spAutoFit/>
          </a:bodyPr>
          <a:lstStyle/>
          <a:p>
            <a:r>
              <a:rPr lang="en-US" dirty="0"/>
              <a:t>Students can find probabilities by typing in what parameters they want </a:t>
            </a:r>
            <a:r>
              <a:rPr lang="en-US"/>
              <a:t>measured.This</a:t>
            </a:r>
            <a:r>
              <a:rPr lang="en-US" dirty="0"/>
              <a:t> activity shows students that the z-table is not the only way to find probabilities. More time/emphasis can be spent on the interpretation of the probabilities. </a:t>
            </a:r>
          </a:p>
        </p:txBody>
      </p:sp>
    </p:spTree>
    <p:extLst>
      <p:ext uri="{BB962C8B-B14F-4D97-AF65-F5344CB8AC3E}">
        <p14:creationId xmlns:p14="http://schemas.microsoft.com/office/powerpoint/2010/main" val="3221510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E475-24C9-243C-0507-322589379204}"/>
              </a:ext>
            </a:extLst>
          </p:cNvPr>
          <p:cNvSpPr>
            <a:spLocks noGrp="1"/>
          </p:cNvSpPr>
          <p:nvPr>
            <p:ph type="title"/>
          </p:nvPr>
        </p:nvSpPr>
        <p:spPr/>
        <p:txBody>
          <a:bodyPr/>
          <a:lstStyle/>
          <a:p>
            <a:r>
              <a:rPr lang="en-US" dirty="0"/>
              <a:t>The Meadows Center for Water and the Environment</a:t>
            </a:r>
          </a:p>
        </p:txBody>
      </p:sp>
      <p:sp>
        <p:nvSpPr>
          <p:cNvPr id="3" name="Content Placeholder 2">
            <a:extLst>
              <a:ext uri="{FF2B5EF4-FFF2-40B4-BE49-F238E27FC236}">
                <a16:creationId xmlns:a16="http://schemas.microsoft.com/office/drawing/2014/main" id="{4E04DAFC-3FF4-A04C-7A52-944A3201ACE6}"/>
              </a:ext>
            </a:extLst>
          </p:cNvPr>
          <p:cNvSpPr>
            <a:spLocks noGrp="1"/>
          </p:cNvSpPr>
          <p:nvPr>
            <p:ph idx="1"/>
          </p:nvPr>
        </p:nvSpPr>
        <p:spPr/>
        <p:txBody>
          <a:bodyPr/>
          <a:lstStyle/>
          <a:p>
            <a:r>
              <a:rPr lang="en-US" sz="1800" dirty="0"/>
              <a:t>The Meadows Center is a component of Texas State University. It is located on </a:t>
            </a:r>
            <a:r>
              <a:rPr lang="en-US" sz="1800" dirty="0">
                <a:effectLst/>
                <a:latin typeface="Aptos" panose="020B0004020202020204" pitchFamily="34" charset="0"/>
                <a:ea typeface="Aptos" panose="020B0004020202020204" pitchFamily="34" charset="0"/>
                <a:cs typeface="Times New Roman" panose="02020603050405020304" pitchFamily="18" charset="0"/>
              </a:rPr>
              <a:t>an environmentally protected area, </a:t>
            </a:r>
            <a:r>
              <a:rPr lang="en-US" sz="1800" dirty="0"/>
              <a:t>Spring Lake feeding from the Edwards Aquafer, the headwaters for the San Marcos River. The river runs through the east side of TXST campus. </a:t>
            </a:r>
          </a:p>
          <a:p>
            <a:r>
              <a:rPr lang="en-US" sz="1800" dirty="0"/>
              <a:t>In 2013 the Center started collecting data</a:t>
            </a:r>
            <a:endParaRPr lang="en-US" dirty="0"/>
          </a:p>
          <a:p>
            <a:r>
              <a:rPr lang="en-US" sz="1800" dirty="0">
                <a:effectLst/>
                <a:ea typeface="Aptos" panose="020B0004020202020204" pitchFamily="34" charset="0"/>
                <a:cs typeface="Times New Roman" panose="02020603050405020304" pitchFamily="18" charset="0"/>
              </a:rPr>
              <a:t>In 2022 the Center received a grant of approximately $ 2.5 million to study the impact of climate change.</a:t>
            </a:r>
            <a:r>
              <a:rPr lang="en-US" sz="1200" dirty="0">
                <a:effectLst/>
              </a:rPr>
              <a:t> </a:t>
            </a:r>
            <a:endParaRPr lang="en-US" dirty="0"/>
          </a:p>
          <a:p>
            <a:r>
              <a:rPr lang="en-US" dirty="0"/>
              <a:t>Data Set:</a:t>
            </a:r>
          </a:p>
          <a:p>
            <a:r>
              <a:rPr lang="en-US" dirty="0">
                <a:hlinkClick r:id="rId2"/>
              </a:rPr>
              <a:t>https://www.meadowscenter.txst.edu/leadership/texasstreamteam/trainings-programs/standardcore.html</a:t>
            </a:r>
            <a:r>
              <a:rPr lang="en-US" dirty="0"/>
              <a:t> </a:t>
            </a:r>
          </a:p>
        </p:txBody>
      </p:sp>
    </p:spTree>
    <p:extLst>
      <p:ext uri="{BB962C8B-B14F-4D97-AF65-F5344CB8AC3E}">
        <p14:creationId xmlns:p14="http://schemas.microsoft.com/office/powerpoint/2010/main" val="613308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13EA2-DEBF-25A8-FE35-0464F21D1F3F}"/>
              </a:ext>
            </a:extLst>
          </p:cNvPr>
          <p:cNvSpPr>
            <a:spLocks noGrp="1"/>
          </p:cNvSpPr>
          <p:nvPr>
            <p:ph type="title"/>
          </p:nvPr>
        </p:nvSpPr>
        <p:spPr/>
        <p:txBody>
          <a:bodyPr/>
          <a:lstStyle/>
          <a:p>
            <a:r>
              <a:rPr lang="en-US" dirty="0"/>
              <a:t>Classroom Environment</a:t>
            </a:r>
          </a:p>
        </p:txBody>
      </p:sp>
      <p:sp>
        <p:nvSpPr>
          <p:cNvPr id="3" name="Content Placeholder 2">
            <a:extLst>
              <a:ext uri="{FF2B5EF4-FFF2-40B4-BE49-F238E27FC236}">
                <a16:creationId xmlns:a16="http://schemas.microsoft.com/office/drawing/2014/main" id="{01BAD8C1-93D2-B22A-9FC4-77E2A2F780A6}"/>
              </a:ext>
            </a:extLst>
          </p:cNvPr>
          <p:cNvSpPr>
            <a:spLocks noGrp="1"/>
          </p:cNvSpPr>
          <p:nvPr>
            <p:ph idx="1"/>
          </p:nvPr>
        </p:nvSpPr>
        <p:spPr/>
        <p:txBody>
          <a:bodyPr/>
          <a:lstStyle/>
          <a:p>
            <a:r>
              <a:rPr lang="en-US" dirty="0"/>
              <a:t>This activity is completed in an Elementary Statistics course in a computer room, so students have access to the web-based program </a:t>
            </a:r>
            <a:r>
              <a:rPr lang="en-US" dirty="0" err="1"/>
              <a:t>Rguroo</a:t>
            </a:r>
            <a:r>
              <a:rPr lang="en-US" dirty="0"/>
              <a:t>. Class size is roughly 30 – 50 students.  Students can work independently or in small groups. Instructor at first leads the activity and then give students the opportunity to explore on their own. The activity takes roughly one 80 minute class to complete. </a:t>
            </a:r>
          </a:p>
        </p:txBody>
      </p:sp>
    </p:spTree>
    <p:extLst>
      <p:ext uri="{BB962C8B-B14F-4D97-AF65-F5344CB8AC3E}">
        <p14:creationId xmlns:p14="http://schemas.microsoft.com/office/powerpoint/2010/main" val="2322109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B14D7-E50B-A804-E7E3-C0084714EE79}"/>
              </a:ext>
            </a:extLst>
          </p:cNvPr>
          <p:cNvSpPr>
            <a:spLocks noGrp="1"/>
          </p:cNvSpPr>
          <p:nvPr>
            <p:ph type="title"/>
          </p:nvPr>
        </p:nvSpPr>
        <p:spPr/>
        <p:txBody>
          <a:bodyPr/>
          <a:lstStyle/>
          <a:p>
            <a:r>
              <a:rPr lang="en-US" dirty="0" err="1"/>
              <a:t>Rguroo</a:t>
            </a:r>
            <a:r>
              <a:rPr lang="en-US" dirty="0"/>
              <a:t> Set Up</a:t>
            </a:r>
          </a:p>
        </p:txBody>
      </p:sp>
      <p:sp>
        <p:nvSpPr>
          <p:cNvPr id="3" name="Content Placeholder 2">
            <a:extLst>
              <a:ext uri="{FF2B5EF4-FFF2-40B4-BE49-F238E27FC236}">
                <a16:creationId xmlns:a16="http://schemas.microsoft.com/office/drawing/2014/main" id="{ED935E71-279C-FAA4-5735-8671E95ADDA4}"/>
              </a:ext>
            </a:extLst>
          </p:cNvPr>
          <p:cNvSpPr>
            <a:spLocks noGrp="1"/>
          </p:cNvSpPr>
          <p:nvPr>
            <p:ph idx="1"/>
          </p:nvPr>
        </p:nvSpPr>
        <p:spPr/>
        <p:txBody>
          <a:bodyPr/>
          <a:lstStyle/>
          <a:p>
            <a:r>
              <a:rPr lang="en-US" dirty="0" err="1"/>
              <a:t>Rguroo</a:t>
            </a:r>
            <a:r>
              <a:rPr lang="en-US" dirty="0"/>
              <a:t>: free account given to </a:t>
            </a:r>
            <a:r>
              <a:rPr lang="en-US" dirty="0" err="1"/>
              <a:t>educaters</a:t>
            </a:r>
            <a:endParaRPr lang="en-US" dirty="0"/>
          </a:p>
          <a:p>
            <a:r>
              <a:rPr lang="en-US" dirty="0">
                <a:hlinkClick r:id="rId2"/>
              </a:rPr>
              <a:t>https://rguroo.com/teaching/</a:t>
            </a:r>
            <a:r>
              <a:rPr lang="en-US" dirty="0"/>
              <a:t> </a:t>
            </a:r>
          </a:p>
          <a:p>
            <a:endParaRPr lang="en-US" dirty="0"/>
          </a:p>
          <a:p>
            <a:r>
              <a:rPr lang="en-US" dirty="0"/>
              <a:t>Account can be created in minutes</a:t>
            </a:r>
          </a:p>
          <a:p>
            <a:endParaRPr lang="en-US" dirty="0"/>
          </a:p>
          <a:p>
            <a:r>
              <a:rPr lang="en-US" dirty="0"/>
              <a:t>Easily import data set into the program</a:t>
            </a:r>
          </a:p>
        </p:txBody>
      </p:sp>
    </p:spTree>
    <p:extLst>
      <p:ext uri="{BB962C8B-B14F-4D97-AF65-F5344CB8AC3E}">
        <p14:creationId xmlns:p14="http://schemas.microsoft.com/office/powerpoint/2010/main" val="2650878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123D0-C3C6-1501-AD10-95F75E9911DB}"/>
              </a:ext>
            </a:extLst>
          </p:cNvPr>
          <p:cNvSpPr>
            <a:spLocks noGrp="1"/>
          </p:cNvSpPr>
          <p:nvPr>
            <p:ph type="title"/>
          </p:nvPr>
        </p:nvSpPr>
        <p:spPr>
          <a:xfrm>
            <a:off x="1167492" y="69008"/>
            <a:ext cx="9779183" cy="1706563"/>
          </a:xfrm>
        </p:spPr>
        <p:txBody>
          <a:bodyPr anchor="b">
            <a:normAutofit/>
          </a:bodyPr>
          <a:lstStyle/>
          <a:p>
            <a:r>
              <a:rPr lang="en-US" dirty="0"/>
              <a:t>Exploring Which curves are Normal </a:t>
            </a:r>
          </a:p>
        </p:txBody>
      </p:sp>
      <p:pic>
        <p:nvPicPr>
          <p:cNvPr id="21" name="Content Placeholder 20">
            <a:extLst>
              <a:ext uri="{FF2B5EF4-FFF2-40B4-BE49-F238E27FC236}">
                <a16:creationId xmlns:a16="http://schemas.microsoft.com/office/drawing/2014/main" id="{804CDC60-10E2-BECE-7DD2-A9BAA57DF127}"/>
              </a:ext>
              <a:ext uri="{C183D7F6-B498-43B3-948B-1728B52AA6E4}">
                <adec:decorative xmlns:adec="http://schemas.microsoft.com/office/drawing/2017/decorative" val="1"/>
              </a:ext>
            </a:extLst>
          </p:cNvPr>
          <p:cNvPicPr>
            <a:picLocks noGrp="1" noChangeAspect="1"/>
          </p:cNvPicPr>
          <p:nvPr>
            <p:ph idx="12"/>
          </p:nvPr>
        </p:nvPicPr>
        <p:blipFill>
          <a:blip r:embed="rId2"/>
          <a:stretch>
            <a:fillRect/>
          </a:stretch>
        </p:blipFill>
        <p:spPr>
          <a:xfrm>
            <a:off x="205149" y="1775571"/>
            <a:ext cx="6298095" cy="3212028"/>
          </a:xfrm>
          <a:noFill/>
        </p:spPr>
      </p:pic>
      <p:pic>
        <p:nvPicPr>
          <p:cNvPr id="23" name="Content Placeholder 22" descr="A screenshot of a computer&#10;&#10;Description automatically generated">
            <a:extLst>
              <a:ext uri="{FF2B5EF4-FFF2-40B4-BE49-F238E27FC236}">
                <a16:creationId xmlns:a16="http://schemas.microsoft.com/office/drawing/2014/main" id="{48C492EC-A606-481F-1306-1B4539D755A1}"/>
              </a:ext>
            </a:extLst>
          </p:cNvPr>
          <p:cNvPicPr>
            <a:picLocks noGrp="1" noChangeAspect="1"/>
          </p:cNvPicPr>
          <p:nvPr>
            <p:ph idx="11"/>
          </p:nvPr>
        </p:nvPicPr>
        <p:blipFill>
          <a:blip r:embed="rId3"/>
          <a:stretch>
            <a:fillRect/>
          </a:stretch>
        </p:blipFill>
        <p:spPr>
          <a:xfrm>
            <a:off x="6769462" y="3136974"/>
            <a:ext cx="5249402" cy="3032332"/>
          </a:xfrm>
        </p:spPr>
      </p:pic>
      <p:sp>
        <p:nvSpPr>
          <p:cNvPr id="24" name="TextBox 23">
            <a:extLst>
              <a:ext uri="{FF2B5EF4-FFF2-40B4-BE49-F238E27FC236}">
                <a16:creationId xmlns:a16="http://schemas.microsoft.com/office/drawing/2014/main" id="{10FED28B-07A0-CB10-F3EC-46C7A4928B61}"/>
              </a:ext>
            </a:extLst>
          </p:cNvPr>
          <p:cNvSpPr txBox="1"/>
          <p:nvPr/>
        </p:nvSpPr>
        <p:spPr>
          <a:xfrm>
            <a:off x="810228" y="5312780"/>
            <a:ext cx="5101685" cy="646331"/>
          </a:xfrm>
          <a:prstGeom prst="rect">
            <a:avLst/>
          </a:prstGeom>
          <a:noFill/>
        </p:spPr>
        <p:txBody>
          <a:bodyPr wrap="square" rtlCol="0">
            <a:spAutoFit/>
          </a:bodyPr>
          <a:lstStyle/>
          <a:p>
            <a:r>
              <a:rPr lang="en-US" dirty="0"/>
              <a:t>Create Plots of Histograms to explore the distribution of variables</a:t>
            </a:r>
          </a:p>
        </p:txBody>
      </p:sp>
    </p:spTree>
    <p:extLst>
      <p:ext uri="{BB962C8B-B14F-4D97-AF65-F5344CB8AC3E}">
        <p14:creationId xmlns:p14="http://schemas.microsoft.com/office/powerpoint/2010/main" val="1719971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DE278-8C1D-B8A5-0522-0DEA277E810F}"/>
              </a:ext>
            </a:extLst>
          </p:cNvPr>
          <p:cNvSpPr>
            <a:spLocks noGrp="1"/>
          </p:cNvSpPr>
          <p:nvPr>
            <p:ph type="title"/>
          </p:nvPr>
        </p:nvSpPr>
        <p:spPr>
          <a:xfrm>
            <a:off x="1167492" y="69008"/>
            <a:ext cx="9779183" cy="961139"/>
          </a:xfrm>
        </p:spPr>
        <p:txBody>
          <a:bodyPr/>
          <a:lstStyle/>
          <a:p>
            <a:r>
              <a:rPr lang="en-US" dirty="0"/>
              <a:t>Graphs</a:t>
            </a:r>
          </a:p>
        </p:txBody>
      </p:sp>
      <p:pic>
        <p:nvPicPr>
          <p:cNvPr id="8" name="Content Placeholder 7" descr="A screenshot of a computer&#10;&#10;Description automatically generated">
            <a:extLst>
              <a:ext uri="{FF2B5EF4-FFF2-40B4-BE49-F238E27FC236}">
                <a16:creationId xmlns:a16="http://schemas.microsoft.com/office/drawing/2014/main" id="{F2883878-8C1C-8C9A-112D-0BA456594369}"/>
              </a:ext>
            </a:extLst>
          </p:cNvPr>
          <p:cNvPicPr>
            <a:picLocks noGrp="1" noChangeAspect="1"/>
          </p:cNvPicPr>
          <p:nvPr>
            <p:ph idx="11"/>
          </p:nvPr>
        </p:nvPicPr>
        <p:blipFill>
          <a:blip r:embed="rId2"/>
          <a:stretch>
            <a:fillRect/>
          </a:stretch>
        </p:blipFill>
        <p:spPr>
          <a:xfrm>
            <a:off x="6488163" y="2426512"/>
            <a:ext cx="5555596" cy="3221933"/>
          </a:xfrm>
        </p:spPr>
      </p:pic>
      <p:pic>
        <p:nvPicPr>
          <p:cNvPr id="12" name="Content Placeholder 11">
            <a:extLst>
              <a:ext uri="{FF2B5EF4-FFF2-40B4-BE49-F238E27FC236}">
                <a16:creationId xmlns:a16="http://schemas.microsoft.com/office/drawing/2014/main" id="{5F3AAEA8-1129-2E52-A968-1B1806AC817E}"/>
              </a:ext>
              <a:ext uri="{C183D7F6-B498-43B3-948B-1728B52AA6E4}">
                <adec:decorative xmlns:adec="http://schemas.microsoft.com/office/drawing/2017/decorative" val="1"/>
              </a:ext>
            </a:extLst>
          </p:cNvPr>
          <p:cNvPicPr>
            <a:picLocks noGrp="1" noChangeAspect="1"/>
          </p:cNvPicPr>
          <p:nvPr>
            <p:ph idx="12"/>
          </p:nvPr>
        </p:nvPicPr>
        <p:blipFill>
          <a:blip r:embed="rId3"/>
          <a:stretch>
            <a:fillRect/>
          </a:stretch>
        </p:blipFill>
        <p:spPr>
          <a:xfrm>
            <a:off x="7837" y="1579944"/>
            <a:ext cx="6480326" cy="3221933"/>
          </a:xfrm>
        </p:spPr>
      </p:pic>
      <p:sp>
        <p:nvSpPr>
          <p:cNvPr id="13" name="TextBox 12">
            <a:extLst>
              <a:ext uri="{FF2B5EF4-FFF2-40B4-BE49-F238E27FC236}">
                <a16:creationId xmlns:a16="http://schemas.microsoft.com/office/drawing/2014/main" id="{DAB44881-9AD1-1F2B-94E9-8E3C627580E1}"/>
              </a:ext>
            </a:extLst>
          </p:cNvPr>
          <p:cNvSpPr txBox="1"/>
          <p:nvPr/>
        </p:nvSpPr>
        <p:spPr>
          <a:xfrm>
            <a:off x="764476" y="5914663"/>
            <a:ext cx="10840725" cy="646331"/>
          </a:xfrm>
          <a:prstGeom prst="rect">
            <a:avLst/>
          </a:prstGeom>
          <a:noFill/>
        </p:spPr>
        <p:txBody>
          <a:bodyPr wrap="none" rtlCol="0">
            <a:spAutoFit/>
          </a:bodyPr>
          <a:lstStyle/>
          <a:p>
            <a:r>
              <a:rPr lang="en-US" dirty="0"/>
              <a:t>Note: you can tell the program to display a normal curve line or not. Allows for better visual understanding.</a:t>
            </a:r>
          </a:p>
          <a:p>
            <a:r>
              <a:rPr lang="en-US" dirty="0"/>
              <a:t>The ability to see the different attributes side by side can open discussions on if it is normal or not.</a:t>
            </a:r>
          </a:p>
        </p:txBody>
      </p:sp>
    </p:spTree>
    <p:extLst>
      <p:ext uri="{BB962C8B-B14F-4D97-AF65-F5344CB8AC3E}">
        <p14:creationId xmlns:p14="http://schemas.microsoft.com/office/powerpoint/2010/main" val="666234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39413-1608-6838-41AC-E01EB1C9F695}"/>
              </a:ext>
            </a:extLst>
          </p:cNvPr>
          <p:cNvSpPr>
            <a:spLocks noGrp="1"/>
          </p:cNvSpPr>
          <p:nvPr>
            <p:ph type="title"/>
          </p:nvPr>
        </p:nvSpPr>
        <p:spPr>
          <a:xfrm>
            <a:off x="1167492" y="69009"/>
            <a:ext cx="9779183" cy="995862"/>
          </a:xfrm>
        </p:spPr>
        <p:txBody>
          <a:bodyPr/>
          <a:lstStyle/>
          <a:p>
            <a:r>
              <a:rPr lang="en-US" dirty="0"/>
              <a:t>Graphs</a:t>
            </a:r>
          </a:p>
        </p:txBody>
      </p:sp>
      <p:pic>
        <p:nvPicPr>
          <p:cNvPr id="6" name="Content Placeholder 5">
            <a:extLst>
              <a:ext uri="{FF2B5EF4-FFF2-40B4-BE49-F238E27FC236}">
                <a16:creationId xmlns:a16="http://schemas.microsoft.com/office/drawing/2014/main" id="{A915659B-CC04-3B19-6CE9-E2FBDAE647DE}"/>
              </a:ext>
              <a:ext uri="{C183D7F6-B498-43B3-948B-1728B52AA6E4}">
                <adec:decorative xmlns:adec="http://schemas.microsoft.com/office/drawing/2017/decorative" val="1"/>
              </a:ext>
            </a:extLst>
          </p:cNvPr>
          <p:cNvPicPr>
            <a:picLocks noGrp="1" noChangeAspect="1"/>
          </p:cNvPicPr>
          <p:nvPr>
            <p:ph idx="12"/>
          </p:nvPr>
        </p:nvPicPr>
        <p:blipFill>
          <a:blip r:embed="rId2"/>
          <a:stretch>
            <a:fillRect/>
          </a:stretch>
        </p:blipFill>
        <p:spPr>
          <a:xfrm>
            <a:off x="298712" y="1376108"/>
            <a:ext cx="5811616" cy="2883376"/>
          </a:xfrm>
        </p:spPr>
      </p:pic>
      <p:pic>
        <p:nvPicPr>
          <p:cNvPr id="8" name="Content Placeholder 7">
            <a:extLst>
              <a:ext uri="{FF2B5EF4-FFF2-40B4-BE49-F238E27FC236}">
                <a16:creationId xmlns:a16="http://schemas.microsoft.com/office/drawing/2014/main" id="{5C484ED7-C779-6171-4E1E-315346F7F900}"/>
              </a:ext>
              <a:ext uri="{C183D7F6-B498-43B3-948B-1728B52AA6E4}">
                <adec:decorative xmlns:adec="http://schemas.microsoft.com/office/drawing/2017/decorative" val="1"/>
              </a:ext>
            </a:extLst>
          </p:cNvPr>
          <p:cNvPicPr>
            <a:picLocks noGrp="1" noChangeAspect="1"/>
          </p:cNvPicPr>
          <p:nvPr>
            <p:ph idx="11"/>
          </p:nvPr>
        </p:nvPicPr>
        <p:blipFill>
          <a:blip r:embed="rId3"/>
          <a:stretch>
            <a:fillRect/>
          </a:stretch>
        </p:blipFill>
        <p:spPr>
          <a:xfrm>
            <a:off x="6283325" y="2527405"/>
            <a:ext cx="5783021" cy="2883376"/>
          </a:xfrm>
        </p:spPr>
      </p:pic>
    </p:spTree>
    <p:extLst>
      <p:ext uri="{BB962C8B-B14F-4D97-AF65-F5344CB8AC3E}">
        <p14:creationId xmlns:p14="http://schemas.microsoft.com/office/powerpoint/2010/main" val="3867279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93EDC-2CE9-77E5-845D-74F939ACA5AF}"/>
              </a:ext>
            </a:extLst>
          </p:cNvPr>
          <p:cNvSpPr>
            <a:spLocks noGrp="1"/>
          </p:cNvSpPr>
          <p:nvPr>
            <p:ph type="title"/>
          </p:nvPr>
        </p:nvSpPr>
        <p:spPr>
          <a:xfrm>
            <a:off x="1167492" y="69009"/>
            <a:ext cx="9779183" cy="1076885"/>
          </a:xfrm>
        </p:spPr>
        <p:txBody>
          <a:bodyPr/>
          <a:lstStyle/>
          <a:p>
            <a:r>
              <a:rPr lang="en-US" dirty="0"/>
              <a:t>Graphs</a:t>
            </a:r>
          </a:p>
        </p:txBody>
      </p:sp>
      <p:pic>
        <p:nvPicPr>
          <p:cNvPr id="6" name="Content Placeholder 5" descr="A screenshot of a computer&#10;&#10;Description automatically generated">
            <a:extLst>
              <a:ext uri="{FF2B5EF4-FFF2-40B4-BE49-F238E27FC236}">
                <a16:creationId xmlns:a16="http://schemas.microsoft.com/office/drawing/2014/main" id="{DC93AB53-1E1B-FC81-658C-85D29C85C5DD}"/>
              </a:ext>
            </a:extLst>
          </p:cNvPr>
          <p:cNvPicPr>
            <a:picLocks noGrp="1" noChangeAspect="1"/>
          </p:cNvPicPr>
          <p:nvPr>
            <p:ph idx="12"/>
          </p:nvPr>
        </p:nvPicPr>
        <p:blipFill>
          <a:blip r:embed="rId2"/>
          <a:stretch>
            <a:fillRect/>
          </a:stretch>
        </p:blipFill>
        <p:spPr>
          <a:xfrm>
            <a:off x="217689" y="1294550"/>
            <a:ext cx="5795079" cy="2976508"/>
          </a:xfrm>
        </p:spPr>
      </p:pic>
      <p:pic>
        <p:nvPicPr>
          <p:cNvPr id="8" name="Content Placeholder 7">
            <a:extLst>
              <a:ext uri="{FF2B5EF4-FFF2-40B4-BE49-F238E27FC236}">
                <a16:creationId xmlns:a16="http://schemas.microsoft.com/office/drawing/2014/main" id="{6DECDDCB-FC82-2688-06CF-209BC85798E9}"/>
              </a:ext>
              <a:ext uri="{C183D7F6-B498-43B3-948B-1728B52AA6E4}">
                <adec:decorative xmlns:adec="http://schemas.microsoft.com/office/drawing/2017/decorative" val="1"/>
              </a:ext>
            </a:extLst>
          </p:cNvPr>
          <p:cNvPicPr>
            <a:picLocks noGrp="1" noChangeAspect="1"/>
          </p:cNvPicPr>
          <p:nvPr>
            <p:ph idx="11"/>
          </p:nvPr>
        </p:nvPicPr>
        <p:blipFill>
          <a:blip r:embed="rId3"/>
          <a:stretch>
            <a:fillRect/>
          </a:stretch>
        </p:blipFill>
        <p:spPr>
          <a:xfrm>
            <a:off x="6096000" y="2488479"/>
            <a:ext cx="5795079" cy="2871068"/>
          </a:xfrm>
        </p:spPr>
      </p:pic>
      <p:sp>
        <p:nvSpPr>
          <p:cNvPr id="9" name="TextBox 8">
            <a:extLst>
              <a:ext uri="{FF2B5EF4-FFF2-40B4-BE49-F238E27FC236}">
                <a16:creationId xmlns:a16="http://schemas.microsoft.com/office/drawing/2014/main" id="{E32E17EB-428F-F7C3-4DC2-605327B9A2B8}"/>
              </a:ext>
            </a:extLst>
          </p:cNvPr>
          <p:cNvSpPr txBox="1"/>
          <p:nvPr/>
        </p:nvSpPr>
        <p:spPr>
          <a:xfrm>
            <a:off x="159026" y="5563450"/>
            <a:ext cx="11796114" cy="369332"/>
          </a:xfrm>
          <a:prstGeom prst="rect">
            <a:avLst/>
          </a:prstGeom>
          <a:noFill/>
        </p:spPr>
        <p:txBody>
          <a:bodyPr wrap="none" rtlCol="0">
            <a:spAutoFit/>
          </a:bodyPr>
          <a:lstStyle/>
          <a:p>
            <a:r>
              <a:rPr lang="en-US" dirty="0" err="1"/>
              <a:t>Rguroo</a:t>
            </a:r>
            <a:r>
              <a:rPr lang="en-US" dirty="0"/>
              <a:t> allows for the data to be factored by county or flow severity. Students can compare the spread and center.</a:t>
            </a:r>
          </a:p>
        </p:txBody>
      </p:sp>
    </p:spTree>
    <p:extLst>
      <p:ext uri="{BB962C8B-B14F-4D97-AF65-F5344CB8AC3E}">
        <p14:creationId xmlns:p14="http://schemas.microsoft.com/office/powerpoint/2010/main" val="3678816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40781-549C-6357-6559-CCBC407B674B}"/>
              </a:ext>
            </a:extLst>
          </p:cNvPr>
          <p:cNvSpPr>
            <a:spLocks noGrp="1"/>
          </p:cNvSpPr>
          <p:nvPr>
            <p:ph type="title"/>
          </p:nvPr>
        </p:nvSpPr>
        <p:spPr>
          <a:xfrm>
            <a:off x="1167492" y="45085"/>
            <a:ext cx="9779183" cy="1600835"/>
          </a:xfrm>
        </p:spPr>
        <p:txBody>
          <a:bodyPr anchor="b">
            <a:normAutofit/>
          </a:bodyPr>
          <a:lstStyle/>
          <a:p>
            <a:r>
              <a:rPr lang="en-US" dirty="0"/>
              <a:t>Analytics </a:t>
            </a:r>
          </a:p>
        </p:txBody>
      </p:sp>
      <p:pic>
        <p:nvPicPr>
          <p:cNvPr id="6" name="Content Placeholder 5">
            <a:extLst>
              <a:ext uri="{FF2B5EF4-FFF2-40B4-BE49-F238E27FC236}">
                <a16:creationId xmlns:a16="http://schemas.microsoft.com/office/drawing/2014/main" id="{B227F257-682E-5544-00BC-1EE359A9B0FB}"/>
              </a:ext>
              <a:ext uri="{C183D7F6-B498-43B3-948B-1728B52AA6E4}">
                <adec:decorative xmlns:adec="http://schemas.microsoft.com/office/drawing/2017/decorative" val="1"/>
              </a:ext>
            </a:extLst>
          </p:cNvPr>
          <p:cNvPicPr>
            <a:picLocks noGrp="1" noChangeAspect="1"/>
          </p:cNvPicPr>
          <p:nvPr>
            <p:ph idx="14"/>
          </p:nvPr>
        </p:nvPicPr>
        <p:blipFill>
          <a:blip r:embed="rId2"/>
          <a:stretch>
            <a:fillRect/>
          </a:stretch>
        </p:blipFill>
        <p:spPr>
          <a:xfrm>
            <a:off x="1245325" y="1541748"/>
            <a:ext cx="8977229" cy="4443729"/>
          </a:xfrm>
          <a:noFill/>
        </p:spPr>
      </p:pic>
      <p:sp>
        <p:nvSpPr>
          <p:cNvPr id="7" name="TextBox 6">
            <a:extLst>
              <a:ext uri="{FF2B5EF4-FFF2-40B4-BE49-F238E27FC236}">
                <a16:creationId xmlns:a16="http://schemas.microsoft.com/office/drawing/2014/main" id="{D241BA10-4360-4B5A-44E4-AB9B8D076CB8}"/>
              </a:ext>
            </a:extLst>
          </p:cNvPr>
          <p:cNvSpPr txBox="1"/>
          <p:nvPr/>
        </p:nvSpPr>
        <p:spPr>
          <a:xfrm>
            <a:off x="799105" y="5985477"/>
            <a:ext cx="9533700" cy="646331"/>
          </a:xfrm>
          <a:prstGeom prst="rect">
            <a:avLst/>
          </a:prstGeom>
          <a:noFill/>
        </p:spPr>
        <p:txBody>
          <a:bodyPr wrap="none" rtlCol="0">
            <a:spAutoFit/>
          </a:bodyPr>
          <a:lstStyle/>
          <a:p>
            <a:r>
              <a:rPr lang="en-US" dirty="0" err="1"/>
              <a:t>Rguroo</a:t>
            </a:r>
            <a:r>
              <a:rPr lang="en-US" dirty="0"/>
              <a:t> can pull up the analytics by county for any of the variables. Great for group discussions</a:t>
            </a:r>
          </a:p>
          <a:p>
            <a:r>
              <a:rPr lang="en-US" dirty="0"/>
              <a:t>on what the different means could signify and variance. </a:t>
            </a:r>
          </a:p>
        </p:txBody>
      </p:sp>
    </p:spTree>
    <p:extLst>
      <p:ext uri="{BB962C8B-B14F-4D97-AF65-F5344CB8AC3E}">
        <p14:creationId xmlns:p14="http://schemas.microsoft.com/office/powerpoint/2010/main" val="2788982101"/>
      </p:ext>
    </p:extLst>
  </p:cSld>
  <p:clrMapOvr>
    <a:masterClrMapping/>
  </p:clrMapOvr>
</p:sld>
</file>

<file path=ppt/theme/theme1.xml><?xml version="1.0" encoding="utf-8"?>
<a:theme xmlns:a="http://schemas.openxmlformats.org/drawingml/2006/main" name="Custom">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45331398_Win32_SL_V13" id="{C59E605D-C281-4A06-BDA0-E97A35AC3AA8}" vid="{25D1D206-DA25-4050-926A-BD6D3A1B50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b890028-b374-467a-981c-7c67018863ee" xsi:nil="true"/>
    <MediaServiceKeyPoints xmlns="f99078db-2687-4cf6-8b85-0a1d74d75d0e" xsi:nil="true"/>
    <Course xmlns="f99078db-2687-4cf6-8b85-0a1d74d75d0e" xsi:nil="true"/>
    <lcf76f155ced4ddcb4097134ff3c332f xmlns="f99078db-2687-4cf6-8b85-0a1d74d75d0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EC4B811C97CF4095B2A628293B15F9" ma:contentTypeVersion="23" ma:contentTypeDescription="Create a new document." ma:contentTypeScope="" ma:versionID="0eb78f257712238ae598f0213c620897">
  <xsd:schema xmlns:xsd="http://www.w3.org/2001/XMLSchema" xmlns:xs="http://www.w3.org/2001/XMLSchema" xmlns:p="http://schemas.microsoft.com/office/2006/metadata/properties" xmlns:ns2="9b890028-b374-467a-981c-7c67018863ee" xmlns:ns3="f99078db-2687-4cf6-8b85-0a1d74d75d0e" targetNamespace="http://schemas.microsoft.com/office/2006/metadata/properties" ma:root="true" ma:fieldsID="d6ea9cce6e612fff0da3312a557be222" ns2:_="" ns3:_="">
    <xsd:import namespace="9b890028-b374-467a-981c-7c67018863ee"/>
    <xsd:import namespace="f99078db-2687-4cf6-8b85-0a1d74d75d0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Course" minOccurs="0"/>
                <xsd:element ref="ns3:MediaServiceLocation" minOccurs="0"/>
                <xsd:element ref="ns2:TaxCatchAll"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890028-b374-467a-981c-7c67018863e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1b0eb7d-6a3b-46dc-8651-811e708a56f8}" ma:internalName="TaxCatchAll" ma:showField="CatchAllData" ma:web="9b890028-b374-467a-981c-7c67018863e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9078db-2687-4cf6-8b85-0a1d74d75d0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Course" ma:index="20" nillable="true" ma:displayName="Course" ma:format="Dropdown" ma:internalName="Course">
      <xsd:simpleType>
        <xsd:restriction base="dms:Text">
          <xsd:maxLength value="255"/>
        </xsd:restrictio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E98C35-9ECE-4425-BCBA-00E118C705C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45A8381C-73EB-48EA-B45F-7B7C8C7DF409}">
  <ds:schemaRefs>
    <ds:schemaRef ds:uri="http://schemas.microsoft.com/sharepoint/v3/contenttype/forms"/>
  </ds:schemaRefs>
</ds:datastoreItem>
</file>

<file path=customXml/itemProps3.xml><?xml version="1.0" encoding="utf-8"?>
<ds:datastoreItem xmlns:ds="http://schemas.openxmlformats.org/officeDocument/2006/customXml" ds:itemID="{ABB118DE-C982-43C7-B032-A14DE1BCD0DD}"/>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{8E14EC15-535E-4F41-BAD7-088FD939DBBB}tf45331398_win32</Template>
  <TotalTime>3593</TotalTime>
  <Words>437</Words>
  <Application>Microsoft Office PowerPoint</Application>
  <PresentationFormat>Widescreen</PresentationFormat>
  <Paragraphs>34</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Arial</vt:lpstr>
      <vt:lpstr>Calibri</vt:lpstr>
      <vt:lpstr>Tenorite</vt:lpstr>
      <vt:lpstr>Custom</vt:lpstr>
      <vt:lpstr>Exploring Normal Distributions with Water Quality Data  Texas State University  </vt:lpstr>
      <vt:lpstr>The Meadows Center for Water and the Environment</vt:lpstr>
      <vt:lpstr>Classroom Environment</vt:lpstr>
      <vt:lpstr>Rguroo Set Up</vt:lpstr>
      <vt:lpstr>Exploring Which curves are Normal </vt:lpstr>
      <vt:lpstr>Graphs</vt:lpstr>
      <vt:lpstr>Graphs</vt:lpstr>
      <vt:lpstr>Graphs</vt:lpstr>
      <vt:lpstr>Analytics </vt:lpstr>
      <vt:lpstr>Probability Calculation</vt:lpstr>
      <vt:lpstr>Probability Calculation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Normal Distributions with Water Quality Data  Texas State University  </dc:title>
  <dc:creator>Amanda Walker</dc:creator>
  <cp:lastModifiedBy>Walker, Amanda N</cp:lastModifiedBy>
  <cp:revision>16</cp:revision>
  <dcterms:created xsi:type="dcterms:W3CDTF">2024-05-27T14:50:12Z</dcterms:created>
  <dcterms:modified xsi:type="dcterms:W3CDTF">2024-05-31T17:08:34Z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0x01010036EC4B811C97CF4095B2A628293B15F9</vt:lpwstr>
  </property>
</Properties>
</file>