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1"/>
  </p:notesMasterIdLst>
  <p:sldIdLst>
    <p:sldId id="266" r:id="rId2"/>
    <p:sldId id="288" r:id="rId3"/>
    <p:sldId id="269" r:id="rId4"/>
    <p:sldId id="276" r:id="rId5"/>
    <p:sldId id="341" r:id="rId6"/>
    <p:sldId id="339" r:id="rId7"/>
    <p:sldId id="272" r:id="rId8"/>
    <p:sldId id="333" r:id="rId9"/>
    <p:sldId id="320" r:id="rId10"/>
    <p:sldId id="321" r:id="rId11"/>
    <p:sldId id="322" r:id="rId12"/>
    <p:sldId id="323" r:id="rId13"/>
    <p:sldId id="324" r:id="rId14"/>
    <p:sldId id="310" r:id="rId15"/>
    <p:sldId id="325" r:id="rId16"/>
    <p:sldId id="326" r:id="rId17"/>
    <p:sldId id="328" r:id="rId18"/>
    <p:sldId id="279" r:id="rId19"/>
    <p:sldId id="314" r:id="rId20"/>
    <p:sldId id="318" r:id="rId21"/>
    <p:sldId id="329" r:id="rId22"/>
    <p:sldId id="330" r:id="rId23"/>
    <p:sldId id="331" r:id="rId24"/>
    <p:sldId id="332" r:id="rId25"/>
    <p:sldId id="342" r:id="rId26"/>
    <p:sldId id="343" r:id="rId27"/>
    <p:sldId id="344" r:id="rId28"/>
    <p:sldId id="345" r:id="rId29"/>
    <p:sldId id="34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Fran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32"/>
    <a:srgbClr val="B70F20"/>
    <a:srgbClr val="B20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6" autoAdjust="0"/>
    <p:restoredTop sz="99654" autoAdjust="0"/>
  </p:normalViewPr>
  <p:slideViewPr>
    <p:cSldViewPr snapToGrid="0" snapToObjects="1">
      <p:cViewPr>
        <p:scale>
          <a:sx n="81" d="100"/>
          <a:sy n="81" d="100"/>
        </p:scale>
        <p:origin x="294" y="150"/>
      </p:cViewPr>
      <p:guideLst>
        <p:guide orient="horz" pos="1008"/>
        <p:guide pos="873"/>
      </p:guideLst>
    </p:cSldViewPr>
  </p:slideViewPr>
  <p:outlineViewPr>
    <p:cViewPr>
      <p:scale>
        <a:sx n="33" d="100"/>
        <a:sy n="33" d="100"/>
      </p:scale>
      <p:origin x="0" y="5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B959-555D-EE4C-B8C6-22D559E68824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0F3DC-89DB-B24A-B7C7-5F812F71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0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7013" indent="-225425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857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455613" indent="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13" indent="-22860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98613" indent="-228600" algn="l" defTabSz="457200" rtl="0" eaLnBrk="1" latinLnBrk="0" hangingPunct="1">
        <a:spcBef>
          <a:spcPct val="20000"/>
        </a:spcBef>
        <a:buClr>
          <a:schemeClr val="tx1"/>
        </a:buClr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games.tietronix.com/TigerSTA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265488"/>
            <a:ext cx="9144000" cy="23352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00" dirty="0" err="1" smtClean="0"/>
              <a:t>TigerStat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000" b="0" dirty="0" smtClean="0">
                <a:solidFill>
                  <a:srgbClr val="FFFFFF"/>
                </a:solidFill>
                <a:latin typeface="Arial"/>
                <a:cs typeface="Arial"/>
              </a:rPr>
              <a:t>ECOTS 2014</a:t>
            </a:r>
            <a:endParaRPr lang="en-US" sz="30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337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680881" y="929454"/>
            <a:ext cx="6180216" cy="4988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0000"/>
              </a:lnSpc>
            </a:pPr>
            <a:r>
              <a:rPr lang="en-US" sz="2800" dirty="0">
                <a:solidFill>
                  <a:srgbClr val="800000"/>
                </a:solidFill>
                <a:latin typeface="Arial" charset="0"/>
              </a:rPr>
              <a:t>Research question and plan</a:t>
            </a:r>
            <a:endParaRPr lang="en-US" sz="3600" b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294087" y="1603033"/>
            <a:ext cx="8461436" cy="35782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 charset="0"/>
              </a:rPr>
              <a:t>Do techniques for estimating lion age apply to tigers?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 charset="0"/>
              </a:rPr>
              <a:t>To collect a sample and test model what issues must be considered?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 charset="0"/>
              </a:rPr>
              <a:t>How many tigers to sample?  What data should we collect?  How do we use our data to answer the question?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7" y="3386138"/>
            <a:ext cx="5711825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883871"/>
              </p:ext>
            </p:extLst>
          </p:nvPr>
        </p:nvGraphicFramePr>
        <p:xfrm>
          <a:off x="6394911" y="4039394"/>
          <a:ext cx="236061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Equation" r:id="rId5" imgW="1435100" imgH="482600" progId="Equation.3">
                  <p:embed/>
                </p:oleObj>
              </mc:Choice>
              <mc:Fallback>
                <p:oleObj name="Equation" r:id="rId5" imgW="1435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911" y="4039394"/>
                        <a:ext cx="2360612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91748" y="3591719"/>
            <a:ext cx="1982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996633"/>
                </a:solidFill>
              </a:rPr>
              <a:t>Lion model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591761" y="4979194"/>
            <a:ext cx="19827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FF0000"/>
                </a:solidFill>
              </a:rPr>
              <a:t>Percentage of black on the nose</a:t>
            </a:r>
          </a:p>
          <a:p>
            <a:pPr algn="ctr" eaLnBrk="1" hangingPunct="1"/>
            <a:r>
              <a:rPr lang="en-US" sz="1800" b="1">
                <a:solidFill>
                  <a:srgbClr val="FF0000"/>
                </a:solidFill>
              </a:rPr>
              <a:t>(Sample of 63 </a:t>
            </a:r>
            <a:r>
              <a:rPr lang="en-US" sz="1800" b="1">
                <a:solidFill>
                  <a:srgbClr val="660066"/>
                </a:solidFill>
              </a:rPr>
              <a:t>females</a:t>
            </a:r>
            <a:r>
              <a:rPr lang="en-US" sz="1800" b="1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3329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680881" y="929454"/>
            <a:ext cx="6180216" cy="4988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0000"/>
              </a:lnSpc>
            </a:pPr>
            <a:r>
              <a:rPr lang="en-US" sz="2800" dirty="0">
                <a:latin typeface="Arial" charset="0"/>
              </a:rPr>
              <a:t>Looking at the data </a:t>
            </a:r>
            <a:endParaRPr lang="en-US" sz="3600" b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294087" y="2089110"/>
            <a:ext cx="8461436" cy="35782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/>
              <a:t>Plot variables against AGE </a:t>
            </a:r>
          </a:p>
          <a:p>
            <a:pPr lvl="1">
              <a:defRPr/>
            </a:pPr>
            <a:r>
              <a:rPr lang="en-US" sz="2400" dirty="0" smtClean="0"/>
              <a:t>What appears to be the </a:t>
            </a:r>
            <a:r>
              <a:rPr lang="en-US" sz="2400" dirty="0"/>
              <a:t>best </a:t>
            </a:r>
            <a:r>
              <a:rPr lang="en-US" sz="2400" dirty="0" smtClean="0"/>
              <a:t>predictor?</a:t>
            </a:r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r>
              <a:rPr lang="en-US" sz="2800" dirty="0"/>
              <a:t>Produce a simple regression model for AGE</a:t>
            </a:r>
          </a:p>
          <a:p>
            <a:pPr lvl="1">
              <a:defRPr/>
            </a:pPr>
            <a:r>
              <a:rPr lang="en-US" sz="2400" dirty="0" smtClean="0"/>
              <a:t>Is </a:t>
            </a:r>
            <a:r>
              <a:rPr lang="en-US" sz="2400" dirty="0"/>
              <a:t>the predictor significant?</a:t>
            </a:r>
          </a:p>
          <a:p>
            <a:pPr lvl="1">
              <a:defRPr/>
            </a:pPr>
            <a:r>
              <a:rPr lang="en-US" sz="2400" dirty="0"/>
              <a:t>What is the estimated coefficient? 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2677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680881" y="929454"/>
            <a:ext cx="6180216" cy="4988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0000"/>
              </a:lnSpc>
            </a:pPr>
            <a:r>
              <a:rPr lang="en-US" sz="2800" dirty="0">
                <a:latin typeface="Arial" charset="0"/>
              </a:rPr>
              <a:t>Looking at the </a:t>
            </a:r>
            <a:r>
              <a:rPr lang="en-US" sz="2800" dirty="0" smtClean="0">
                <a:latin typeface="Arial" charset="0"/>
              </a:rPr>
              <a:t>SLOPE</a:t>
            </a:r>
            <a:endParaRPr lang="en-US" sz="3600" b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294086" y="1557439"/>
            <a:ext cx="8689217" cy="47145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/>
              <a:buChar char="•"/>
              <a:defRPr/>
            </a:pPr>
            <a:r>
              <a:rPr lang="en-US" sz="2800" dirty="0"/>
              <a:t>How much variability are there in estimated slopes?  How much does this matter</a:t>
            </a:r>
            <a:r>
              <a:rPr lang="en-US" sz="2800" dirty="0" smtClean="0"/>
              <a:t>?</a:t>
            </a:r>
          </a:p>
          <a:p>
            <a:pPr>
              <a:defRPr/>
            </a:pPr>
            <a:endParaRPr lang="en-US" sz="2800" dirty="0"/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/>
              <a:t>Are all statistically significant?  What does this mean</a:t>
            </a:r>
            <a:r>
              <a:rPr lang="en-US" sz="2800" dirty="0" smtClean="0"/>
              <a:t>?</a:t>
            </a:r>
          </a:p>
          <a:p>
            <a:pPr>
              <a:defRPr/>
            </a:pPr>
            <a:endParaRPr lang="en-US" sz="2800" dirty="0"/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/>
              <a:t>What is “practical significance” in this setting</a:t>
            </a:r>
            <a:r>
              <a:rPr lang="en-US" sz="2800" dirty="0" smtClean="0"/>
              <a:t>?</a:t>
            </a:r>
          </a:p>
          <a:p>
            <a:pPr>
              <a:defRPr/>
            </a:pPr>
            <a:endParaRPr lang="en-US" sz="2800" dirty="0"/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b="1" dirty="0"/>
              <a:t>What does your model predict for a tiger with 50% nose black?  For 10%?  90%?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b="1" dirty="0"/>
              <a:t>How much of an increase in AGE does your model suggest for an increase of 25% nose black?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b="1" dirty="0"/>
              <a:t>How do your answers compare to your neighbor?</a:t>
            </a:r>
          </a:p>
        </p:txBody>
      </p:sp>
    </p:spTree>
    <p:extLst>
      <p:ext uri="{BB962C8B-B14F-4D97-AF65-F5344CB8AC3E}">
        <p14:creationId xmlns:p14="http://schemas.microsoft.com/office/powerpoint/2010/main" val="1170742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680881" y="929454"/>
            <a:ext cx="6180216" cy="4988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0000"/>
              </a:lnSpc>
            </a:pPr>
            <a:r>
              <a:rPr lang="en-US" sz="2800" dirty="0">
                <a:latin typeface="Arial" charset="0"/>
              </a:rPr>
              <a:t>Looking at the </a:t>
            </a:r>
            <a:r>
              <a:rPr lang="en-US" sz="2800" dirty="0" smtClean="0">
                <a:latin typeface="Arial" charset="0"/>
              </a:rPr>
              <a:t>MODEL</a:t>
            </a:r>
            <a:endParaRPr lang="en-US" sz="3600" b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171880" y="1428318"/>
            <a:ext cx="8689217" cy="47145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/>
              <a:buChar char="•"/>
              <a:defRPr/>
            </a:pPr>
            <a:r>
              <a:rPr lang="en-US" sz="2800" dirty="0"/>
              <a:t>Produce some diagnostics for your simple regression model for AGE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R</a:t>
            </a:r>
            <a:r>
              <a:rPr lang="en-US" sz="2400" baseline="30000" dirty="0"/>
              <a:t>2</a:t>
            </a:r>
            <a:r>
              <a:rPr lang="en-US" sz="2400" dirty="0"/>
              <a:t> value?  What does this tell you?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dirty="0"/>
              <a:t>Is the the model appropriate?  What issues (if any) do you see and how would you propose fixing?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400" dirty="0"/>
              <a:t>If there is an issue, how might sampling play a role in this?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086" y="4610242"/>
            <a:ext cx="8849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baseline="0" dirty="0" smtClean="0">
                <a:solidFill>
                  <a:srgbClr val="9A0000"/>
                </a:solidFill>
              </a:rPr>
              <a:t>Idea DISTRIBUTION of slopes! (easy to show – histogram of class values)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baseline="0" dirty="0" smtClean="0">
                <a:solidFill>
                  <a:srgbClr val="9A0000"/>
                </a:solidFill>
              </a:rPr>
              <a:t>Recognition of significance level meaning (i.e. 5% type-1 error)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baseline="0" dirty="0" smtClean="0">
                <a:solidFill>
                  <a:srgbClr val="9A0000"/>
                </a:solidFill>
              </a:rPr>
              <a:t>Prediction vs. explaining</a:t>
            </a:r>
          </a:p>
          <a:p>
            <a:endParaRPr lang="en-US" sz="2400" b="1" baseline="0" dirty="0">
              <a:solidFill>
                <a:srgbClr val="9A0000"/>
              </a:solidFill>
            </a:endParaRPr>
          </a:p>
          <a:p>
            <a:endParaRPr lang="en-US" sz="2400" b="1" baseline="0" dirty="0">
              <a:solidFill>
                <a:srgbClr val="9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95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50004" y="1045126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charset="0"/>
              </a:rPr>
              <a:t>Example </a:t>
            </a:r>
            <a:endParaRPr lang="en-US" dirty="0"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0004" y="1881739"/>
            <a:ext cx="8229600" cy="4525962"/>
          </a:xfrm>
          <a:prstGeom prst="rect">
            <a:avLst/>
          </a:prstGeom>
        </p:spPr>
        <p:txBody>
          <a:bodyPr/>
          <a:lstStyle>
            <a:lvl1pPr marL="227013" indent="-2254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5613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1413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98613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/>
              <a:t>“</a:t>
            </a:r>
            <a:r>
              <a:rPr lang="en-US" sz="2400" smtClean="0">
                <a:solidFill>
                  <a:srgbClr val="660066"/>
                </a:solidFill>
              </a:rPr>
              <a:t>One student</a:t>
            </a:r>
            <a:r>
              <a:rPr lang="en-US" sz="2400" smtClean="0"/>
              <a:t>”  </a:t>
            </a:r>
          </a:p>
          <a:p>
            <a:pPr marL="0" indent="0">
              <a:buFontTx/>
              <a:buNone/>
              <a:defRPr/>
            </a:pPr>
            <a:r>
              <a:rPr lang="en-US" sz="2400" smtClean="0"/>
              <a:t>      (15 tigers)</a:t>
            </a:r>
          </a:p>
          <a:p>
            <a:pPr marL="0" indent="0">
              <a:buFontTx/>
              <a:buNone/>
              <a:defRPr/>
            </a:pPr>
            <a:endParaRPr lang="en-US" sz="2400" smtClean="0"/>
          </a:p>
          <a:p>
            <a:pPr marL="0" indent="0">
              <a:buFontTx/>
              <a:buNone/>
              <a:defRPr/>
            </a:pPr>
            <a:r>
              <a:rPr lang="en-US" sz="2400" smtClean="0">
                <a:solidFill>
                  <a:srgbClr val="008000"/>
                </a:solidFill>
              </a:rPr>
              <a:t>Linear fit reasonable?</a:t>
            </a:r>
            <a:endParaRPr lang="en-US" sz="2400" dirty="0" smtClean="0">
              <a:solidFill>
                <a:srgbClr val="008000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925513"/>
            <a:ext cx="400367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46138" y="3763963"/>
            <a:ext cx="804386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  Source |       SS       </a:t>
            </a:r>
            <a:r>
              <a:rPr lang="en-US" sz="1200" b="1" dirty="0" err="1">
                <a:solidFill>
                  <a:srgbClr val="0000FF"/>
                </a:solidFill>
                <a:latin typeface="Courier New" charset="0"/>
                <a:cs typeface="Courier New" charset="0"/>
              </a:rPr>
              <a:t>df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   MS              Number of </a:t>
            </a:r>
            <a:r>
              <a:rPr lang="en-US" sz="1200" b="1" dirty="0" err="1">
                <a:solidFill>
                  <a:srgbClr val="0000FF"/>
                </a:solidFill>
                <a:latin typeface="Courier New" charset="0"/>
                <a:cs typeface="Courier New" charset="0"/>
              </a:rPr>
              <a:t>obs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=      15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-------------+------------------------------           F(  1,    13) =  520.69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   Model |  227.230658     1  227.230658           </a:t>
            </a:r>
            <a:r>
              <a:rPr lang="en-US" sz="1200" b="1" dirty="0" err="1">
                <a:solidFill>
                  <a:srgbClr val="0000FF"/>
                </a:solidFill>
                <a:latin typeface="Courier New" charset="0"/>
                <a:cs typeface="Courier New" charset="0"/>
              </a:rPr>
              <a:t>Prob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&gt; F      =  0.0000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Residual |   5.6732768    13  .436405908           </a:t>
            </a:r>
            <a:r>
              <a:rPr lang="en-US" sz="1200" b="1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R-squared     =  0.9756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-------------+------------------------------           </a:t>
            </a:r>
            <a:r>
              <a:rPr lang="en-US" sz="1200" b="1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Adj</a:t>
            </a:r>
            <a:r>
              <a:rPr lang="en-US" sz="1200" b="1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 R-squared =  0.9738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   Total |  232.903934    14  16.6359953           Root MSE      =  .66061</a:t>
            </a:r>
          </a:p>
          <a:p>
            <a:pPr eaLnBrk="1" hangingPunct="1"/>
            <a:endParaRPr lang="en-US" sz="1200" b="1" dirty="0">
              <a:solidFill>
                <a:srgbClr val="0000FF"/>
              </a:solidFill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------------------------------------------------------------------------------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     age |      </a:t>
            </a:r>
            <a:r>
              <a:rPr lang="en-US" sz="1200" b="1" dirty="0" err="1">
                <a:solidFill>
                  <a:srgbClr val="0000FF"/>
                </a:solidFill>
                <a:latin typeface="Courier New" charset="0"/>
                <a:cs typeface="Courier New" charset="0"/>
              </a:rPr>
              <a:t>Coef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.   Std. Err.      t    P&gt;|t|     [95% Conf. Interval]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-------------+----------------------------------------------------------------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</a:t>
            </a:r>
            <a:r>
              <a:rPr lang="en-US" sz="1200" b="1" dirty="0" err="1">
                <a:solidFill>
                  <a:srgbClr val="0000FF"/>
                </a:solidFill>
                <a:latin typeface="Courier New" charset="0"/>
                <a:cs typeface="Courier New" charset="0"/>
              </a:rPr>
              <a:t>noseblack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|   12.74076   .5583506    22.82   </a:t>
            </a:r>
            <a:r>
              <a:rPr lang="en-US" sz="1200" b="1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0.000 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11.53451      13.947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   _cons |   2.447587   .2562982     9.55   0.000     1.893888    3.001285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------------------------------------------------------------------------------</a:t>
            </a:r>
          </a:p>
          <a:p>
            <a:pPr eaLnBrk="1" hangingPunct="1"/>
            <a:endParaRPr lang="en-US" sz="1200" b="1" dirty="0">
              <a:solidFill>
                <a:srgbClr val="0000FF"/>
              </a:solidFill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01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61938" y="908051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charset="0"/>
              </a:rPr>
              <a:t>Examining model fit</a:t>
            </a:r>
            <a:endParaRPr lang="en-US" sz="3600" dirty="0">
              <a:latin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225" y="1666876"/>
            <a:ext cx="8229600" cy="4525962"/>
          </a:xfrm>
          <a:prstGeom prst="rect">
            <a:avLst/>
          </a:prstGeom>
        </p:spPr>
        <p:txBody>
          <a:bodyPr/>
          <a:lstStyle>
            <a:lvl1pPr marL="227013" indent="-2254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5613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1413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98613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/>
              <a:t>Residuals, leverage, influence diagnostics</a:t>
            </a:r>
          </a:p>
          <a:p>
            <a:pPr lvl="1">
              <a:defRPr/>
            </a:pPr>
            <a:r>
              <a:rPr lang="en-US" sz="2000" smtClean="0">
                <a:solidFill>
                  <a:srgbClr val="008000"/>
                </a:solidFill>
              </a:rPr>
              <a:t>Pattern?</a:t>
            </a:r>
          </a:p>
          <a:p>
            <a:pPr lvl="1">
              <a:defRPr/>
            </a:pPr>
            <a:r>
              <a:rPr lang="en-US" sz="2000" smtClean="0">
                <a:solidFill>
                  <a:srgbClr val="008000"/>
                </a:solidFill>
              </a:rPr>
              <a:t>Outlier?</a:t>
            </a:r>
          </a:p>
          <a:p>
            <a:pPr lvl="1">
              <a:defRPr/>
            </a:pPr>
            <a:r>
              <a:rPr lang="en-US" sz="2000" smtClean="0">
                <a:solidFill>
                  <a:srgbClr val="008000"/>
                </a:solidFill>
              </a:rPr>
              <a:t>Influential Point?</a:t>
            </a:r>
          </a:p>
          <a:p>
            <a:pPr marL="0" indent="0">
              <a:buFontTx/>
              <a:buNone/>
              <a:defRPr/>
            </a:pPr>
            <a:endParaRPr lang="en-US" sz="2400" smtClean="0"/>
          </a:p>
          <a:p>
            <a:pPr marL="0" indent="0">
              <a:buFontTx/>
              <a:buNone/>
              <a:defRPr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862388"/>
            <a:ext cx="3900488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2466976"/>
            <a:ext cx="40259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57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519113" y="862392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charset="0"/>
              </a:rPr>
              <a:t>Fit removing outlier</a:t>
            </a:r>
            <a:endParaRPr lang="en-US" sz="3600">
              <a:latin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60400" y="1465642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54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5613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1413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98613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latin typeface="Arial" charset="0"/>
              </a:rPr>
              <a:t>Slight increase in R</a:t>
            </a:r>
            <a:r>
              <a:rPr lang="en-US" sz="2400" baseline="30000" smtClean="0">
                <a:latin typeface="Arial" charset="0"/>
              </a:rPr>
              <a:t>2</a:t>
            </a:r>
            <a:r>
              <a:rPr lang="en-US" sz="2400" smtClean="0">
                <a:latin typeface="Arial" charset="0"/>
              </a:rPr>
              <a:t> (from 0.9756)</a:t>
            </a:r>
          </a:p>
          <a:p>
            <a:r>
              <a:rPr lang="en-US" sz="2400" smtClean="0">
                <a:latin typeface="Arial" charset="0"/>
              </a:rPr>
              <a:t>Slope coefficient decrease of 8% (from 12.74) </a:t>
            </a:r>
            <a:endParaRPr lang="en-US" sz="24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592138" y="4350129"/>
            <a:ext cx="80438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     Source |       SS       df       MS              Number of obs =      14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-------------+------------------------------           F(  1,    12) =  951.37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      Model |  138.430942     1  138.430942           Prob &gt; F      =  0.0000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   Residual |  1.74607646    12  .145506372           </a:t>
            </a:r>
            <a:r>
              <a:rPr lang="en-US" sz="1200" b="1">
                <a:solidFill>
                  <a:srgbClr val="FF0000"/>
                </a:solidFill>
                <a:latin typeface="Courier New" charset="0"/>
                <a:cs typeface="Courier New" charset="0"/>
              </a:rPr>
              <a:t>R-squared     =  0.9875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-------------+------------------------------           </a:t>
            </a:r>
            <a:r>
              <a:rPr lang="en-US" sz="1200" b="1">
                <a:solidFill>
                  <a:srgbClr val="FF0000"/>
                </a:solidFill>
                <a:latin typeface="Courier New" charset="0"/>
                <a:cs typeface="Courier New" charset="0"/>
              </a:rPr>
              <a:t>Adj R-squared =  0.9865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      Total |  140.177019    13  10.7828476           Root MSE      =  .38145</a:t>
            </a:r>
          </a:p>
          <a:p>
            <a:pPr eaLnBrk="1" hangingPunct="1"/>
            <a:endParaRPr lang="en-US" sz="1200" b="1">
              <a:solidFill>
                <a:srgbClr val="0000FF"/>
              </a:solidFill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------------------------------------------------------------------------------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        age |      Coef.   Std. Err.      t    P&gt;|t|     [95% Conf. Interval]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-------------+----------------------------------------------------------------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  noseblack |   11.70188    .379385    30.84   0.000     10.87527    12.52849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      _cons |   2.642599   .1526793    17.31   0.000     2.309939    2.975258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------------------------------------------------------------------------------</a:t>
            </a: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2389567"/>
            <a:ext cx="28352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389567"/>
            <a:ext cx="25209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2389567"/>
            <a:ext cx="26066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51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57739" y="991024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 charset="0"/>
              </a:rPr>
              <a:t>REAL questions</a:t>
            </a:r>
            <a:endParaRPr lang="en-US" sz="4000" dirty="0">
              <a:latin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91102" y="1991809"/>
            <a:ext cx="7996237" cy="29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54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5613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1413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98613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29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Enough evidence to reject model fit?</a:t>
            </a:r>
            <a:endParaRPr lang="en-US" sz="3600" dirty="0" smtClean="0">
              <a:latin typeface="Arial" charset="0"/>
            </a:endParaRPr>
          </a:p>
          <a:p>
            <a:pPr marL="344488" indent="-342900">
              <a:buFont typeface="Arial"/>
              <a:buChar char="•"/>
            </a:pPr>
            <a:r>
              <a:rPr lang="en-US" sz="2400" dirty="0" err="1" smtClean="0">
                <a:latin typeface="Arial" charset="0"/>
              </a:rPr>
              <a:t>Heteroskedasticity</a:t>
            </a:r>
            <a:r>
              <a:rPr lang="en-US" sz="2400" dirty="0" smtClean="0">
                <a:latin typeface="Arial" charset="0"/>
              </a:rPr>
              <a:t>?  </a:t>
            </a:r>
          </a:p>
          <a:p>
            <a:pPr marL="344488" indent="-3429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Would you try a transformation (without having the Nature article)?</a:t>
            </a:r>
          </a:p>
          <a:p>
            <a:pPr marL="344488" indent="-3429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What is the model used for – is it “good enough”?</a:t>
            </a:r>
          </a:p>
          <a:p>
            <a:pPr marL="344488" indent="-342900">
              <a:buFont typeface="Arial"/>
              <a:buChar char="•"/>
            </a:pPr>
            <a:r>
              <a:rPr lang="en-US" sz="2400" dirty="0" smtClean="0">
                <a:latin typeface="Arial" charset="0"/>
              </a:rPr>
              <a:t>Is the data “good enough”? 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693" y="5111650"/>
            <a:ext cx="7139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B70F20"/>
                </a:solidFill>
              </a:rPr>
              <a:t>EVERY STUDENT HAS DIFFERENT DATA, DIFFERENT ISSUES and (potentially) DIFFERENT MODELS!!!!</a:t>
            </a:r>
            <a:endParaRPr lang="en-US" sz="2000" b="1" i="1" dirty="0">
              <a:solidFill>
                <a:srgbClr val="B70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66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12713" y="895349"/>
            <a:ext cx="8539235" cy="13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charset="0"/>
              </a:rPr>
              <a:t>Transform the data using the proposal from the nature article</a:t>
            </a:r>
            <a:endParaRPr lang="en-US" sz="4400" dirty="0"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7294" y="2147612"/>
            <a:ext cx="8304068" cy="4525963"/>
          </a:xfrm>
          <a:prstGeom prst="rect">
            <a:avLst/>
          </a:prstGeom>
        </p:spPr>
        <p:txBody>
          <a:bodyPr/>
          <a:lstStyle>
            <a:lvl1pPr marL="227013" indent="-2254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5613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1413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98613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400" b="1" dirty="0" smtClean="0"/>
              <a:t>Easy to create a new variable in Excel or other software</a:t>
            </a:r>
          </a:p>
          <a:p>
            <a:pPr lvl="1">
              <a:defRPr/>
            </a:pPr>
            <a:r>
              <a:rPr lang="en-US" sz="2400" b="1" dirty="0" smtClean="0"/>
              <a:t>Is the new model appropriate?  </a:t>
            </a:r>
          </a:p>
          <a:p>
            <a:pPr lvl="1">
              <a:defRPr/>
            </a:pPr>
            <a:r>
              <a:rPr lang="en-US" sz="2400" b="1" dirty="0" smtClean="0"/>
              <a:t>What is the coefficient for the transformed variable?</a:t>
            </a:r>
          </a:p>
          <a:p>
            <a:pPr lvl="1">
              <a:defRPr/>
            </a:pPr>
            <a:r>
              <a:rPr lang="en-US" sz="2400" b="1" dirty="0" smtClean="0"/>
              <a:t>Use both models to predict the AGE for a tiger with 90% Nose Black. How do they compare?  How do the CI and PI compare?</a:t>
            </a:r>
          </a:p>
          <a:p>
            <a:pPr lvl="1">
              <a:defRPr/>
            </a:pPr>
            <a:r>
              <a:rPr lang="en-US" sz="2400" b="1" dirty="0" smtClean="0"/>
              <a:t>Try for several different values – how much does the transformation matter?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11439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19113" y="934495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charset="0"/>
              </a:rPr>
              <a:t>Fit using </a:t>
            </a:r>
            <a:r>
              <a:rPr lang="en-US" sz="3600" smtClean="0">
                <a:solidFill>
                  <a:srgbClr val="FF0000"/>
                </a:solidFill>
                <a:latin typeface="Arial" charset="0"/>
              </a:rPr>
              <a:t>arcsin </a:t>
            </a:r>
            <a:r>
              <a:rPr lang="en-US" sz="3600" smtClean="0">
                <a:latin typeface="Arial" charset="0"/>
              </a:rPr>
              <a:t>transformation</a:t>
            </a:r>
            <a:endParaRPr lang="en-US" sz="3600" dirty="0">
              <a:latin typeface="Arial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44027" y="4214112"/>
            <a:ext cx="80438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Source |       SS       </a:t>
            </a:r>
            <a:r>
              <a:rPr lang="en-US" sz="1200" b="1" dirty="0" err="1">
                <a:solidFill>
                  <a:srgbClr val="0000FF"/>
                </a:solidFill>
                <a:latin typeface="Courier New" charset="0"/>
                <a:cs typeface="Courier New" charset="0"/>
              </a:rPr>
              <a:t>df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   MS              Number of </a:t>
            </a:r>
            <a:r>
              <a:rPr lang="en-US" sz="1200" b="1" dirty="0" err="1">
                <a:solidFill>
                  <a:srgbClr val="0000FF"/>
                </a:solidFill>
                <a:latin typeface="Courier New" charset="0"/>
                <a:cs typeface="Courier New" charset="0"/>
              </a:rPr>
              <a:t>obs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=      15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-------------+------------------------------           F(  1,    13) = 2707.41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   Model |  231.790959     1  231.790959           </a:t>
            </a:r>
            <a:r>
              <a:rPr lang="en-US" sz="1200" b="1" dirty="0" err="1">
                <a:solidFill>
                  <a:srgbClr val="0000FF"/>
                </a:solidFill>
                <a:latin typeface="Courier New" charset="0"/>
                <a:cs typeface="Courier New" charset="0"/>
              </a:rPr>
              <a:t>Prob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&gt; F      =  0.0000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Residual |  1.11297553    13  .085613502           </a:t>
            </a:r>
            <a:r>
              <a:rPr lang="en-US" sz="1200" b="1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R-squared     =  0.9952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-------------+------------------------------           </a:t>
            </a:r>
            <a:r>
              <a:rPr lang="en-US" sz="1200" b="1" dirty="0" err="1">
                <a:solidFill>
                  <a:srgbClr val="FF0000"/>
                </a:solidFill>
                <a:latin typeface="Courier New" charset="0"/>
                <a:cs typeface="Courier New" charset="0"/>
              </a:rPr>
              <a:t>Adj</a:t>
            </a:r>
            <a:r>
              <a:rPr lang="en-US" sz="1200" b="1" dirty="0">
                <a:solidFill>
                  <a:srgbClr val="FF0000"/>
                </a:solidFill>
                <a:latin typeface="Courier New" charset="0"/>
                <a:cs typeface="Courier New" charset="0"/>
              </a:rPr>
              <a:t> R-squared =  0.9949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   Total |  232.903934    14  16.6359953           Root MSE      =   .2926</a:t>
            </a:r>
          </a:p>
          <a:p>
            <a:pPr eaLnBrk="1" hangingPunct="1"/>
            <a:endParaRPr lang="en-US" sz="1200" b="1" dirty="0">
              <a:solidFill>
                <a:srgbClr val="0000FF"/>
              </a:solidFill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------------------------------------------------------------------------------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     age |      </a:t>
            </a:r>
            <a:r>
              <a:rPr lang="en-US" sz="1200" b="1" dirty="0" err="1">
                <a:solidFill>
                  <a:srgbClr val="0000FF"/>
                </a:solidFill>
                <a:latin typeface="Courier New" charset="0"/>
                <a:cs typeface="Courier New" charset="0"/>
              </a:rPr>
              <a:t>Coef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.   Std. Err.      t    P&gt;|t|     [95% Conf. Interval]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-------------+----------------------------------------------------------------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Courier New" charset="0"/>
                <a:cs typeface="Courier New" charset="0"/>
              </a:rPr>
              <a:t>t_noseblack</a:t>
            </a: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|   10.54065    .202577    52.03   0.000     10.10301    10.97829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       _cons |   2.762542   .1084736    25.47   0.000       2.5282    2.996885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------------------------------------------------------------------------------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60400" y="1537745"/>
            <a:ext cx="8229600" cy="31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54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5613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1413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98613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latin typeface="Arial" charset="0"/>
              </a:rPr>
              <a:t>R</a:t>
            </a:r>
            <a:r>
              <a:rPr lang="en-US" sz="2400" baseline="30000" smtClean="0">
                <a:latin typeface="Arial" charset="0"/>
              </a:rPr>
              <a:t>2</a:t>
            </a:r>
            <a:r>
              <a:rPr lang="en-US" sz="2400" smtClean="0">
                <a:latin typeface="Arial" charset="0"/>
              </a:rPr>
              <a:t> to 0.995 and fit appears better</a:t>
            </a:r>
            <a:endParaRPr lang="en-US" sz="240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7" y="2077495"/>
            <a:ext cx="290671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1958443"/>
            <a:ext cx="2795587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852080"/>
            <a:ext cx="29432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839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1" y="2902413"/>
            <a:ext cx="5270500" cy="3517900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4154582" y="1679284"/>
            <a:ext cx="4734656" cy="2852209"/>
          </a:xfrm>
          <a:prstGeom prst="rect">
            <a:avLst/>
          </a:prstGeom>
          <a:solidFill>
            <a:srgbClr val="BB0032"/>
          </a:solidFill>
          <a:ln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8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74320" tIns="9144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2"/>
                </a:solidFill>
              </a:rPr>
              <a:t>Understanding the population of rare and endangered Amur tigers in Siberia. [</a:t>
            </a:r>
            <a:r>
              <a:rPr lang="en-US" sz="2400" dirty="0" err="1">
                <a:solidFill>
                  <a:schemeClr val="bg2"/>
                </a:solidFill>
              </a:rPr>
              <a:t>Gerow</a:t>
            </a:r>
            <a:r>
              <a:rPr lang="en-US" sz="2400" dirty="0">
                <a:solidFill>
                  <a:schemeClr val="bg2"/>
                </a:solidFill>
              </a:rPr>
              <a:t> et al. (2006)]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Estimating the Age distribution of the population is important to ensure sustainability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19499" y="985120"/>
            <a:ext cx="7710508" cy="47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charset="0"/>
              </a:rPr>
              <a:t>Real World Problem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97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569303" y="9731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charset="0"/>
              </a:rPr>
              <a:t>Predicting Ages</a:t>
            </a:r>
            <a:endParaRPr lang="en-US" sz="3600" dirty="0"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73113" y="1773581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54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55613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1413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98613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charset="0"/>
              </a:rPr>
              <a:t>Implications if model applied to estimate age for population of tigers?  </a:t>
            </a:r>
            <a:endParaRPr lang="en-US" sz="2400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19156"/>
              </p:ext>
            </p:extLst>
          </p:nvPr>
        </p:nvGraphicFramePr>
        <p:xfrm>
          <a:off x="1471613" y="2923724"/>
          <a:ext cx="6442073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281"/>
                <a:gridCol w="767256"/>
                <a:gridCol w="767256"/>
                <a:gridCol w="767256"/>
                <a:gridCol w="767256"/>
                <a:gridCol w="767256"/>
                <a:gridCol w="767256"/>
                <a:gridCol w="767256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% black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0.01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0.75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0.95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0.99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Linear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2.57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3.72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8.82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12.00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13.91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14.55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15.06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4" marR="91454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Arcsin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2.87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3.82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8.28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11.70</a:t>
                      </a:r>
                      <a:endParaRPr lang="en-US" sz="1800" dirty="0"/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14.56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15.97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4" marR="9145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17.83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54" marR="91454" marT="45733" marB="45733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471613" y="4824768"/>
            <a:ext cx="6523037" cy="11652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2"/>
                </a:solidFill>
              </a:rPr>
              <a:t>Interesting discussion of R</a:t>
            </a:r>
            <a:r>
              <a:rPr lang="en-US" sz="2400" baseline="30000" dirty="0">
                <a:solidFill>
                  <a:schemeClr val="bg2"/>
                </a:solidFill>
              </a:rPr>
              <a:t>2</a:t>
            </a:r>
            <a:r>
              <a:rPr lang="en-US" sz="2400" dirty="0">
                <a:solidFill>
                  <a:schemeClr val="bg2"/>
                </a:solidFill>
              </a:rPr>
              <a:t> and prediction of individual tigers using the model here…</a:t>
            </a:r>
          </a:p>
        </p:txBody>
      </p:sp>
    </p:spTree>
    <p:extLst>
      <p:ext uri="{BB962C8B-B14F-4D97-AF65-F5344CB8AC3E}">
        <p14:creationId xmlns:p14="http://schemas.microsoft.com/office/powerpoint/2010/main" val="767997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849312" y="838200"/>
            <a:ext cx="82296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charset="0"/>
              </a:rPr>
              <a:t>Sample of 27 Tigers (Tigger123)</a:t>
            </a:r>
            <a:endParaRPr lang="en-US" sz="3600" dirty="0">
              <a:latin typeface="Arial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33437" y="5376862"/>
            <a:ext cx="80438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R-squared     =  </a:t>
            </a:r>
            <a:r>
              <a:rPr lang="en-US" sz="1200" b="1">
                <a:solidFill>
                  <a:srgbClr val="FF0000"/>
                </a:solidFill>
                <a:latin typeface="Courier New" charset="0"/>
                <a:cs typeface="Courier New" charset="0"/>
              </a:rPr>
              <a:t>0.9958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Adj R-squared =  </a:t>
            </a:r>
            <a:r>
              <a:rPr lang="en-US" sz="1200" b="1">
                <a:solidFill>
                  <a:srgbClr val="FF0000"/>
                </a:solidFill>
                <a:latin typeface="Courier New" charset="0"/>
                <a:cs typeface="Courier New" charset="0"/>
              </a:rPr>
              <a:t>0.9956</a:t>
            </a:r>
            <a:endParaRPr lang="es-ES_tradnl" sz="1200" b="1">
              <a:solidFill>
                <a:srgbClr val="0000FF"/>
              </a:solidFill>
              <a:latin typeface="Courier New" charset="0"/>
              <a:cs typeface="Courier New" charset="0"/>
            </a:endParaRPr>
          </a:p>
          <a:p>
            <a:pPr eaLnBrk="1" hangingPunct="1"/>
            <a:r>
              <a:rPr lang="es-ES_tradnl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------------------------------------------------------------------------------</a:t>
            </a:r>
          </a:p>
          <a:p>
            <a:pPr eaLnBrk="1" hangingPunct="1"/>
            <a:r>
              <a:rPr lang="es-ES_tradnl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        age |      Coef.   Std. Err.      t    P&gt;|t|     [95% Conf. Interval]</a:t>
            </a:r>
          </a:p>
          <a:p>
            <a:pPr eaLnBrk="1" hangingPunct="1"/>
            <a:r>
              <a:rPr lang="es-ES_tradnl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-------------+----------------------------------------------------------------</a:t>
            </a:r>
          </a:p>
          <a:p>
            <a:pPr eaLnBrk="1" hangingPunct="1"/>
            <a:r>
              <a:rPr lang="es-ES_tradnl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t_noseblack </a:t>
            </a:r>
            <a:r>
              <a:rPr lang="es-ES_tradnl" sz="1200" b="1">
                <a:solidFill>
                  <a:srgbClr val="660066"/>
                </a:solidFill>
                <a:latin typeface="Courier New" charset="0"/>
                <a:cs typeface="Courier New" charset="0"/>
              </a:rPr>
              <a:t>|    10.5523   </a:t>
            </a:r>
            <a:r>
              <a:rPr lang="es-ES_tradnl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.1377001    76.63   0.000     10.26871     10.8359</a:t>
            </a:r>
          </a:p>
          <a:p>
            <a:pPr eaLnBrk="1" hangingPunct="1"/>
            <a:r>
              <a:rPr lang="es-ES_tradnl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      _cons </a:t>
            </a:r>
            <a:r>
              <a:rPr lang="es-ES_tradnl" sz="1200" b="1">
                <a:solidFill>
                  <a:srgbClr val="660066"/>
                </a:solidFill>
                <a:latin typeface="Courier New" charset="0"/>
                <a:cs typeface="Courier New" charset="0"/>
              </a:rPr>
              <a:t>|   2.731323   </a:t>
            </a:r>
            <a:r>
              <a:rPr lang="es-ES_tradnl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.1000897    27.29   0.000     2.525185    2.937462</a:t>
            </a:r>
          </a:p>
          <a:p>
            <a:pPr eaLnBrk="1" hangingPunct="1"/>
            <a:r>
              <a:rPr lang="es-ES_tradnl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------------------------------------------------------------------------------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319587" y="1731962"/>
            <a:ext cx="132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996633"/>
                </a:solidFill>
              </a:rPr>
              <a:t>Original data fit and residuals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549400" y="4059237"/>
            <a:ext cx="16557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60066"/>
                </a:solidFill>
              </a:rPr>
              <a:t>Transformed data fit excellent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677025" y="3984625"/>
            <a:ext cx="1655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60066"/>
                </a:solidFill>
              </a:rPr>
              <a:t>Parameters similar to smaller data</a:t>
            </a: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522412"/>
            <a:ext cx="284638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2412"/>
            <a:ext cx="2900362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087687"/>
            <a:ext cx="346868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287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914400" y="808309"/>
            <a:ext cx="82296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charset="0"/>
              </a:rPr>
              <a:t>Sample of 70+ Tigers (ClaireBear)</a:t>
            </a:r>
            <a:endParaRPr lang="en-US" sz="3600" dirty="0">
              <a:latin typeface="Arial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898525" y="5346971"/>
            <a:ext cx="80438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R-squared     =  </a:t>
            </a:r>
            <a:r>
              <a:rPr lang="en-US" sz="1200" b="1">
                <a:solidFill>
                  <a:srgbClr val="FF0000"/>
                </a:solidFill>
                <a:latin typeface="Courier New" charset="0"/>
                <a:cs typeface="Courier New" charset="0"/>
              </a:rPr>
              <a:t>0.9960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Adj R-squared =  </a:t>
            </a:r>
            <a:r>
              <a:rPr lang="en-US" sz="1200" b="1">
                <a:solidFill>
                  <a:srgbClr val="FF0000"/>
                </a:solidFill>
                <a:latin typeface="Courier New" charset="0"/>
                <a:cs typeface="Courier New" charset="0"/>
              </a:rPr>
              <a:t>0.9960</a:t>
            </a:r>
            <a:endParaRPr lang="en-US" sz="1200" b="1">
              <a:solidFill>
                <a:srgbClr val="0000FF"/>
              </a:solidFill>
              <a:latin typeface="Courier New" charset="0"/>
              <a:cs typeface="Courier New" charset="0"/>
            </a:endParaRP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------------------------------------------------------------------------------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        age |      Coef.   Std. Err.      t    P&gt;|t|     [95% Conf. Interval]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-------------+----------------------------------------------------------------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t_noseblack |   </a:t>
            </a:r>
            <a:r>
              <a:rPr lang="en-US" sz="1200" b="1">
                <a:solidFill>
                  <a:srgbClr val="FF0000"/>
                </a:solidFill>
                <a:latin typeface="Courier New" charset="0"/>
                <a:cs typeface="Courier New" charset="0"/>
              </a:rPr>
              <a:t>10.73981</a:t>
            </a:r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  .0818135   131.27   0.000     10.57659    10.90302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      _cons |   </a:t>
            </a:r>
            <a:r>
              <a:rPr lang="en-US" sz="1200" b="1">
                <a:solidFill>
                  <a:srgbClr val="FF0000"/>
                </a:solidFill>
                <a:latin typeface="Courier New" charset="0"/>
                <a:cs typeface="Courier New" charset="0"/>
              </a:rPr>
              <a:t>2.667724 </a:t>
            </a:r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  .0559228    47.70   0.000     2.556162    2.779287</a:t>
            </a:r>
          </a:p>
          <a:p>
            <a:pPr eaLnBrk="1" hangingPunct="1"/>
            <a:r>
              <a:rPr lang="en-US" sz="1200" b="1">
                <a:solidFill>
                  <a:srgbClr val="0000FF"/>
                </a:solidFill>
                <a:latin typeface="Courier New" charset="0"/>
                <a:cs typeface="Courier New" charset="0"/>
              </a:rPr>
              <a:t>------------------------------------------------------------------------------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457596"/>
            <a:ext cx="33353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371871"/>
            <a:ext cx="32654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3319734"/>
            <a:ext cx="33877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384675" y="1702071"/>
            <a:ext cx="132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996633"/>
                </a:solidFill>
              </a:rPr>
              <a:t>Original data fit and residuals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614488" y="4029346"/>
            <a:ext cx="16557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60066"/>
                </a:solidFill>
              </a:rPr>
              <a:t>Transformed data fit excellent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6845300" y="3849959"/>
            <a:ext cx="16573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60066"/>
                </a:solidFill>
              </a:rPr>
              <a:t>Parameters similar to smaller data…but more change</a:t>
            </a:r>
          </a:p>
        </p:txBody>
      </p:sp>
    </p:spTree>
    <p:extLst>
      <p:ext uri="{BB962C8B-B14F-4D97-AF65-F5344CB8AC3E}">
        <p14:creationId xmlns:p14="http://schemas.microsoft.com/office/powerpoint/2010/main" val="2143489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12715" y="1076486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charset="0"/>
              </a:rPr>
              <a:t>Opportunities</a:t>
            </a:r>
            <a:endParaRPr lang="en-US" sz="3200" dirty="0">
              <a:latin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88979" y="17930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Would we have tried this transformation?  How about others?  Compare…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Sample has </a:t>
            </a:r>
            <a:r>
              <a:rPr lang="en-US" dirty="0">
                <a:solidFill>
                  <a:srgbClr val="FF0000"/>
                </a:solidFill>
              </a:rPr>
              <a:t>more young tigers…particularly in small sample - </a:t>
            </a:r>
            <a:r>
              <a:rPr lang="en-US" dirty="0"/>
              <a:t>sampling issues?  How do we avoid this?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Implications if model applied to estimate age for population of tigers?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How can we do better in prediction?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Role of R</a:t>
            </a:r>
            <a:r>
              <a:rPr lang="en-US" baseline="30000" dirty="0"/>
              <a:t>2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Role of MODELS and use of data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8000"/>
                </a:solidFill>
              </a:rPr>
              <a:t>Different samples for different students/groups – sampling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90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1872" y="895350"/>
            <a:ext cx="8229600" cy="5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charset="0"/>
              </a:rPr>
              <a:t>Enhancements</a:t>
            </a:r>
            <a:endParaRPr lang="en-US" sz="3200" dirty="0">
              <a:latin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1470752"/>
            <a:ext cx="91439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How to make sampling issues and statistical thinking more related to game play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/>
              <a:t>Tiger behavior and ease of tagging based on age and other factors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/>
              <a:t>Tiger population distribution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B70F20"/>
                </a:solidFill>
              </a:rPr>
              <a:t>Richer data </a:t>
            </a:r>
            <a:r>
              <a:rPr lang="en-US" dirty="0"/>
              <a:t>(missing, messy, more characteristics)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Tiger behavior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“Gaming” tuning knobs – too easy/hard…balance of time to collect and student engagement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FUTURE possibilities for a RICH, IMMERSIVE ENVIRONMENT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/>
              <a:t>Other animals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/>
              <a:t>Disease spread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/>
              <a:t>A lot more… </a:t>
            </a:r>
          </a:p>
        </p:txBody>
      </p:sp>
    </p:spTree>
    <p:extLst>
      <p:ext uri="{BB962C8B-B14F-4D97-AF65-F5344CB8AC3E}">
        <p14:creationId xmlns:p14="http://schemas.microsoft.com/office/powerpoint/2010/main" val="4183881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1872" y="895350"/>
            <a:ext cx="8229600" cy="5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charset="0"/>
              </a:rPr>
              <a:t>STUDENT EVALUATIONS</a:t>
            </a:r>
            <a:endParaRPr lang="en-US" sz="3200" dirty="0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88380"/>
              </p:ext>
            </p:extLst>
          </p:nvPr>
        </p:nvGraphicFramePr>
        <p:xfrm>
          <a:off x="161872" y="1475400"/>
          <a:ext cx="861762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1797"/>
                <a:gridCol w="11758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Agree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Website/game instructions easy to understand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97.5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Helped</a:t>
                      </a:r>
                      <a:r>
                        <a:rPr lang="en-US" b="1" baseline="0" dirty="0" smtClean="0"/>
                        <a:t> understand using regression to model real data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85.2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Creativity can</a:t>
                      </a:r>
                      <a:r>
                        <a:rPr lang="en-US" b="1" baseline="0" dirty="0" smtClean="0"/>
                        <a:t> play a role in research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91.3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Had a positive effect on my interest in statistics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77.5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Helpful in showing the entire process for a research study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79.8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How to integrate</a:t>
                      </a:r>
                      <a:r>
                        <a:rPr lang="en-US" b="1" baseline="0" dirty="0" smtClean="0"/>
                        <a:t> textbook material into real world problem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77.5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Showing the importance</a:t>
                      </a:r>
                      <a:r>
                        <a:rPr lang="en-US" b="1" baseline="0" dirty="0" smtClean="0"/>
                        <a:t> of biases/other factors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68.8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Importance of checking for data errors, outliers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74.7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Showing there is more to statistical study than</a:t>
                      </a:r>
                      <a:r>
                        <a:rPr lang="en-US" b="1" baseline="0" dirty="0" smtClean="0"/>
                        <a:t> p-values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88.9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2014" y="5402621"/>
            <a:ext cx="7227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B70F20"/>
                </a:solidFill>
              </a:rPr>
              <a:t>Agree or strongly agree percentages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B70F20"/>
                </a:solidFill>
              </a:rPr>
              <a:t>In most questions, those not agreeing were neutral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B70F20"/>
                </a:solidFill>
              </a:rPr>
              <a:t>Other questions also positive results</a:t>
            </a:r>
            <a:endParaRPr lang="en-US" b="1" i="1" dirty="0">
              <a:solidFill>
                <a:srgbClr val="B70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81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1872" y="895350"/>
            <a:ext cx="8229600" cy="5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charset="0"/>
              </a:rPr>
              <a:t>STUDENT EVALUATIONS</a:t>
            </a:r>
            <a:endParaRPr lang="en-US" sz="32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229" y="1672703"/>
            <a:ext cx="8465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B70F20"/>
                </a:solidFill>
              </a:rPr>
              <a:t>“it </a:t>
            </a:r>
            <a:r>
              <a:rPr lang="en-US" b="1" i="1" dirty="0">
                <a:solidFill>
                  <a:srgbClr val="B70F20"/>
                </a:solidFill>
              </a:rPr>
              <a:t>helps students understand the material in a way that they can make it more memorable and meaningful to </a:t>
            </a:r>
            <a:r>
              <a:rPr lang="en-US" b="1" i="1" dirty="0" smtClean="0">
                <a:solidFill>
                  <a:srgbClr val="B70F20"/>
                </a:solidFill>
              </a:rPr>
              <a:t>them”</a:t>
            </a:r>
          </a:p>
          <a:p>
            <a:endParaRPr lang="en-US" b="1" i="1" dirty="0" smtClean="0">
              <a:solidFill>
                <a:srgbClr val="B70F20"/>
              </a:solidFill>
            </a:endParaRPr>
          </a:p>
          <a:p>
            <a:r>
              <a:rPr lang="en-US" b="1" i="1" dirty="0" smtClean="0">
                <a:solidFill>
                  <a:srgbClr val="B70F20"/>
                </a:solidFill>
              </a:rPr>
              <a:t>“it </a:t>
            </a:r>
            <a:r>
              <a:rPr lang="en-US" b="1" i="1" dirty="0">
                <a:solidFill>
                  <a:srgbClr val="B70F20"/>
                </a:solidFill>
              </a:rPr>
              <a:t>was fun and helpful in </a:t>
            </a:r>
            <a:r>
              <a:rPr lang="en-US" b="1" i="1" dirty="0" smtClean="0">
                <a:solidFill>
                  <a:srgbClr val="B70F20"/>
                </a:solidFill>
              </a:rPr>
              <a:t>learning”</a:t>
            </a:r>
          </a:p>
          <a:p>
            <a:endParaRPr lang="en-US" b="1" i="1" dirty="0">
              <a:solidFill>
                <a:srgbClr val="B70F20"/>
              </a:solidFill>
            </a:endParaRPr>
          </a:p>
          <a:p>
            <a:r>
              <a:rPr lang="en-US" b="1" i="1" dirty="0" smtClean="0">
                <a:solidFill>
                  <a:srgbClr val="B70F20"/>
                </a:solidFill>
              </a:rPr>
              <a:t>“it </a:t>
            </a:r>
            <a:r>
              <a:rPr lang="en-US" b="1" i="1" dirty="0">
                <a:solidFill>
                  <a:srgbClr val="B70F20"/>
                </a:solidFill>
              </a:rPr>
              <a:t>was very fun and creative and then it was more interesting to do </a:t>
            </a:r>
            <a:r>
              <a:rPr lang="en-US" b="1" i="1" dirty="0" smtClean="0">
                <a:solidFill>
                  <a:srgbClr val="B70F20"/>
                </a:solidFill>
              </a:rPr>
              <a:t>calculations”</a:t>
            </a:r>
          </a:p>
          <a:p>
            <a:endParaRPr lang="en-US" b="1" i="1" dirty="0">
              <a:solidFill>
                <a:srgbClr val="B70F20"/>
              </a:solidFill>
            </a:endParaRPr>
          </a:p>
          <a:p>
            <a:r>
              <a:rPr lang="en-US" b="1" i="1" dirty="0" smtClean="0">
                <a:solidFill>
                  <a:srgbClr val="B70F20"/>
                </a:solidFill>
              </a:rPr>
              <a:t>“It </a:t>
            </a:r>
            <a:r>
              <a:rPr lang="en-US" b="1" i="1" dirty="0">
                <a:solidFill>
                  <a:srgbClr val="B70F20"/>
                </a:solidFill>
              </a:rPr>
              <a:t>was a lot more fun then some of our other activities, and in my opinion helped a lot with the material we were working on. It was easier to connect the ideas. I'd recommend using it again</a:t>
            </a:r>
            <a:r>
              <a:rPr lang="en-US" b="1" i="1" dirty="0" smtClean="0">
                <a:solidFill>
                  <a:srgbClr val="B70F20"/>
                </a:solidFill>
              </a:rPr>
              <a:t>.”</a:t>
            </a:r>
            <a:endParaRPr lang="en-US" b="1" i="1" dirty="0">
              <a:solidFill>
                <a:srgbClr val="B70F2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i="1" dirty="0">
              <a:solidFill>
                <a:srgbClr val="B70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63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1872" y="895350"/>
            <a:ext cx="8229600" cy="5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charset="0"/>
              </a:rPr>
              <a:t>STUDENT EVALUATIONS</a:t>
            </a:r>
            <a:endParaRPr lang="en-US" sz="32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7366" y="4602945"/>
            <a:ext cx="3735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FF0000"/>
                </a:solidFill>
              </a:rPr>
              <a:t>Only 1 negative response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8618"/>
          <a:stretch/>
        </p:blipFill>
        <p:spPr>
          <a:xfrm>
            <a:off x="520629" y="1677038"/>
            <a:ext cx="3900473" cy="4855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2201" y="1739757"/>
            <a:ext cx="3970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Nearly all students recommended using the activity again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FUN mentioned by most</a:t>
            </a: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LEARNING mentioned by most</a:t>
            </a:r>
          </a:p>
        </p:txBody>
      </p:sp>
    </p:spTree>
    <p:extLst>
      <p:ext uri="{BB962C8B-B14F-4D97-AF65-F5344CB8AC3E}">
        <p14:creationId xmlns:p14="http://schemas.microsoft.com/office/powerpoint/2010/main" val="2055508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1872" y="895350"/>
            <a:ext cx="8229600" cy="5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charset="0"/>
              </a:rPr>
              <a:t>INSTRUCTOR EVALUATIONS</a:t>
            </a:r>
            <a:endParaRPr lang="en-US" sz="320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262" y="1739044"/>
            <a:ext cx="87677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B70F20"/>
                </a:solidFill>
              </a:rPr>
              <a:t>All planned to use again</a:t>
            </a:r>
          </a:p>
          <a:p>
            <a:endParaRPr lang="en-US" sz="2400" b="1" i="1" dirty="0" smtClean="0">
              <a:solidFill>
                <a:srgbClr val="B70F2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B70F20"/>
                </a:solidFill>
              </a:rPr>
              <a:t>Observed: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B70F20"/>
                </a:solidFill>
              </a:rPr>
              <a:t>Student engagement and interest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B70F20"/>
                </a:solidFill>
              </a:rPr>
              <a:t>Positive learning gain</a:t>
            </a:r>
          </a:p>
          <a:p>
            <a:pPr lvl="1"/>
            <a:endParaRPr lang="en-US" sz="2400" b="1" i="1" dirty="0" smtClean="0">
              <a:solidFill>
                <a:srgbClr val="B70F2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B70F20"/>
                </a:solidFill>
              </a:rPr>
              <a:t>USED in a variety of ways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B70F20"/>
                </a:solidFill>
              </a:rPr>
              <a:t>In class and out of class data collection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B70F20"/>
                </a:solidFill>
              </a:rPr>
              <a:t>Nature article included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 smtClean="0">
                <a:solidFill>
                  <a:srgbClr val="B70F20"/>
                </a:solidFill>
              </a:rPr>
              <a:t>As class activity, project, even as a midterm!!!</a:t>
            </a:r>
          </a:p>
        </p:txBody>
      </p:sp>
    </p:spTree>
    <p:extLst>
      <p:ext uri="{BB962C8B-B14F-4D97-AF65-F5344CB8AC3E}">
        <p14:creationId xmlns:p14="http://schemas.microsoft.com/office/powerpoint/2010/main" val="2373920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1872" y="895350"/>
            <a:ext cx="8229600" cy="5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charset="0"/>
              </a:rPr>
              <a:t>An EXAMPLE</a:t>
            </a:r>
            <a:endParaRPr lang="en-US" sz="320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72" y="1566565"/>
            <a:ext cx="87677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70F20"/>
                </a:solidFill>
              </a:rPr>
              <a:t>The </a:t>
            </a:r>
            <a:r>
              <a:rPr lang="en-US" sz="2000" dirty="0" err="1">
                <a:solidFill>
                  <a:srgbClr val="B70F20"/>
                </a:solidFill>
              </a:rPr>
              <a:t>TigerStat</a:t>
            </a:r>
            <a:r>
              <a:rPr lang="en-US" sz="2000" dirty="0">
                <a:solidFill>
                  <a:srgbClr val="B70F20"/>
                </a:solidFill>
              </a:rPr>
              <a:t> activity was a success!  </a:t>
            </a:r>
            <a:endParaRPr lang="en-US" sz="2000" dirty="0" smtClean="0">
              <a:solidFill>
                <a:srgbClr val="B70F20"/>
              </a:solidFill>
            </a:endParaRPr>
          </a:p>
          <a:p>
            <a:r>
              <a:rPr lang="en-US" sz="2000" dirty="0">
                <a:solidFill>
                  <a:srgbClr val="B70F20"/>
                </a:solidFill>
              </a:rPr>
              <a:t> </a:t>
            </a:r>
          </a:p>
          <a:p>
            <a:r>
              <a:rPr lang="en-US" sz="2000" dirty="0">
                <a:solidFill>
                  <a:srgbClr val="B70F20"/>
                </a:solidFill>
              </a:rPr>
              <a:t>1. 2 lectures + 1 lab talked about: correlation, least squares estimation of the line, and sampling distributions / inference for a linear model. </a:t>
            </a:r>
          </a:p>
          <a:p>
            <a:r>
              <a:rPr lang="en-US" sz="2000" dirty="0">
                <a:solidFill>
                  <a:srgbClr val="B70F20"/>
                </a:solidFill>
              </a:rPr>
              <a:t> </a:t>
            </a:r>
          </a:p>
          <a:p>
            <a:r>
              <a:rPr lang="en-US" sz="2000" dirty="0">
                <a:solidFill>
                  <a:srgbClr val="B70F20"/>
                </a:solidFill>
              </a:rPr>
              <a:t>2. 1 lecture where I went through a multivariate example (where the response needed a log transformation).  </a:t>
            </a:r>
            <a:endParaRPr lang="en-US" sz="2000" dirty="0" smtClean="0">
              <a:solidFill>
                <a:srgbClr val="B70F20"/>
              </a:solidFill>
            </a:endParaRPr>
          </a:p>
          <a:p>
            <a:r>
              <a:rPr lang="en-US" sz="2000" dirty="0">
                <a:solidFill>
                  <a:srgbClr val="B70F20"/>
                </a:solidFill>
              </a:rPr>
              <a:t> </a:t>
            </a:r>
          </a:p>
          <a:p>
            <a:r>
              <a:rPr lang="en-US" sz="2000" dirty="0">
                <a:solidFill>
                  <a:srgbClr val="B70F20"/>
                </a:solidFill>
              </a:rPr>
              <a:t>3. I assigned most of the lab for them to do (including the game), and then I had them write up just a small bit of it. </a:t>
            </a:r>
          </a:p>
          <a:p>
            <a:r>
              <a:rPr lang="en-US" sz="2000" dirty="0">
                <a:solidFill>
                  <a:srgbClr val="B70F20"/>
                </a:solidFill>
              </a:rPr>
              <a:t> </a:t>
            </a:r>
          </a:p>
          <a:p>
            <a:r>
              <a:rPr lang="en-US" sz="2000" dirty="0">
                <a:solidFill>
                  <a:srgbClr val="B70F20"/>
                </a:solidFill>
              </a:rPr>
              <a:t>The majority of the students really got it. </a:t>
            </a:r>
            <a:r>
              <a:rPr lang="en-US" sz="2000" b="1" dirty="0">
                <a:solidFill>
                  <a:srgbClr val="B70F20"/>
                </a:solidFill>
              </a:rPr>
              <a:t> I was impressed</a:t>
            </a:r>
            <a:r>
              <a:rPr lang="en-US" sz="2000" dirty="0">
                <a:solidFill>
                  <a:srgbClr val="B70F20"/>
                </a:solidFill>
              </a:rPr>
              <a:t>.  For 1.5 weeks of presenting on linear models, they actually understood a lot of the details of model building, assessment, and interpretation.  </a:t>
            </a:r>
            <a:r>
              <a:rPr lang="en-US" sz="2000" b="1" dirty="0">
                <a:solidFill>
                  <a:srgbClr val="B70F20"/>
                </a:solidFill>
              </a:rPr>
              <a:t>It was great</a:t>
            </a:r>
            <a:r>
              <a:rPr lang="en-US" sz="2000" dirty="0">
                <a:solidFill>
                  <a:srgbClr val="B70F20"/>
                </a:solidFill>
              </a:rPr>
              <a:t>!</a:t>
            </a:r>
            <a:endParaRPr lang="en-US" sz="2000" b="1" i="1" dirty="0" smtClean="0">
              <a:solidFill>
                <a:srgbClr val="B70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2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792303" y="1178886"/>
            <a:ext cx="6068794" cy="3166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0000"/>
              </a:lnSpc>
            </a:pPr>
            <a:r>
              <a:rPr lang="en-US" sz="3600" dirty="0">
                <a:latin typeface="Arial" charset="0"/>
              </a:rPr>
              <a:t>Lab Materials</a:t>
            </a:r>
            <a:endParaRPr lang="en-US" sz="3600" b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85"/>
          <a:stretch>
            <a:fillRect/>
          </a:stretch>
        </p:blipFill>
        <p:spPr bwMode="auto">
          <a:xfrm>
            <a:off x="824864" y="1516832"/>
            <a:ext cx="7108036" cy="489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85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346698" y="1550873"/>
            <a:ext cx="7821367" cy="364507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://statgames.tietronix.com/TigerSTAT/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792303" y="1178886"/>
            <a:ext cx="6068794" cy="3166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0000"/>
              </a:lnSpc>
            </a:pPr>
            <a:r>
              <a:rPr lang="en-US" sz="2800" dirty="0" smtClean="0"/>
              <a:t>PLAYING THE GAME</a:t>
            </a:r>
            <a:endParaRPr lang="en-US" sz="3600" b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698" y="3545808"/>
            <a:ext cx="2445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baseline="0" dirty="0" smtClean="0">
                <a:solidFill>
                  <a:srgbClr val="9A0000"/>
                </a:solidFill>
              </a:rPr>
              <a:t>NOTE:  NO TIGERS are hurt in the playing of this game</a:t>
            </a:r>
            <a:endParaRPr lang="en-US" sz="2000" i="1" baseline="0" dirty="0">
              <a:solidFill>
                <a:srgbClr val="9A0000"/>
              </a:solidFill>
            </a:endParaRPr>
          </a:p>
        </p:txBody>
      </p:sp>
      <p:pic>
        <p:nvPicPr>
          <p:cNvPr id="3" name="Picture 2" descr="Entranc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03" y="2082800"/>
            <a:ext cx="63754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7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rol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2674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ectdat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80" y="2158118"/>
            <a:ext cx="5402703" cy="4049184"/>
          </a:xfrm>
          <a:prstGeom prst="rect">
            <a:avLst/>
          </a:prstGeom>
        </p:spPr>
      </p:pic>
      <p:pic>
        <p:nvPicPr>
          <p:cNvPr id="6" name="Picture 5" descr="worl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84" y="151899"/>
            <a:ext cx="37084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461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204787" y="1416844"/>
            <a:ext cx="7934325" cy="82073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>
                <a:latin typeface="Arial" charset="0"/>
              </a:rPr>
              <a:t>DURING </a:t>
            </a:r>
            <a:r>
              <a:rPr lang="en-US" sz="2000" dirty="0">
                <a:latin typeface="Arial" charset="0"/>
              </a:rPr>
              <a:t>GAME </a:t>
            </a:r>
            <a:r>
              <a:rPr lang="en-US" sz="2000" dirty="0" smtClean="0">
                <a:latin typeface="Arial" charset="0"/>
              </a:rPr>
              <a:t>PLAY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encourages </a:t>
            </a:r>
            <a:r>
              <a:rPr lang="en-US" sz="2000" dirty="0">
                <a:latin typeface="Arial" charset="0"/>
              </a:rPr>
              <a:t>thinking about the sample size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encourages considering representativeness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792303" y="1178886"/>
            <a:ext cx="6068794" cy="3166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0000"/>
              </a:lnSpc>
            </a:pPr>
            <a:r>
              <a:rPr lang="en-US" sz="2000" dirty="0" smtClean="0">
                <a:solidFill>
                  <a:schemeClr val="tx2"/>
                </a:solidFill>
                <a:cs typeface="Arial"/>
              </a:rPr>
              <a:t>DATA COLLECTED UPDATES</a:t>
            </a:r>
            <a:endParaRPr lang="en-US" sz="2000" b="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2" name="Picture 1" descr="onetiger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33" y="2483596"/>
            <a:ext cx="4983622" cy="3741328"/>
          </a:xfrm>
          <a:prstGeom prst="rect">
            <a:avLst/>
          </a:prstGeom>
        </p:spPr>
      </p:pic>
      <p:pic>
        <p:nvPicPr>
          <p:cNvPr id="3" name="Picture 2" descr="fourgraph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0" y="2766614"/>
            <a:ext cx="5338766" cy="40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1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aacces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727200"/>
            <a:ext cx="86233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9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038"/>
            <a:ext cx="6651625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1802933" y="4574046"/>
            <a:ext cx="7235702" cy="2283954"/>
          </a:xfrm>
          <a:prstGeom prst="rect">
            <a:avLst/>
          </a:prstGeom>
          <a:solidFill>
            <a:srgbClr val="BB0032"/>
          </a:solidFill>
          <a:ln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8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74320" tIns="9144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Literature review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indent="-274320">
              <a:lnSpc>
                <a:spcPct val="13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bg1"/>
                </a:solidFill>
                <a:cs typeface="Arial"/>
              </a:rPr>
              <a:t>Article from NATURE</a:t>
            </a:r>
            <a:endParaRPr lang="en-US" sz="1800" b="0" dirty="0">
              <a:solidFill>
                <a:schemeClr val="bg1"/>
              </a:solidFill>
              <a:cs typeface="Arial"/>
            </a:endParaRPr>
          </a:p>
          <a:p>
            <a:pPr indent="-274320">
              <a:lnSpc>
                <a:spcPct val="13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bg1"/>
                </a:solidFill>
                <a:cs typeface="Arial"/>
              </a:rPr>
              <a:t>How to estimate age of LIONS</a:t>
            </a:r>
          </a:p>
          <a:p>
            <a:pPr indent="-274320">
              <a:lnSpc>
                <a:spcPct val="130000"/>
              </a:lnSpc>
              <a:buFont typeface="Arial"/>
              <a:buChar char="•"/>
            </a:pPr>
            <a:r>
              <a:rPr lang="en-US" sz="1800" b="0" dirty="0" smtClean="0">
                <a:solidFill>
                  <a:schemeClr val="bg1"/>
                </a:solidFill>
                <a:cs typeface="Arial"/>
              </a:rPr>
              <a:t>Similar issue – how to ensure a sustainable population of lions</a:t>
            </a:r>
            <a:endParaRPr lang="en-US" sz="1800" b="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594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U Content">
  <a:themeElements>
    <a:clrScheme name="Custom 2">
      <a:dk1>
        <a:srgbClr val="595959"/>
      </a:dk1>
      <a:lt1>
        <a:sysClr val="window" lastClr="FFFFFF"/>
      </a:lt1>
      <a:dk2>
        <a:srgbClr val="000000"/>
      </a:dk2>
      <a:lt2>
        <a:srgbClr val="FFFFFF"/>
      </a:lt2>
      <a:accent1>
        <a:srgbClr val="990000"/>
      </a:accent1>
      <a:accent2>
        <a:srgbClr val="DBA100"/>
      </a:accent2>
      <a:accent3>
        <a:srgbClr val="660000"/>
      </a:accent3>
      <a:accent4>
        <a:srgbClr val="002A42"/>
      </a:accent4>
      <a:accent5>
        <a:srgbClr val="5D3526"/>
      </a:accent5>
      <a:accent6>
        <a:srgbClr val="827C34"/>
      </a:accent6>
      <a:hlink>
        <a:srgbClr val="990000"/>
      </a:hlink>
      <a:folHlink>
        <a:srgbClr val="5959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10010</TotalTime>
  <Words>1485</Words>
  <Application>Microsoft Office PowerPoint</Application>
  <PresentationFormat>On-screen Show (4:3)</PresentationFormat>
  <Paragraphs>241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OSU Content</vt:lpstr>
      <vt:lpstr>Equation</vt:lpstr>
      <vt:lpstr>TigerStat ECOTS 2014</vt:lpstr>
      <vt:lpstr>PowerPoint Presentation</vt:lpstr>
      <vt:lpstr>PowerPoint Presentation</vt:lpstr>
      <vt:lpstr>http://statgames.tietronix.com/TigerSTAT/   </vt:lpstr>
      <vt:lpstr>PowerPoint Presentation</vt:lpstr>
      <vt:lpstr>PowerPoint Presentation</vt:lpstr>
      <vt:lpstr>DURING GAME PLAY encourages thinking about the sample size  encourages considering representativeness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Presentation</dc:title>
  <dc:creator>Debbie Shephard</dc:creator>
  <cp:lastModifiedBy>Kuiper, Shonda</cp:lastModifiedBy>
  <cp:revision>154</cp:revision>
  <dcterms:created xsi:type="dcterms:W3CDTF">2011-11-03T13:14:18Z</dcterms:created>
  <dcterms:modified xsi:type="dcterms:W3CDTF">2014-05-22T15:12:06Z</dcterms:modified>
</cp:coreProperties>
</file>