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11"/>
  </p:notesMasterIdLst>
  <p:sldIdLst>
    <p:sldId id="256" r:id="rId2"/>
    <p:sldId id="257" r:id="rId3"/>
    <p:sldId id="264" r:id="rId4"/>
    <p:sldId id="259" r:id="rId5"/>
    <p:sldId id="260" r:id="rId6"/>
    <p:sldId id="261" r:id="rId7"/>
    <p:sldId id="262" r:id="rId8"/>
    <p:sldId id="263" r:id="rId9"/>
    <p:sldId id="258" r:id="rId10"/>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B21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44460" autoAdjust="0"/>
  </p:normalViewPr>
  <p:slideViewPr>
    <p:cSldViewPr snapToGrid="0" snapToObjects="1">
      <p:cViewPr varScale="1">
        <p:scale>
          <a:sx n="39" d="100"/>
          <a:sy n="39" d="100"/>
        </p:scale>
        <p:origin x="-27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68279E69-B91A-0A4F-B91B-25A8CA6AD886}" type="datetimeFigureOut">
              <a:rPr lang="en-US" smtClean="0"/>
              <a:pPr/>
              <a:t>5/14/2014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F6B30C-4948-AC4E-A971-35152792416C}" type="slidenum">
              <a:rPr lang="en-US" smtClean="0"/>
              <a:pPr/>
              <a:t>‹#›</a:t>
            </a:fld>
            <a:endParaRPr lang="en-US"/>
          </a:p>
        </p:txBody>
      </p:sp>
    </p:spTree>
    <p:extLst>
      <p:ext uri="{BB962C8B-B14F-4D97-AF65-F5344CB8AC3E}">
        <p14:creationId xmlns:p14="http://schemas.microsoft.com/office/powerpoint/2010/main" val="310837953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waterho@ucsd.ed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err="1" smtClean="0"/>
              <a:t>eCOTS</a:t>
            </a:r>
            <a:r>
              <a:rPr lang="en-US" baseline="0" dirty="0" smtClean="0"/>
              <a:t> 2014</a:t>
            </a:r>
          </a:p>
          <a:p>
            <a:pPr eaLnBrk="1" hangingPunct="1">
              <a:spcBef>
                <a:spcPct val="0"/>
              </a:spcBef>
            </a:pPr>
            <a:r>
              <a:rPr lang="en-US" baseline="0" dirty="0" smtClean="0"/>
              <a:t>Title: </a:t>
            </a:r>
            <a:r>
              <a:rPr lang="en-US" dirty="0" smtClean="0"/>
              <a:t>Incorporating Statistics into the AP Biology Classroom: Meeting Common Core Standards</a:t>
            </a:r>
          </a:p>
          <a:p>
            <a:pPr eaLnBrk="1" hangingPunct="1">
              <a:spcBef>
                <a:spcPct val="0"/>
              </a:spcBef>
            </a:pPr>
            <a:r>
              <a:rPr lang="en-US" dirty="0" smtClean="0"/>
              <a:t>Authors:</a:t>
            </a:r>
          </a:p>
          <a:p>
            <a:pPr eaLnBrk="1" hangingPunct="1">
              <a:spcBef>
                <a:spcPct val="0"/>
              </a:spcBef>
            </a:pPr>
            <a:r>
              <a:rPr lang="en-US" dirty="0"/>
              <a:t>	</a:t>
            </a:r>
            <a:r>
              <a:rPr lang="fi-FI" dirty="0"/>
              <a:t>Lynn Waterhouse </a:t>
            </a:r>
            <a:r>
              <a:rPr lang="fi-FI" baseline="30000" dirty="0"/>
              <a:t>1,*</a:t>
            </a:r>
          </a:p>
          <a:p>
            <a:pPr eaLnBrk="1" hangingPunct="1">
              <a:spcBef>
                <a:spcPct val="0"/>
              </a:spcBef>
            </a:pPr>
            <a:r>
              <a:rPr lang="fi-FI" baseline="30000" dirty="0"/>
              <a:t>	</a:t>
            </a:r>
            <a:r>
              <a:rPr lang="fi-FI" dirty="0"/>
              <a:t>Joanne “JJ” Johnson </a:t>
            </a:r>
            <a:r>
              <a:rPr lang="fi-FI" baseline="30000" dirty="0"/>
              <a:t>2</a:t>
            </a:r>
          </a:p>
          <a:p>
            <a:pPr eaLnBrk="1" hangingPunct="1">
              <a:spcBef>
                <a:spcPct val="0"/>
              </a:spcBef>
            </a:pPr>
            <a:r>
              <a:rPr lang="en-US" dirty="0" smtClean="0"/>
              <a:t>Author Affiliations:</a:t>
            </a:r>
          </a:p>
          <a:p>
            <a:r>
              <a:rPr lang="en-US" dirty="0" smtClean="0"/>
              <a:t>	</a:t>
            </a:r>
            <a:r>
              <a:rPr lang="en-US" baseline="30000" dirty="0"/>
              <a:t>1</a:t>
            </a:r>
            <a:r>
              <a:rPr lang="en-US" dirty="0"/>
              <a:t>Scripps Institute of Oceanography University of California, San Diego 9500 Gilman Drive La Jolla, 92093-0202 USA.  </a:t>
            </a:r>
          </a:p>
          <a:p>
            <a:r>
              <a:rPr lang="en-US" dirty="0"/>
              <a:t>	*Communicating author: </a:t>
            </a:r>
            <a:r>
              <a:rPr lang="en-US" u="sng" dirty="0">
                <a:hlinkClick r:id="rId3"/>
              </a:rPr>
              <a:t>lwaterho@ucsd.edu</a:t>
            </a:r>
            <a:endParaRPr lang="en-US" u="sng" dirty="0"/>
          </a:p>
          <a:p>
            <a:r>
              <a:rPr lang="en-US" baseline="30000" dirty="0"/>
              <a:t>	2</a:t>
            </a:r>
            <a:r>
              <a:rPr lang="en-US" dirty="0"/>
              <a:t>Kearny High School, Science Communication Technology, San Diego Unified School District, San Diego, California</a:t>
            </a:r>
          </a:p>
          <a:p>
            <a:pPr eaLnBrk="1" hangingPunct="1">
              <a:spcBef>
                <a:spcPct val="0"/>
              </a:spcBef>
            </a:pPr>
            <a:endParaRPr lang="en-US" dirty="0" smtClean="0"/>
          </a:p>
          <a:p>
            <a:pPr eaLnBrk="1" hangingPunct="1">
              <a:spcBef>
                <a:spcPct val="0"/>
              </a:spcBef>
            </a:pP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00F6B30C-4948-AC4E-A971-35152792416C}" type="slidenum">
              <a:rPr lang="en-US" smtClean="0"/>
              <a:pPr/>
              <a:t>1</a:t>
            </a:fld>
            <a:endParaRPr lang="en-US"/>
          </a:p>
        </p:txBody>
      </p:sp>
    </p:spTree>
    <p:extLst>
      <p:ext uri="{BB962C8B-B14F-4D97-AF65-F5344CB8AC3E}">
        <p14:creationId xmlns:p14="http://schemas.microsoft.com/office/powerpoint/2010/main" val="4009640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sort of skills are required in the biology classroom? </a:t>
            </a:r>
          </a:p>
          <a:p>
            <a:pPr marL="171450" indent="-171450">
              <a:buFont typeface="Arial" panose="020B0604020202020204" pitchFamily="34" charset="0"/>
              <a:buChar char="•"/>
            </a:pPr>
            <a:r>
              <a:rPr lang="en-US" baseline="0" dirty="0" smtClean="0"/>
              <a:t>AP exam requires knowledge of chi-square analysis, hardy-</a:t>
            </a:r>
            <a:r>
              <a:rPr lang="en-US" baseline="0" dirty="0" err="1" smtClean="0"/>
              <a:t>weinberg</a:t>
            </a:r>
            <a:r>
              <a:rPr lang="en-US" baseline="0" dirty="0" smtClean="0"/>
              <a:t> equilibrium, rates, population growth (exponential and logistic), interpretation of graphs (also set in a biological framework), calculating surface area, pH/log scale, exponentials, and flow diagrams </a:t>
            </a:r>
            <a:r>
              <a:rPr lang="en-US" baseline="0" dirty="0" smtClean="0">
                <a:sym typeface="Wingdings" panose="05000000000000000000" pitchFamily="2" charset="2"/>
              </a:rPr>
              <a:t> lots of word problems</a:t>
            </a:r>
          </a:p>
          <a:p>
            <a:pPr marL="171450" indent="-171450">
              <a:buFont typeface="Arial" panose="020B0604020202020204" pitchFamily="34" charset="0"/>
              <a:buChar char="•"/>
            </a:pPr>
            <a:r>
              <a:rPr lang="en-US" baseline="0" dirty="0" smtClean="0">
                <a:sym typeface="Wingdings" panose="05000000000000000000" pitchFamily="2" charset="2"/>
              </a:rPr>
              <a:t>It’s worth noting that these are the required skills- may be worth taking a step back and thinking of what are </a:t>
            </a:r>
            <a:r>
              <a:rPr lang="en-US" baseline="0" smtClean="0">
                <a:sym typeface="Wingdings" panose="05000000000000000000" pitchFamily="2" charset="2"/>
              </a:rPr>
              <a:t>the necessary </a:t>
            </a:r>
            <a:r>
              <a:rPr lang="en-US" baseline="0" dirty="0" smtClean="0">
                <a:sym typeface="Wingdings" panose="05000000000000000000" pitchFamily="2" charset="2"/>
              </a:rPr>
              <a:t>skills in order to be the best biologist possible</a:t>
            </a:r>
            <a:endParaRPr lang="en-US" baseline="0" dirty="0" smtClean="0"/>
          </a:p>
          <a:p>
            <a:endParaRPr lang="en-US" baseline="0" dirty="0" smtClean="0"/>
          </a:p>
          <a:p>
            <a:r>
              <a:rPr lang="en-US" baseline="0" dirty="0" smtClean="0"/>
              <a:t>Why integrate quantitative skills into the biology classroom?</a:t>
            </a:r>
          </a:p>
          <a:p>
            <a:pPr marL="173336" indent="-173336">
              <a:buFont typeface="Arial" panose="020B0604020202020204" pitchFamily="34" charset="0"/>
              <a:buChar char="•"/>
            </a:pPr>
            <a:r>
              <a:rPr lang="en-US" baseline="0" dirty="0" smtClean="0"/>
              <a:t>biologists by definition are quantitative</a:t>
            </a:r>
          </a:p>
          <a:p>
            <a:pPr marL="635565" lvl="1" indent="-173336">
              <a:buFont typeface="Arial" panose="020B0604020202020204" pitchFamily="34" charset="0"/>
              <a:buChar char="•"/>
            </a:pPr>
            <a:r>
              <a:rPr lang="en-US" baseline="0" dirty="0" smtClean="0"/>
              <a:t>basis of scientific theory- hypothesis testing is a quantitative one </a:t>
            </a:r>
          </a:p>
          <a:p>
            <a:pPr marL="173336" indent="-173336">
              <a:buFont typeface="Arial" panose="020B0604020202020204" pitchFamily="34" charset="0"/>
              <a:buChar char="•"/>
            </a:pPr>
            <a:r>
              <a:rPr lang="en-US" baseline="0" dirty="0" smtClean="0"/>
              <a:t>certain skills required by the AP Biology exam and introductory biology classes</a:t>
            </a:r>
          </a:p>
          <a:p>
            <a:pPr marL="173336" indent="-173336">
              <a:buFont typeface="Arial" panose="020B0604020202020204" pitchFamily="34" charset="0"/>
              <a:buChar char="•"/>
            </a:pPr>
            <a:endParaRPr lang="en-US" baseline="0" dirty="0" smtClean="0"/>
          </a:p>
          <a:p>
            <a:r>
              <a:rPr lang="en-US" baseline="0" dirty="0" smtClean="0"/>
              <a:t>Fears in integrating quantitative skills into the classroom</a:t>
            </a:r>
          </a:p>
          <a:p>
            <a:pPr marL="173336" indent="-173336">
              <a:buFont typeface="Arial" panose="020B0604020202020204" pitchFamily="34" charset="0"/>
              <a:buChar char="•"/>
            </a:pPr>
            <a:r>
              <a:rPr lang="en-US" baseline="0" dirty="0" smtClean="0"/>
              <a:t>How to do the interdisciplinary instruction- will the core biological concepts suffer as a result of the added mathematical/statistical instruction</a:t>
            </a:r>
          </a:p>
          <a:p>
            <a:pPr marL="635565" lvl="1" indent="-173336">
              <a:buFont typeface="Arial" panose="020B0604020202020204" pitchFamily="34" charset="0"/>
              <a:buChar char="•"/>
            </a:pPr>
            <a:r>
              <a:rPr lang="en-US" baseline="0" dirty="0" smtClean="0"/>
              <a:t>How to balance the two subjects- time management implications</a:t>
            </a:r>
          </a:p>
          <a:p>
            <a:pPr marL="173336" indent="-173336">
              <a:buFont typeface="Arial" panose="020B0604020202020204" pitchFamily="34" charset="0"/>
              <a:buChar char="•"/>
            </a:pPr>
            <a:r>
              <a:rPr lang="en-US" baseline="0" dirty="0" smtClean="0"/>
              <a:t>Math fear</a:t>
            </a:r>
          </a:p>
          <a:p>
            <a:pPr marL="635565" lvl="1" indent="-173336">
              <a:buFont typeface="Arial" panose="020B0604020202020204" pitchFamily="34" charset="0"/>
              <a:buChar char="•"/>
            </a:pPr>
            <a:r>
              <a:rPr lang="en-US" baseline="0" dirty="0" smtClean="0"/>
              <a:t>for students who feel “they aren’t good at math” will this cause them to do worse at biology (lump the two together)</a:t>
            </a:r>
          </a:p>
          <a:p>
            <a:pPr marL="173336" indent="-173336">
              <a:buFont typeface="Arial" panose="020B0604020202020204" pitchFamily="34" charset="0"/>
              <a:buChar char="•"/>
            </a:pPr>
            <a:r>
              <a:rPr lang="en-US" baseline="0" dirty="0" smtClean="0"/>
              <a:t>Given time constraints and that the class is intended to be a biology class is it possible to teach these basic concepts without placing them in a broader context?</a:t>
            </a:r>
          </a:p>
          <a:p>
            <a:pPr marL="635565" lvl="1" indent="-173336">
              <a:buFont typeface="Arial" panose="020B0604020202020204" pitchFamily="34" charset="0"/>
              <a:buChar char="•"/>
            </a:pPr>
            <a:r>
              <a:rPr lang="en-US" baseline="0" dirty="0" smtClean="0"/>
              <a:t>Without the background mathematical/statistical theory will the students be missing out?</a:t>
            </a:r>
          </a:p>
          <a:p>
            <a:pPr marL="5029" lvl="0" indent="0">
              <a:buFont typeface="Arial" panose="020B0604020202020204" pitchFamily="34" charset="0"/>
              <a:buNone/>
            </a:pPr>
            <a:endParaRPr lang="en-US" baseline="0" dirty="0" smtClean="0"/>
          </a:p>
          <a:p>
            <a:pPr marL="5029" lvl="0" indent="0">
              <a:buFont typeface="Arial" panose="020B0604020202020204" pitchFamily="34" charset="0"/>
              <a:buNone/>
            </a:pPr>
            <a:r>
              <a:rPr lang="en-US" baseline="0" dirty="0" smtClean="0"/>
              <a:t>Regardless of how it happens, this is something that needs to happen.</a:t>
            </a:r>
          </a:p>
          <a:p>
            <a:pPr marL="5029" lvl="0" indent="0">
              <a:buFont typeface="Arial" panose="020B0604020202020204" pitchFamily="34" charset="0"/>
              <a:buNone/>
            </a:pPr>
            <a:r>
              <a:rPr lang="en-US" baseline="0" dirty="0" smtClean="0"/>
              <a:t>All types of biology (even medical sciences) require a basic quantitative understanding.</a:t>
            </a:r>
          </a:p>
          <a:p>
            <a:pPr marL="5029" lvl="0" indent="0">
              <a:buFont typeface="Arial" panose="020B0604020202020204" pitchFamily="34" charset="0"/>
              <a:buNone/>
            </a:pPr>
            <a:r>
              <a:rPr lang="en-US" baseline="0" dirty="0" smtClean="0"/>
              <a:t>Lack of quantitative skills has made news recently leading to discussions of publication bias, poor experimental design, incorrect sample size (pseudo sample), multiple testing and development of centers such as the </a:t>
            </a:r>
            <a:r>
              <a:rPr lang="en-US" dirty="0" smtClean="0"/>
              <a:t>Meta-Research Innovation Centre at Stanford (known</a:t>
            </a:r>
            <a:r>
              <a:rPr lang="en-US" baseline="0" dirty="0" smtClean="0"/>
              <a:t> as METRICS for short).</a:t>
            </a:r>
          </a:p>
          <a:p>
            <a:pPr marL="5029" lvl="0" indent="0">
              <a:buFont typeface="Arial" panose="020B0604020202020204" pitchFamily="34" charset="0"/>
              <a:buNone/>
            </a:pPr>
            <a:endParaRPr lang="en-US" baseline="0" dirty="0" smtClean="0"/>
          </a:p>
          <a:p>
            <a:pPr marL="5029" lvl="0" indent="0">
              <a:buFont typeface="Arial" panose="020B0604020202020204" pitchFamily="34" charset="0"/>
              <a:buNone/>
            </a:pPr>
            <a:r>
              <a:rPr lang="en-US" baseline="0" dirty="0" smtClean="0"/>
              <a:t>Cartoon Image- from Economist: http://www.economist.com/news/science-and-technology/21598944-sloppy-researchers-beware-new-institute-has-you-its-sights-metaphysicians</a:t>
            </a:r>
          </a:p>
          <a:p>
            <a:pPr marL="635565" lvl="1" indent="-173336">
              <a:buFont typeface="Arial" panose="020B0604020202020204" pitchFamily="34" charset="0"/>
              <a:buChar char="•"/>
            </a:pPr>
            <a:endParaRPr lang="en-US" baseline="0" dirty="0" smtClean="0"/>
          </a:p>
          <a:p>
            <a:endParaRPr lang="en-US" baseline="0" dirty="0" smtClean="0"/>
          </a:p>
          <a:p>
            <a:r>
              <a:rPr lang="en-US" baseline="0" dirty="0" smtClean="0"/>
              <a:t>Citations:</a:t>
            </a:r>
          </a:p>
          <a:p>
            <a:pPr marL="231115" indent="-231115">
              <a:buAutoNum type="arabicParenR"/>
            </a:pPr>
            <a:r>
              <a:rPr lang="en-US" baseline="0" dirty="0" err="1" smtClean="0"/>
              <a:t>Madlung</a:t>
            </a:r>
            <a:r>
              <a:rPr lang="en-US" baseline="0" dirty="0" smtClean="0"/>
              <a:t>, A., Bremer, M., </a:t>
            </a:r>
            <a:r>
              <a:rPr lang="en-US" baseline="0" dirty="0" err="1" smtClean="0"/>
              <a:t>Himelbau</a:t>
            </a:r>
            <a:r>
              <a:rPr lang="en-US" baseline="0" dirty="0" smtClean="0"/>
              <a:t>, E., and A. </a:t>
            </a:r>
            <a:r>
              <a:rPr lang="en-US" baseline="0" dirty="0" err="1" smtClean="0"/>
              <a:t>Tullis</a:t>
            </a:r>
            <a:r>
              <a:rPr lang="en-US" baseline="0" dirty="0" smtClean="0"/>
              <a:t>.  2001.  A study assessing the potential of negative effects in interdisciplinary math-biology instruction.  CBE-Life Sciences Education.  10: 43-54.</a:t>
            </a:r>
          </a:p>
          <a:p>
            <a:pPr marL="231115" indent="-231115">
              <a:buAutoNum type="arabicParenR"/>
            </a:pPr>
            <a:endParaRPr lang="en-US" baseline="0" dirty="0" smtClean="0"/>
          </a:p>
        </p:txBody>
      </p:sp>
      <p:sp>
        <p:nvSpPr>
          <p:cNvPr id="4" name="Slide Number Placeholder 3"/>
          <p:cNvSpPr>
            <a:spLocks noGrp="1"/>
          </p:cNvSpPr>
          <p:nvPr>
            <p:ph type="sldNum" sz="quarter" idx="10"/>
          </p:nvPr>
        </p:nvSpPr>
        <p:spPr/>
        <p:txBody>
          <a:bodyPr/>
          <a:lstStyle/>
          <a:p>
            <a:fld id="{00F6B30C-4948-AC4E-A971-35152792416C}" type="slidenum">
              <a:rPr lang="en-US" smtClean="0"/>
              <a:pPr/>
              <a:t>2</a:t>
            </a:fld>
            <a:endParaRPr lang="en-US"/>
          </a:p>
        </p:txBody>
      </p:sp>
    </p:spTree>
    <p:extLst>
      <p:ext uri="{BB962C8B-B14F-4D97-AF65-F5344CB8AC3E}">
        <p14:creationId xmlns:p14="http://schemas.microsoft.com/office/powerpoint/2010/main" val="66567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2013 the AP Biology exam added a new type of question to match with the new common core standards, which require mathematics/statistical concepts to be taught in conjunction with the life sciences.</a:t>
            </a:r>
          </a:p>
          <a:p>
            <a:r>
              <a:rPr lang="en-US" baseline="0" dirty="0" smtClean="0"/>
              <a:t>On the left we have an example of what a blank grid-in looks like.</a:t>
            </a:r>
          </a:p>
          <a:p>
            <a:endParaRPr lang="en-US" baseline="0" dirty="0" smtClean="0"/>
          </a:p>
          <a:p>
            <a:endParaRPr lang="en-US" baseline="0" dirty="0" smtClean="0"/>
          </a:p>
          <a:p>
            <a:r>
              <a:rPr lang="en-US" baseline="0" dirty="0" smtClean="0"/>
              <a:t>Points </a:t>
            </a:r>
            <a:r>
              <a:rPr lang="en-US" baseline="0" dirty="0" smtClean="0"/>
              <a:t>to make: </a:t>
            </a:r>
          </a:p>
          <a:p>
            <a:pPr defTabSz="462229">
              <a:defRPr/>
            </a:pPr>
            <a:r>
              <a:rPr lang="en-US" dirty="0" smtClean="0"/>
              <a:t>5 grid-in questions aimed at meet college biology’s standards for use of mathematics to solve biological problems and understand biological concepts.</a:t>
            </a:r>
          </a:p>
          <a:p>
            <a:r>
              <a:rPr lang="en-US" dirty="0" smtClean="0"/>
              <a:t>2013 Results- average correct score for grid-ins was 36% correct</a:t>
            </a:r>
            <a:r>
              <a:rPr lang="en-US" baseline="0" dirty="0" smtClean="0"/>
              <a:t> (less than 2 of 5)</a:t>
            </a:r>
            <a:endParaRPr lang="en-US" dirty="0" smtClean="0"/>
          </a:p>
          <a:p>
            <a:r>
              <a:rPr lang="en-US" dirty="0" smtClean="0"/>
              <a:t>7.5% of students answered all 5 grid-ins correctly</a:t>
            </a:r>
          </a:p>
          <a:p>
            <a:r>
              <a:rPr lang="en-US" dirty="0" smtClean="0"/>
              <a:t>11.7% of students answered 4 grid-ins correctly</a:t>
            </a:r>
          </a:p>
          <a:p>
            <a:r>
              <a:rPr lang="en-US" dirty="0" smtClean="0"/>
              <a:t>14.3% of students answered 3 grid-ins correctly</a:t>
            </a:r>
          </a:p>
          <a:p>
            <a:r>
              <a:rPr lang="en-US" dirty="0" smtClean="0"/>
              <a:t>16.1% of students answered 2 grid-ins correctly</a:t>
            </a:r>
          </a:p>
          <a:p>
            <a:r>
              <a:rPr lang="en-US" dirty="0" smtClean="0"/>
              <a:t>18.7% of students answered 1 grid-in correctly</a:t>
            </a:r>
          </a:p>
          <a:p>
            <a:r>
              <a:rPr lang="en-US" b="1" dirty="0" smtClean="0"/>
              <a:t>31.7% of students answered 0 grid-ins correctly</a:t>
            </a:r>
          </a:p>
          <a:p>
            <a:r>
              <a:rPr lang="en-US" dirty="0" smtClean="0"/>
              <a:t>Found that performance</a:t>
            </a:r>
            <a:r>
              <a:rPr lang="en-US" baseline="0" dirty="0" smtClean="0"/>
              <a:t> on grid-in questions had nothing to do with length of exam or uncertainty of whether or not to answer these questions</a:t>
            </a:r>
            <a:r>
              <a:rPr lang="en-US" baseline="0" dirty="0" smtClean="0"/>
              <a:t>.</a:t>
            </a:r>
          </a:p>
          <a:p>
            <a:endParaRPr lang="en-US" baseline="0" dirty="0" smtClean="0"/>
          </a:p>
          <a:p>
            <a:r>
              <a:rPr lang="en-US" baseline="0" dirty="0" smtClean="0"/>
              <a:t>Have an example grid-in question from the College Board (published online by the New York Times).</a:t>
            </a:r>
          </a:p>
          <a:p>
            <a:endParaRPr lang="en-US" baseline="0" dirty="0" smtClean="0"/>
          </a:p>
          <a:p>
            <a:r>
              <a:rPr lang="en-US" baseline="0" dirty="0" smtClean="0"/>
              <a:t>To do this problem</a:t>
            </a:r>
          </a:p>
          <a:p>
            <a:r>
              <a:rPr lang="en-US" baseline="0" dirty="0" smtClean="0"/>
              <a:t>non-tasters are homozygous for the recessive so q^2=4328/(4328+8235)= 0.3445037</a:t>
            </a:r>
          </a:p>
          <a:p>
            <a:r>
              <a:rPr lang="en-US" dirty="0" smtClean="0"/>
              <a:t>take</a:t>
            </a:r>
            <a:r>
              <a:rPr lang="en-US" baseline="0" dirty="0" smtClean="0"/>
              <a:t> square root to get q = 0.5869444</a:t>
            </a:r>
          </a:p>
          <a:p>
            <a:r>
              <a:rPr lang="en-US" baseline="0" dirty="0" smtClean="0"/>
              <a:t>p = 1-q =0.4130556</a:t>
            </a:r>
          </a:p>
          <a:p>
            <a:r>
              <a:rPr lang="en-US" baseline="0" dirty="0" smtClean="0"/>
              <a:t>heterozygous for tasting- 2pq =  0.4848814</a:t>
            </a:r>
          </a:p>
          <a:p>
            <a:r>
              <a:rPr lang="en-US" baseline="0" dirty="0" smtClean="0"/>
              <a:t>number of people =  0.4848814*(4328+8235) =6091.564  round to 6092</a:t>
            </a:r>
          </a:p>
          <a:p>
            <a:endParaRPr lang="en-US" baseline="0" dirty="0" smtClean="0"/>
          </a:p>
          <a:p>
            <a:r>
              <a:rPr lang="en-US" baseline="0" dirty="0" smtClean="0"/>
              <a:t>FROM AP Board:</a:t>
            </a:r>
          </a:p>
          <a:p>
            <a:r>
              <a:rPr lang="en-US" b="1" dirty="0" smtClean="0"/>
              <a:t>Answer:</a:t>
            </a:r>
            <a:r>
              <a:rPr lang="en-US" dirty="0" smtClean="0"/>
              <a:t> An acceptable answer would be any number from 6,030 to 6,156, depending on how students round the variables in the Hardy-Weinberg equation.   </a:t>
            </a:r>
          </a:p>
          <a:p>
            <a:r>
              <a:rPr lang="en-US" b="1" dirty="0" smtClean="0"/>
              <a:t>range</a:t>
            </a:r>
            <a:r>
              <a:rPr lang="en-US" b="1" baseline="0" dirty="0" smtClean="0"/>
              <a:t> most likely based on ability of calculators to hold decimals – students use very simple ones for the exam</a:t>
            </a:r>
            <a:endParaRPr lang="en-US" b="1" dirty="0" smtClean="0"/>
          </a:p>
          <a:p>
            <a:endParaRPr lang="en-US" baseline="0" dirty="0" smtClean="0"/>
          </a:p>
          <a:p>
            <a:r>
              <a:rPr lang="en-US" dirty="0" smtClean="0"/>
              <a:t>Citations:</a:t>
            </a:r>
          </a:p>
          <a:p>
            <a:pPr marL="231115" indent="-231115">
              <a:buAutoNum type="arabicParenR"/>
            </a:pPr>
            <a:r>
              <a:rPr lang="en-US" baseline="0" dirty="0" smtClean="0"/>
              <a:t>Grid-in question blank. http://www.clearbiology.com/ap-biology-teaching-tools/</a:t>
            </a:r>
          </a:p>
          <a:p>
            <a:pPr marL="231115" indent="-231115">
              <a:buAutoNum type="arabicParenR"/>
            </a:pPr>
            <a:r>
              <a:rPr lang="en-US" baseline="0" dirty="0" smtClean="0"/>
              <a:t>Grid in explanation. http://documents.nytimes.com/sample-questions-ap-biology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3</a:t>
            </a:fld>
            <a:endParaRPr lang="en-US"/>
          </a:p>
        </p:txBody>
      </p:sp>
    </p:spTree>
    <p:extLst>
      <p:ext uri="{BB962C8B-B14F-4D97-AF65-F5344CB8AC3E}">
        <p14:creationId xmlns:p14="http://schemas.microsoft.com/office/powerpoint/2010/main" val="280572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did students do poorly??</a:t>
            </a:r>
          </a:p>
          <a:p>
            <a:pPr marL="171450" indent="-171450">
              <a:buFont typeface="Arial" panose="020B0604020202020204" pitchFamily="34" charset="0"/>
              <a:buChar char="•"/>
            </a:pPr>
            <a:r>
              <a:rPr lang="en-US" dirty="0" smtClean="0"/>
              <a:t>many didn’t bubble in the answer</a:t>
            </a:r>
          </a:p>
          <a:p>
            <a:pPr marL="171450" indent="-171450">
              <a:buFont typeface="Arial" panose="020B0604020202020204" pitchFamily="34" charset="0"/>
              <a:buChar char="•"/>
            </a:pPr>
            <a:r>
              <a:rPr lang="en-US" dirty="0" smtClean="0"/>
              <a:t>not good with word problems- get lost (can’t see the trees through the forest)</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Things that could have thrown them</a:t>
            </a:r>
          </a:p>
          <a:p>
            <a:pPr marL="171450" indent="-171450">
              <a:buFont typeface="Arial" panose="020B0604020202020204" pitchFamily="34" charset="0"/>
              <a:buChar char="•"/>
            </a:pPr>
            <a:r>
              <a:rPr lang="en-US" dirty="0" smtClean="0"/>
              <a:t>need to bubble (and write answer)</a:t>
            </a:r>
          </a:p>
          <a:p>
            <a:pPr marL="171450" indent="-171450">
              <a:buFont typeface="Arial" panose="020B0604020202020204" pitchFamily="34" charset="0"/>
              <a:buChar char="•"/>
            </a:pPr>
            <a:r>
              <a:rPr lang="en-US" dirty="0" smtClean="0"/>
              <a:t>spacing doesn’t matter</a:t>
            </a:r>
          </a:p>
          <a:p>
            <a:pPr marL="171450" indent="-171450">
              <a:buFont typeface="Arial" panose="020B0604020202020204" pitchFamily="34" charset="0"/>
              <a:buChar char="•"/>
            </a:pPr>
            <a:r>
              <a:rPr lang="en-US" dirty="0" smtClean="0"/>
              <a:t>units</a:t>
            </a:r>
            <a:r>
              <a:rPr lang="en-US" baseline="0" dirty="0" smtClean="0"/>
              <a:t> are presented in the question, don’t need to put them in the answer</a:t>
            </a:r>
          </a:p>
          <a:p>
            <a:pPr marL="171450" indent="-171450">
              <a:buFont typeface="Arial" panose="020B0604020202020204" pitchFamily="34" charset="0"/>
              <a:buChar char="•"/>
            </a:pPr>
            <a:r>
              <a:rPr lang="en-US" baseline="0" dirty="0" smtClean="0"/>
              <a:t>if you need a fraction they will tell you (can sometimes do fraction or decimal)</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sym typeface="Wingdings" panose="05000000000000000000" pitchFamily="2" charset="2"/>
              </a:rPr>
              <a:t></a:t>
            </a:r>
            <a:r>
              <a:rPr lang="en-US" b="1" baseline="0" dirty="0" smtClean="0">
                <a:sym typeface="Wingdings" panose="05000000000000000000" pitchFamily="2" charset="2"/>
              </a:rPr>
              <a:t>an continual goal with my students has been to practice answering these type of questions (hammer in how to do grid-ins)</a:t>
            </a:r>
            <a:endParaRPr lang="en-US" dirty="0" smtClean="0"/>
          </a:p>
          <a:p>
            <a:endParaRPr lang="en-US" dirty="0" smtClean="0"/>
          </a:p>
          <a:p>
            <a:r>
              <a:rPr lang="en-US" dirty="0" smtClean="0"/>
              <a:t>Citations</a:t>
            </a:r>
            <a:r>
              <a:rPr lang="en-US" dirty="0" smtClean="0"/>
              <a:t>:</a:t>
            </a:r>
          </a:p>
          <a:p>
            <a:pPr marL="231115" indent="-231115">
              <a:buAutoNum type="arabicParenR"/>
            </a:pPr>
            <a:r>
              <a:rPr lang="en-US" baseline="0" dirty="0" smtClean="0"/>
              <a:t>Grid-in question blank. http://www.clearbiology.com/ap-biology-teaching-tools/</a:t>
            </a:r>
          </a:p>
          <a:p>
            <a:pPr marL="231115" indent="-231115">
              <a:buAutoNum type="arabicParenR"/>
            </a:pPr>
            <a:r>
              <a:rPr lang="en-US" baseline="0" dirty="0" smtClean="0"/>
              <a:t>Grid-in questions explained. http://www.clearbiology.com/grid-in-response/</a:t>
            </a:r>
          </a:p>
          <a:p>
            <a:pPr marL="231115" indent="-231115">
              <a:buAutoNum type="arabicParenR"/>
            </a:pPr>
            <a:r>
              <a:rPr lang="en-US" baseline="0" dirty="0" smtClean="0"/>
              <a:t>Statistics on result of 2013 AP Biology exam. http://galileoweb.org/chinnc/ap-biology-08-09/ap-biology-exam-data-2013/</a:t>
            </a:r>
          </a:p>
          <a:p>
            <a:pPr marL="231115" indent="-231115">
              <a:buAutoNum type="arabicParenR"/>
            </a:pPr>
            <a:endParaRPr lang="en-US" baseline="0" dirty="0" smtClean="0"/>
          </a:p>
        </p:txBody>
      </p:sp>
      <p:sp>
        <p:nvSpPr>
          <p:cNvPr id="4" name="Slide Number Placeholder 3"/>
          <p:cNvSpPr>
            <a:spLocks noGrp="1"/>
          </p:cNvSpPr>
          <p:nvPr>
            <p:ph type="sldNum" sz="quarter" idx="10"/>
          </p:nvPr>
        </p:nvSpPr>
        <p:spPr/>
        <p:txBody>
          <a:bodyPr/>
          <a:lstStyle/>
          <a:p>
            <a:fld id="{00F6B30C-4948-AC4E-A971-35152792416C}" type="slidenum">
              <a:rPr lang="en-US" smtClean="0"/>
              <a:pPr/>
              <a:t>4</a:t>
            </a:fld>
            <a:endParaRPr lang="en-US"/>
          </a:p>
        </p:txBody>
      </p:sp>
    </p:spTree>
    <p:extLst>
      <p:ext uri="{BB962C8B-B14F-4D97-AF65-F5344CB8AC3E}">
        <p14:creationId xmlns:p14="http://schemas.microsoft.com/office/powerpoint/2010/main" val="280572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skill I’ve taught</a:t>
            </a:r>
            <a:r>
              <a:rPr lang="en-US" baseline="0" dirty="0" smtClean="0"/>
              <a:t> the students this year- chi-square analysis</a:t>
            </a:r>
          </a:p>
          <a:p>
            <a:r>
              <a:rPr lang="en-US" baseline="0" dirty="0" smtClean="0"/>
              <a:t>Did a lot of repetition, incorporating these skills into other labs they were already doing</a:t>
            </a:r>
          </a:p>
          <a:p>
            <a:endParaRPr lang="en-US" baseline="0" dirty="0" smtClean="0"/>
          </a:p>
          <a:p>
            <a:pPr marL="0" indent="0">
              <a:buNone/>
            </a:pPr>
            <a:r>
              <a:rPr lang="en-US" baseline="0" dirty="0" smtClean="0"/>
              <a:t>1) introduced concept</a:t>
            </a:r>
          </a:p>
          <a:p>
            <a:pPr marL="0" indent="0">
              <a:buNone/>
            </a:pPr>
            <a:r>
              <a:rPr lang="en-US" baseline="0" dirty="0" smtClean="0"/>
              <a:t>2) used an in-class example based on their preferences for sports (basketball, football, swimming– let the class choose the three)</a:t>
            </a:r>
          </a:p>
          <a:p>
            <a:pPr marL="457200" lvl="1" indent="0">
              <a:buNone/>
            </a:pPr>
            <a:r>
              <a:rPr lang="en-US" baseline="0" dirty="0" smtClean="0"/>
              <a:t>led to a discussion of hypotheses</a:t>
            </a:r>
          </a:p>
          <a:p>
            <a:pPr marL="0" lvl="0" indent="0">
              <a:buFont typeface="+mj-lt"/>
              <a:buNone/>
            </a:pPr>
            <a:r>
              <a:rPr lang="en-US" dirty="0" smtClean="0"/>
              <a:t>3) hands on lab-</a:t>
            </a:r>
            <a:r>
              <a:rPr lang="en-US" baseline="0" dirty="0" smtClean="0"/>
              <a:t> M&amp;M colors- they love this lab because they get to eat the M&amp;M’s at the end</a:t>
            </a:r>
          </a:p>
          <a:p>
            <a:pPr marL="0" lvl="0" indent="0">
              <a:buFont typeface="+mj-lt"/>
              <a:buNone/>
            </a:pPr>
            <a:r>
              <a:rPr lang="en-US" baseline="0" dirty="0" smtClean="0"/>
              <a:t>	kept a basic lab- gave extra credit for them to take home</a:t>
            </a:r>
          </a:p>
          <a:p>
            <a:pPr marL="0" lvl="0" indent="0">
              <a:buFont typeface="+mj-lt"/>
              <a:buNone/>
            </a:pPr>
            <a:r>
              <a:rPr lang="en-US" baseline="0" dirty="0" smtClean="0"/>
              <a:t>4) development of worksheets</a:t>
            </a:r>
          </a:p>
          <a:p>
            <a:pPr marL="0" lvl="0" indent="0">
              <a:buFont typeface="+mj-lt"/>
              <a:buNone/>
            </a:pPr>
            <a:r>
              <a:rPr lang="en-US" baseline="0" dirty="0" smtClean="0"/>
              <a:t>5) analyzing various lab data in the context of chi-square</a:t>
            </a:r>
          </a:p>
          <a:p>
            <a:pPr marL="0" lvl="0" indent="0">
              <a:buFont typeface="+mj-lt"/>
              <a:buNone/>
            </a:pPr>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5</a:t>
            </a:fld>
            <a:endParaRPr lang="en-US"/>
          </a:p>
        </p:txBody>
      </p:sp>
    </p:spTree>
    <p:extLst>
      <p:ext uri="{BB962C8B-B14F-4D97-AF65-F5344CB8AC3E}">
        <p14:creationId xmlns:p14="http://schemas.microsoft.com/office/powerpoint/2010/main" val="926206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Issues/problems/misunderstandings</a:t>
            </a:r>
          </a:p>
          <a:p>
            <a:r>
              <a:rPr lang="en-US" dirty="0" smtClean="0"/>
              <a:t>“Chai-square”– was actually how an AP biology teacher was pronouncing</a:t>
            </a:r>
            <a:r>
              <a:rPr lang="en-US" baseline="0" dirty="0" smtClean="0"/>
              <a:t> it when I attended a meeting (minor, but this teacher also had a lot of other questions related to how chi-square works)</a:t>
            </a:r>
            <a:endParaRPr lang="en-US" dirty="0" smtClean="0"/>
          </a:p>
          <a:p>
            <a:r>
              <a:rPr lang="en-US" dirty="0" smtClean="0"/>
              <a:t>Tests for equality**- this is the only type of</a:t>
            </a:r>
            <a:r>
              <a:rPr lang="en-US" baseline="0" dirty="0" smtClean="0"/>
              <a:t> test the AP exam requires- starting to see a test of proportions (goodness of fit)</a:t>
            </a:r>
            <a:endParaRPr lang="en-US" dirty="0" smtClean="0"/>
          </a:p>
          <a:p>
            <a:r>
              <a:rPr lang="en-US" dirty="0" smtClean="0"/>
              <a:t>Hypotheses- generation of</a:t>
            </a:r>
            <a:r>
              <a:rPr lang="en-US" baseline="0" dirty="0" smtClean="0"/>
              <a:t> null and alternate</a:t>
            </a:r>
          </a:p>
          <a:p>
            <a:r>
              <a:rPr lang="en-US" baseline="0" dirty="0" smtClean="0"/>
              <a:t>	reject null, or fail to reject null (don’t accept the null)– sticking point with how the AP teaches this</a:t>
            </a:r>
          </a:p>
          <a:p>
            <a:r>
              <a:rPr lang="en-US" baseline="0" dirty="0" smtClean="0"/>
              <a:t>	interpretation of these hypothesis after you have your test statistic</a:t>
            </a:r>
            <a:endParaRPr lang="en-US" dirty="0" smtClean="0"/>
          </a:p>
          <a:p>
            <a:r>
              <a:rPr lang="en-US" dirty="0" smtClean="0"/>
              <a:t>Expected values</a:t>
            </a:r>
          </a:p>
          <a:p>
            <a:r>
              <a:rPr lang="en-US" dirty="0" smtClean="0"/>
              <a:t>p-value</a:t>
            </a:r>
          </a:p>
          <a:p>
            <a:r>
              <a:rPr lang="en-US" dirty="0" smtClean="0"/>
              <a:t>	why 0.05?</a:t>
            </a:r>
          </a:p>
          <a:p>
            <a:r>
              <a:rPr lang="en-US" dirty="0" smtClean="0"/>
              <a:t>	explanation</a:t>
            </a:r>
            <a:r>
              <a:rPr lang="en-US" baseline="0" dirty="0" smtClean="0"/>
              <a:t> repeat the experiment 20 times, 1 time out of 20 will come to wrong conclusion just by chance</a:t>
            </a:r>
            <a:endParaRPr lang="en-US" dirty="0" smtClean="0"/>
          </a:p>
          <a:p>
            <a:r>
              <a:rPr lang="en-US" dirty="0" smtClean="0"/>
              <a:t>Sum of chi-square</a:t>
            </a:r>
          </a:p>
          <a:p>
            <a:r>
              <a:rPr lang="en-US" dirty="0" smtClean="0"/>
              <a:t>	calculated</a:t>
            </a:r>
            <a:r>
              <a:rPr lang="en-US" baseline="0" dirty="0" smtClean="0"/>
              <a:t> chi-square for each category and then forgot to add them together</a:t>
            </a:r>
            <a:endParaRPr lang="en-US" dirty="0" smtClean="0"/>
          </a:p>
          <a:p>
            <a:r>
              <a:rPr lang="en-US" dirty="0" smtClean="0"/>
              <a:t>Degrees of freedom</a:t>
            </a:r>
          </a:p>
          <a:p>
            <a:r>
              <a:rPr lang="en-US" dirty="0" smtClean="0"/>
              <a:t>	why is it number of categories minus 1</a:t>
            </a:r>
          </a:p>
          <a:p>
            <a:r>
              <a:rPr lang="en-US" dirty="0" smtClean="0"/>
              <a:t>Test statistic &amp; Critical value – relation between the two</a:t>
            </a:r>
          </a:p>
          <a:p>
            <a:endParaRPr lang="en-US" dirty="0" smtClean="0"/>
          </a:p>
          <a:p>
            <a:r>
              <a:rPr lang="en-US" dirty="0" smtClean="0"/>
              <a:t>Solutions</a:t>
            </a:r>
          </a:p>
          <a:p>
            <a:r>
              <a:rPr lang="en-US" dirty="0" smtClean="0"/>
              <a:t>-materials for teachers-</a:t>
            </a:r>
            <a:r>
              <a:rPr lang="en-US" baseline="0" dirty="0" smtClean="0"/>
              <a:t> really hammer home all these questions- need to make the teachers experts on chi-square so they can better instruct the students</a:t>
            </a:r>
          </a:p>
          <a:p>
            <a:r>
              <a:rPr lang="en-US" baseline="0" dirty="0" smtClean="0"/>
              <a:t>-repetition (different types of problems, hands on labs, word problems, etc.)</a:t>
            </a:r>
          </a:p>
          <a:p>
            <a:r>
              <a:rPr lang="en-US" baseline="0" dirty="0" smtClean="0"/>
              <a:t>-goodness of fit tests</a:t>
            </a:r>
          </a:p>
          <a:p>
            <a:r>
              <a:rPr lang="en-US" baseline="0" dirty="0" smtClean="0"/>
              <a:t>-go ahead and provide students a crash course in probability… but this takes time</a:t>
            </a:r>
          </a:p>
          <a:p>
            <a:r>
              <a:rPr lang="en-US" baseline="0" dirty="0" smtClean="0"/>
              <a:t>main working solution- more materials for instructors</a:t>
            </a:r>
            <a:endParaRPr lang="en-US" dirty="0" smtClean="0"/>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6</a:t>
            </a:fld>
            <a:endParaRPr lang="en-US"/>
          </a:p>
        </p:txBody>
      </p:sp>
    </p:spTree>
    <p:extLst>
      <p:ext uri="{BB962C8B-B14F-4D97-AF65-F5344CB8AC3E}">
        <p14:creationId xmlns:p14="http://schemas.microsoft.com/office/powerpoint/2010/main" val="314864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type of problem we have worked on- flow charts</a:t>
            </a:r>
          </a:p>
          <a:p>
            <a:r>
              <a:rPr lang="en-US" baseline="0" dirty="0" smtClean="0"/>
              <a:t>Essentially word problems put to infographics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7</a:t>
            </a:fld>
            <a:endParaRPr lang="en-US"/>
          </a:p>
        </p:txBody>
      </p:sp>
    </p:spTree>
    <p:extLst>
      <p:ext uri="{BB962C8B-B14F-4D97-AF65-F5344CB8AC3E}">
        <p14:creationId xmlns:p14="http://schemas.microsoft.com/office/powerpoint/2010/main" val="1148525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one week before AP exam- realizing</a:t>
            </a:r>
            <a:r>
              <a:rPr lang="en-US" baseline="0" dirty="0" smtClean="0"/>
              <a:t> 11</a:t>
            </a:r>
            <a:r>
              <a:rPr lang="en-US" baseline="30000" dirty="0" smtClean="0"/>
              <a:t>th</a:t>
            </a:r>
            <a:r>
              <a:rPr lang="en-US" baseline="0" dirty="0" smtClean="0"/>
              <a:t> grader can’t convert 1.9 x 10 ^5 into ___x10^6</a:t>
            </a:r>
          </a:p>
          <a:p>
            <a:endParaRPr lang="en-US" dirty="0" smtClean="0"/>
          </a:p>
          <a:p>
            <a:endParaRPr lang="en-US" dirty="0" smtClean="0"/>
          </a:p>
          <a:p>
            <a:r>
              <a:rPr lang="en-US" dirty="0" smtClean="0"/>
              <a:t>Picture credits:</a:t>
            </a:r>
          </a:p>
          <a:p>
            <a:pPr marL="231115" indent="-231115">
              <a:buAutoNum type="arabicParenR"/>
            </a:pPr>
            <a:r>
              <a:rPr lang="en-US" dirty="0" smtClean="0"/>
              <a:t>pH</a:t>
            </a:r>
            <a:r>
              <a:rPr lang="en-US" baseline="0" dirty="0" smtClean="0"/>
              <a:t> scale. </a:t>
            </a:r>
            <a:r>
              <a:rPr lang="en-US" baseline="0" dirty="0" err="1" smtClean="0"/>
              <a:t>Elmhurt</a:t>
            </a:r>
            <a:r>
              <a:rPr lang="en-US" baseline="0" dirty="0" smtClean="0"/>
              <a:t>  College.  Virtual </a:t>
            </a:r>
            <a:r>
              <a:rPr lang="en-US" baseline="0" dirty="0" err="1" smtClean="0"/>
              <a:t>chembook</a:t>
            </a:r>
            <a:r>
              <a:rPr lang="en-US" baseline="0" dirty="0" smtClean="0"/>
              <a:t>. http://www.elmhurst.edu/~chm/vchembook/184ph.html</a:t>
            </a:r>
          </a:p>
          <a:p>
            <a:pPr marL="231115" indent="-231115">
              <a:buAutoNum type="arabicParenR"/>
            </a:pPr>
            <a:r>
              <a:rPr lang="en-US" baseline="0" dirty="0" smtClean="0"/>
              <a:t>Photosynthesis rate curve.  Discovering the secrets of photosynthesis. http://users.rcn.com/jkimball.ma.ultranet/BiologyPages/P/Photosynthesis_history.html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8</a:t>
            </a:fld>
            <a:endParaRPr lang="en-US"/>
          </a:p>
        </p:txBody>
      </p:sp>
    </p:spTree>
    <p:extLst>
      <p:ext uri="{BB962C8B-B14F-4D97-AF65-F5344CB8AC3E}">
        <p14:creationId xmlns:p14="http://schemas.microsoft.com/office/powerpoint/2010/main" val="55634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a:t>
            </a:r>
            <a:r>
              <a:rPr lang="en-US" baseline="0" dirty="0" smtClean="0"/>
              <a:t> citation:</a:t>
            </a:r>
          </a:p>
          <a:p>
            <a:r>
              <a:rPr lang="en-US" baseline="0" dirty="0" smtClean="0"/>
              <a:t>Background photo from Josh Stewart.</a:t>
            </a:r>
            <a:endParaRPr lang="en-US" dirty="0"/>
          </a:p>
        </p:txBody>
      </p:sp>
      <p:sp>
        <p:nvSpPr>
          <p:cNvPr id="4" name="Slide Number Placeholder 3"/>
          <p:cNvSpPr>
            <a:spLocks noGrp="1"/>
          </p:cNvSpPr>
          <p:nvPr>
            <p:ph type="sldNum" sz="quarter" idx="10"/>
          </p:nvPr>
        </p:nvSpPr>
        <p:spPr/>
        <p:txBody>
          <a:bodyPr/>
          <a:lstStyle/>
          <a:p>
            <a:fld id="{00F6B30C-4948-AC4E-A971-35152792416C}" type="slidenum">
              <a:rPr lang="en-US" smtClean="0"/>
              <a:pPr/>
              <a:t>9</a:t>
            </a:fld>
            <a:endParaRPr lang="en-US"/>
          </a:p>
        </p:txBody>
      </p:sp>
    </p:spTree>
    <p:extLst>
      <p:ext uri="{BB962C8B-B14F-4D97-AF65-F5344CB8AC3E}">
        <p14:creationId xmlns:p14="http://schemas.microsoft.com/office/powerpoint/2010/main" val="348802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685800" y="2999232"/>
            <a:ext cx="7772400" cy="3209544"/>
          </a:xfrm>
        </p:spPr>
        <p:txBody>
          <a:bodyPr>
            <a:noAutofit/>
          </a:bodyPr>
          <a:lstStyle>
            <a:lvl1pPr marL="168275" indent="-168275" algn="l">
              <a:buFont typeface="Georgia" pitchFamily="18" charset="0"/>
              <a:buChar char="●"/>
              <a:defRPr kumimoji="0" lang="en-US" sz="2000" kern="1200" dirty="0">
                <a:solidFill>
                  <a:schemeClr val="tx1"/>
                </a:solidFill>
                <a:latin typeface="+mn-lt"/>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marL="274320" lvl="0" indent="-274320" algn="l" rtl="0" eaLnBrk="1" latinLnBrk="0" hangingPunct="1">
              <a:spcBef>
                <a:spcPct val="20000"/>
              </a:spcBef>
              <a:buClr>
                <a:srgbClr val="8B216A"/>
              </a:buClr>
              <a:buSzPct val="85000"/>
              <a:buFont typeface="Georgia" pitchFamily="18" charset="0"/>
              <a:buChar char="●"/>
            </a:pPr>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r>
              <a:rPr lang="en-US" smtClean="0"/>
              <a:t>Scripps Classroom Connection</a:t>
            </a:r>
            <a:endParaRPr lang="en-US" dirty="0"/>
          </a:p>
        </p:txBody>
      </p:sp>
      <p:sp>
        <p:nvSpPr>
          <p:cNvPr id="17" name="Footer Placeholder 16"/>
          <p:cNvSpPr>
            <a:spLocks noGrp="1"/>
          </p:cNvSpPr>
          <p:nvPr>
            <p:ph type="ftr" sz="quarter" idx="11"/>
          </p:nvPr>
        </p:nvSpPr>
        <p:spPr/>
        <p:txBody>
          <a:bodyPr/>
          <a:lstStyle>
            <a:lvl1pPr>
              <a:defRPr>
                <a:solidFill>
                  <a:schemeClr val="bg1"/>
                </a:solidFill>
              </a:defRPr>
            </a:lvl1pPr>
          </a:lstStyle>
          <a:p>
            <a:r>
              <a:rPr lang="en-US" dirty="0" smtClean="0"/>
              <a:t>http://earthref.org/SCC</a:t>
            </a:r>
            <a:endParaRPr lang="en-US" dirty="0"/>
          </a:p>
        </p:txBody>
      </p:sp>
      <p:sp>
        <p:nvSpPr>
          <p:cNvPr id="7" name="Straight Connector 6"/>
          <p:cNvSpPr>
            <a:spLocks noChangeShapeType="1"/>
          </p:cNvSpPr>
          <p:nvPr/>
        </p:nvSpPr>
        <p:spPr bwMode="auto">
          <a:xfrm>
            <a:off x="155448" y="2420112"/>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rgbClr val="8B216A"/>
                </a:solidFill>
              </a:defRPr>
            </a:lvl1pPr>
          </a:lstStyle>
          <a:p>
            <a:fld id="{2754ED01-E2A0-4C1E-8E21-014B99041579}"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rgbClr val="8B216A"/>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2"/>
      </p:bgRef>
    </p:bg>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r>
              <a:rPr lang="en-US" smtClean="0"/>
              <a:t>Scripps Classroom Connection</a:t>
            </a:r>
            <a:endParaRPr lang="en-US" dirty="0"/>
          </a:p>
        </p:txBody>
      </p:sp>
      <p:sp>
        <p:nvSpPr>
          <p:cNvPr id="10" name="Slide Number Placeholder 9"/>
          <p:cNvSpPr>
            <a:spLocks noGrp="1"/>
          </p:cNvSpPr>
          <p:nvPr>
            <p:ph type="sldNum" sz="quarter" idx="11"/>
          </p:nvPr>
        </p:nvSpPr>
        <p:spPr/>
        <p:txBody>
          <a:bodyPr/>
          <a:lstStyle/>
          <a:p>
            <a:fld id="{2699FF66-05F8-374C-B745-6BF8E34BE28D}" type="slidenum">
              <a:rPr lang="en-US" smtClean="0"/>
              <a:pPr/>
              <a:t>‹#›</a:t>
            </a:fld>
            <a:endParaRPr lang="en-US"/>
          </a:p>
        </p:txBody>
      </p:sp>
      <p:sp>
        <p:nvSpPr>
          <p:cNvPr id="11" name="Footer Placeholder 10"/>
          <p:cNvSpPr>
            <a:spLocks noGrp="1"/>
          </p:cNvSpPr>
          <p:nvPr>
            <p:ph type="ftr" sz="quarter" idx="12"/>
          </p:nvPr>
        </p:nvSpPr>
        <p:spPr/>
        <p:txBody>
          <a:bodyPr/>
          <a:lstStyle/>
          <a:p>
            <a:r>
              <a:rPr lang="en-US" dirty="0" smtClean="0"/>
              <a:t>http://earthref.org/SCC</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rgbClr val="8B216A">
              <a:alpha val="70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460208"/>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460208"/>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http://earthref.org/SCC</a:t>
            </a:r>
          </a:p>
        </p:txBody>
      </p:sp>
      <p:sp>
        <p:nvSpPr>
          <p:cNvPr id="15" name="Straight Connector 14"/>
          <p:cNvSpPr>
            <a:spLocks noChangeShapeType="1"/>
          </p:cNvSpPr>
          <p:nvPr/>
        </p:nvSpPr>
        <p:spPr bwMode="auto">
          <a:xfrm>
            <a:off x="152400" y="128016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699FF66-05F8-374C-B745-6BF8E34BE28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778785"/>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no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rgbClr val="8B216A"/>
                </a:solidFill>
              </a:defRPr>
            </a:lvl1pPr>
          </a:lstStyle>
          <a:p>
            <a:fld id="{2754ED01-E2A0-4C1E-8E21-014B99041579}"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http://earthref.org/SCC</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778785"/>
          </a:xfrm>
          <a:prstGeom prst="rect">
            <a:avLst/>
          </a:prstGeom>
          <a:solidFill>
            <a:srgbClr val="8B216A">
              <a:alpha val="75000"/>
            </a:srgb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699FF66-05F8-374C-B745-6BF8E34BE28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a:lvl1pPr>
          </a:lstStyle>
          <a:p>
            <a:r>
              <a:rPr lang="en-US" smtClean="0"/>
              <a:t>Scripps Classroom Connection</a:t>
            </a:r>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http://earthref.org/SCC</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9488" y="6395473"/>
            <a:ext cx="8830056" cy="309563"/>
          </a:xfrm>
          <a:prstGeom prst="rect">
            <a:avLst/>
          </a:prstGeom>
          <a:solidFill>
            <a:srgbClr val="8B216A">
              <a:alpha val="50000"/>
            </a:srgb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932960" y="6390808"/>
            <a:ext cx="3044952" cy="365760"/>
          </a:xfrm>
          <a:prstGeom prst="rect">
            <a:avLst/>
          </a:prstGeom>
        </p:spPr>
        <p:txBody>
          <a:bodyPr vert="horz"/>
          <a:lstStyle>
            <a:lvl1pPr algn="r" eaLnBrk="1" latinLnBrk="0" hangingPunct="1">
              <a:defRPr kumimoji="0" sz="1400" b="1">
                <a:solidFill>
                  <a:srgbClr val="FFFFFF"/>
                </a:solidFill>
              </a:defRPr>
            </a:lvl1pPr>
          </a:lstStyle>
          <a:p>
            <a:r>
              <a:rPr lang="en-US" dirty="0" smtClean="0"/>
              <a:t>Scripps Classroom Connection</a:t>
            </a:r>
            <a:endParaRPr lang="en-US" dirty="0"/>
          </a:p>
        </p:txBody>
      </p:sp>
      <p:sp>
        <p:nvSpPr>
          <p:cNvPr id="3" name="Footer Placeholder 2"/>
          <p:cNvSpPr>
            <a:spLocks noGrp="1"/>
          </p:cNvSpPr>
          <p:nvPr>
            <p:ph type="ftr" sz="quarter" idx="3"/>
          </p:nvPr>
        </p:nvSpPr>
        <p:spPr>
          <a:xfrm>
            <a:off x="163040" y="6396672"/>
            <a:ext cx="3581400" cy="365760"/>
          </a:xfrm>
          <a:prstGeom prst="rect">
            <a:avLst/>
          </a:prstGeom>
        </p:spPr>
        <p:txBody>
          <a:bodyPr vert="horz"/>
          <a:lstStyle>
            <a:lvl1pPr algn="l" eaLnBrk="1" latinLnBrk="0" hangingPunct="1">
              <a:defRPr kumimoji="0" sz="1200" b="1">
                <a:solidFill>
                  <a:srgbClr val="FFFFFF"/>
                </a:solidFill>
              </a:defRPr>
            </a:lvl1pPr>
          </a:lstStyle>
          <a:p>
            <a:r>
              <a:rPr lang="en-US" dirty="0" smtClean="0"/>
              <a:t>http://earthref.org/SCC</a:t>
            </a:r>
            <a:endParaRPr lang="en-US" dirty="0"/>
          </a:p>
        </p:txBody>
      </p:sp>
      <p:sp>
        <p:nvSpPr>
          <p:cNvPr id="8" name="Rectangle 7"/>
          <p:cNvSpPr>
            <a:spLocks noChangeArrowheads="1"/>
          </p:cNvSpPr>
          <p:nvPr/>
        </p:nvSpPr>
        <p:spPr bwMode="auto">
          <a:xfrm>
            <a:off x="152400" y="155448"/>
            <a:ext cx="8833104" cy="6547104"/>
          </a:xfrm>
          <a:prstGeom prst="rect">
            <a:avLst/>
          </a:prstGeom>
          <a:noFill/>
          <a:ln w="12700" cap="flat" cmpd="sng" algn="ctr">
            <a:solidFill>
              <a:srgbClr val="8B216A"/>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12700" cap="flat" cmpd="sng" algn="ctr">
            <a:solidFill>
              <a:srgbClr val="8B216A"/>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rgbClr val="8B216A"/>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baseline="0">
                <a:solidFill>
                  <a:srgbClr val="8B216A"/>
                </a:solidFill>
              </a:defRPr>
            </a:lvl1pPr>
          </a:lstStyle>
          <a:p>
            <a:fld id="{2699FF66-05F8-374C-B745-6BF8E34BE28D}"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4" r:id="rId3"/>
    <p:sldLayoutId id="2147483737" r:id="rId4"/>
    <p:sldLayoutId id="2147483738" r:id="rId5"/>
  </p:sldLayoutIdLst>
  <p:hf sldNum="0" hdr="0"/>
  <p:txStyles>
    <p:titleStyle>
      <a:lvl1pPr algn="ctr" rtl="0" eaLnBrk="1" latinLnBrk="0" hangingPunct="1">
        <a:spcBef>
          <a:spcPct val="0"/>
        </a:spcBef>
        <a:buNone/>
        <a:defRPr kumimoji="0" sz="3300" kern="1200">
          <a:solidFill>
            <a:srgbClr val="8B216A"/>
          </a:solidFill>
          <a:latin typeface="+mj-lt"/>
          <a:ea typeface="+mj-ea"/>
          <a:cs typeface="+mj-cs"/>
        </a:defRPr>
      </a:lvl1pPr>
    </p:titleStyle>
    <p:bodyStyle>
      <a:lvl1pPr marL="274320" indent="-274320" algn="l" rtl="0" eaLnBrk="1" latinLnBrk="0" hangingPunct="1">
        <a:spcBef>
          <a:spcPct val="20000"/>
        </a:spcBef>
        <a:buClr>
          <a:srgbClr val="8B216A"/>
        </a:buClr>
        <a:buSzPct val="85000"/>
        <a:buFont typeface="Georgia" pitchFamily="18" charset="0"/>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rgbClr val="8B216A"/>
        </a:buClr>
        <a:buSzPct val="85000"/>
        <a:buFont typeface="Georgia" pitchFamily="18" charset="0"/>
        <a:buChar char="●"/>
        <a:defRPr kumimoji="0" sz="2200" kern="1200">
          <a:solidFill>
            <a:schemeClr val="tx1">
              <a:lumMod val="50000"/>
              <a:lumOff val="50000"/>
            </a:schemeClr>
          </a:solidFill>
          <a:latin typeface="+mn-lt"/>
          <a:ea typeface="+mn-ea"/>
          <a:cs typeface="+mn-cs"/>
        </a:defRPr>
      </a:lvl2pPr>
      <a:lvl3pPr marL="822960" indent="-228600" algn="l" rtl="0" eaLnBrk="1" latinLnBrk="0" hangingPunct="1">
        <a:spcBef>
          <a:spcPct val="20000"/>
        </a:spcBef>
        <a:buClr>
          <a:srgbClr val="8B216A"/>
        </a:buClr>
        <a:buSzPct val="85000"/>
        <a:buFont typeface="Georgia" pitchFamily="18" charset="0"/>
        <a:buChar char="●"/>
        <a:defRPr kumimoji="0" sz="2000" kern="1200">
          <a:solidFill>
            <a:schemeClr val="bg2">
              <a:lumMod val="50000"/>
            </a:schemeClr>
          </a:solidFill>
          <a:latin typeface="+mn-lt"/>
          <a:ea typeface="+mn-ea"/>
          <a:cs typeface="+mn-cs"/>
        </a:defRPr>
      </a:lvl3pPr>
      <a:lvl4pPr marL="1097280" indent="-228600" algn="l" rtl="0" eaLnBrk="1" latinLnBrk="0" hangingPunct="1">
        <a:spcBef>
          <a:spcPct val="20000"/>
        </a:spcBef>
        <a:buClr>
          <a:srgbClr val="8B216A"/>
        </a:buClr>
        <a:buSzPct val="85000"/>
        <a:buFont typeface="Georgia" pitchFamily="18" charset="0"/>
        <a:buChar char="●"/>
        <a:defRPr kumimoji="0" sz="1800" kern="1200">
          <a:solidFill>
            <a:schemeClr val="bg2">
              <a:lumMod val="90000"/>
            </a:schemeClr>
          </a:solidFill>
          <a:latin typeface="+mn-lt"/>
          <a:ea typeface="+mn-ea"/>
          <a:cs typeface="+mn-cs"/>
        </a:defRPr>
      </a:lvl4pPr>
      <a:lvl5pPr marL="1371600" indent="-228600" algn="l" rtl="0" eaLnBrk="1" latinLnBrk="0" hangingPunct="1">
        <a:spcBef>
          <a:spcPct val="20000"/>
        </a:spcBef>
        <a:buClr>
          <a:srgbClr val="8B216A"/>
        </a:buClr>
        <a:buSzPct val="85000"/>
        <a:buFont typeface="Georgia" pitchFamily="18" charset="0"/>
        <a:buChar char="●"/>
        <a:defRPr kumimoji="0" sz="1400" kern="1200">
          <a:solidFill>
            <a:schemeClr val="accent5">
              <a:lumMod val="60000"/>
              <a:lumOff val="40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waterho@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999232"/>
            <a:ext cx="7772400" cy="1349744"/>
          </a:xfrm>
        </p:spPr>
        <p:txBody>
          <a:bodyPr>
            <a:noAutofit/>
          </a:bodyPr>
          <a:lstStyle/>
          <a:p>
            <a:pPr algn="ctr">
              <a:buNone/>
              <a:defRPr/>
            </a:pPr>
            <a:r>
              <a:rPr lang="fi-FI" sz="3200" dirty="0"/>
              <a:t>Lynn </a:t>
            </a:r>
            <a:r>
              <a:rPr lang="fi-FI" sz="3200" dirty="0" smtClean="0"/>
              <a:t>Waterhouse </a:t>
            </a:r>
            <a:r>
              <a:rPr lang="fi-FI" sz="3200" baseline="30000" dirty="0" smtClean="0"/>
              <a:t>1</a:t>
            </a:r>
            <a:r>
              <a:rPr lang="fi-FI" sz="3200" baseline="30000" dirty="0"/>
              <a:t>,*</a:t>
            </a:r>
          </a:p>
          <a:p>
            <a:pPr algn="ctr">
              <a:buNone/>
              <a:defRPr/>
            </a:pPr>
            <a:r>
              <a:rPr lang="fi-FI" sz="3200" dirty="0"/>
              <a:t>Joanne “JJ” </a:t>
            </a:r>
            <a:r>
              <a:rPr lang="fi-FI" sz="3200" dirty="0" smtClean="0"/>
              <a:t>Johnson </a:t>
            </a:r>
            <a:r>
              <a:rPr lang="fi-FI" sz="3200" baseline="30000" dirty="0" smtClean="0"/>
              <a:t>2</a:t>
            </a:r>
            <a:endParaRPr lang="fi-FI" sz="3200" baseline="30000" dirty="0"/>
          </a:p>
          <a:p>
            <a:pPr>
              <a:buNone/>
              <a:defRPr/>
            </a:pPr>
            <a:endParaRPr lang="en-US" dirty="0" smtClean="0"/>
          </a:p>
          <a:p>
            <a:pPr marL="0" indent="0">
              <a:buNone/>
            </a:pPr>
            <a:endParaRPr lang="en-US"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4" name="Footer Placeholder 3"/>
          <p:cNvSpPr>
            <a:spLocks noGrp="1"/>
          </p:cNvSpPr>
          <p:nvPr>
            <p:ph type="ftr" sz="quarter" idx="11"/>
          </p:nvPr>
        </p:nvSpPr>
        <p:spPr/>
        <p:txBody>
          <a:bodyPr/>
          <a:lstStyle/>
          <a:p>
            <a:r>
              <a:rPr lang="en-US" smtClean="0"/>
              <a:t>http://earthref.org/SCC</a:t>
            </a:r>
            <a:endParaRPr lang="en-US" dirty="0"/>
          </a:p>
        </p:txBody>
      </p:sp>
      <p:sp>
        <p:nvSpPr>
          <p:cNvPr id="2" name="Title 1"/>
          <p:cNvSpPr>
            <a:spLocks noGrp="1"/>
          </p:cNvSpPr>
          <p:nvPr>
            <p:ph type="ctrTitle"/>
          </p:nvPr>
        </p:nvSpPr>
        <p:spPr/>
        <p:txBody>
          <a:bodyPr>
            <a:normAutofit fontScale="90000"/>
          </a:bodyPr>
          <a:lstStyle/>
          <a:p>
            <a:r>
              <a:rPr lang="en-US" dirty="0"/>
              <a:t>Incorporating Statistics into the AP Biology Classroom: Meeting Common Core </a:t>
            </a:r>
            <a:r>
              <a:rPr lang="en-US" dirty="0" smtClean="0"/>
              <a:t>Standards</a:t>
            </a:r>
            <a:endParaRPr lang="en-US" dirty="0"/>
          </a:p>
        </p:txBody>
      </p:sp>
      <p:sp>
        <p:nvSpPr>
          <p:cNvPr id="6" name="Rectangle 5"/>
          <p:cNvSpPr/>
          <p:nvPr/>
        </p:nvSpPr>
        <p:spPr>
          <a:xfrm>
            <a:off x="163040" y="4793046"/>
            <a:ext cx="8814872" cy="1554272"/>
          </a:xfrm>
          <a:prstGeom prst="rect">
            <a:avLst/>
          </a:prstGeom>
        </p:spPr>
        <p:txBody>
          <a:bodyPr wrap="square">
            <a:spAutoFit/>
          </a:bodyPr>
          <a:lstStyle/>
          <a:p>
            <a:r>
              <a:rPr lang="en-US" sz="1900" baseline="30000" dirty="0" smtClean="0"/>
              <a:t>1</a:t>
            </a:r>
            <a:r>
              <a:rPr lang="en-US" sz="1900" dirty="0"/>
              <a:t>Scripps Institute of Oceanography University of California, San Diego 9500 Gilman Drive La Jolla, 92093-0202 USA.  </a:t>
            </a:r>
            <a:endParaRPr lang="en-US" sz="1900" dirty="0" smtClean="0"/>
          </a:p>
          <a:p>
            <a:r>
              <a:rPr lang="en-US" sz="1900" dirty="0" smtClean="0"/>
              <a:t>*</a:t>
            </a:r>
            <a:r>
              <a:rPr lang="en-US" sz="1900" dirty="0"/>
              <a:t>Communicating author: </a:t>
            </a:r>
            <a:r>
              <a:rPr lang="en-US" sz="1900" u="sng" dirty="0" smtClean="0">
                <a:hlinkClick r:id="rId3"/>
              </a:rPr>
              <a:t>lwaterho@ucsd.edu</a:t>
            </a:r>
            <a:endParaRPr lang="en-US" sz="1900" u="sng" dirty="0" smtClean="0"/>
          </a:p>
          <a:p>
            <a:pPr defTabSz="4389120">
              <a:defRPr/>
            </a:pPr>
            <a:r>
              <a:rPr lang="en-US" sz="1900" baseline="30000" dirty="0" smtClean="0"/>
              <a:t>2</a:t>
            </a:r>
            <a:r>
              <a:rPr lang="en-US" sz="1900" dirty="0"/>
              <a:t>Kearny High </a:t>
            </a:r>
            <a:r>
              <a:rPr lang="en-US" sz="1900" dirty="0" smtClean="0"/>
              <a:t>School, The </a:t>
            </a:r>
            <a:r>
              <a:rPr lang="en-US" sz="1900" dirty="0"/>
              <a:t>School of Science, Connections and </a:t>
            </a:r>
            <a:r>
              <a:rPr lang="en-US" sz="1900" dirty="0" smtClean="0"/>
              <a:t>Technology, San </a:t>
            </a:r>
            <a:r>
              <a:rPr lang="en-US" sz="1900" dirty="0"/>
              <a:t>Diego Unified School </a:t>
            </a:r>
            <a:r>
              <a:rPr lang="en-US" sz="1900" dirty="0" smtClean="0"/>
              <a:t>District, 7651 </a:t>
            </a:r>
            <a:r>
              <a:rPr lang="en-US" sz="1900" dirty="0"/>
              <a:t>Wellington </a:t>
            </a:r>
            <a:r>
              <a:rPr lang="en-US" sz="1900" dirty="0" smtClean="0"/>
              <a:t>Street, San </a:t>
            </a:r>
            <a:r>
              <a:rPr lang="en-US" sz="1900" dirty="0"/>
              <a:t>Diego, CA 92111</a:t>
            </a:r>
            <a:endParaRPr lang="en-US" sz="19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50" y="2627041"/>
            <a:ext cx="2221416" cy="2221416"/>
          </a:xfrm>
          <a:prstGeom prst="rect">
            <a:avLst/>
          </a:prstGeom>
          <a:solidFill>
            <a:schemeClr val="bg1"/>
          </a:solidFill>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1039" r="20342"/>
          <a:stretch/>
        </p:blipFill>
        <p:spPr>
          <a:xfrm>
            <a:off x="7449015" y="2553202"/>
            <a:ext cx="1360448" cy="2320810"/>
          </a:xfrm>
          <a:prstGeom prst="rect">
            <a:avLst/>
          </a:prstGeom>
        </p:spPr>
      </p:pic>
    </p:spTree>
    <p:extLst>
      <p:ext uri="{BB962C8B-B14F-4D97-AF65-F5344CB8AC3E}">
        <p14:creationId xmlns:p14="http://schemas.microsoft.com/office/powerpoint/2010/main" val="369919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298" y="587298"/>
            <a:ext cx="2826806" cy="2200352"/>
          </a:xfrm>
        </p:spPr>
        <p:txBody>
          <a:bodyPr/>
          <a:lstStyle/>
          <a:p>
            <a:r>
              <a:rPr lang="en-US" sz="2800" dirty="0" smtClean="0"/>
              <a:t>Integrating Quantitative Skills Into a Biology Classroom</a:t>
            </a:r>
            <a:endParaRPr lang="en-US" sz="2800" dirty="0"/>
          </a:p>
        </p:txBody>
      </p:sp>
      <p:sp>
        <p:nvSpPr>
          <p:cNvPr id="4" name="Text Placeholder 3"/>
          <p:cNvSpPr>
            <a:spLocks noGrp="1"/>
          </p:cNvSpPr>
          <p:nvPr>
            <p:ph type="body" sz="half" idx="2"/>
          </p:nvPr>
        </p:nvSpPr>
        <p:spPr/>
        <p:txBody>
          <a:bodyPr>
            <a:normAutofit/>
          </a:bodyPr>
          <a:lstStyle/>
          <a:p>
            <a:r>
              <a:rPr lang="en-US" dirty="0" smtClean="0"/>
              <a:t>Types of Mathematical/Statistical Skills</a:t>
            </a:r>
          </a:p>
          <a:p>
            <a:pPr marL="285750" indent="-285750">
              <a:buFont typeface="Wingdings" charset="2"/>
              <a:buChar char="§"/>
            </a:pPr>
            <a:r>
              <a:rPr lang="en-US" dirty="0" smtClean="0"/>
              <a:t>Chi-square analysis</a:t>
            </a:r>
          </a:p>
          <a:p>
            <a:pPr marL="285750" indent="-285750">
              <a:buFont typeface="Wingdings" charset="2"/>
              <a:buChar char="§"/>
            </a:pPr>
            <a:r>
              <a:rPr lang="en-US" dirty="0" smtClean="0"/>
              <a:t>Hardy-Weinberg Equilibrium</a:t>
            </a:r>
          </a:p>
          <a:p>
            <a:pPr marL="285750" indent="-285750">
              <a:buFont typeface="Wingdings" charset="2"/>
              <a:buChar char="§"/>
            </a:pPr>
            <a:r>
              <a:rPr lang="en-US" dirty="0" smtClean="0"/>
              <a:t>Rates</a:t>
            </a:r>
          </a:p>
          <a:p>
            <a:pPr marL="285750" indent="-285750">
              <a:buFont typeface="Wingdings" charset="2"/>
              <a:buChar char="§"/>
            </a:pPr>
            <a:r>
              <a:rPr lang="en-US" dirty="0" smtClean="0"/>
              <a:t>Interpreting graphs</a:t>
            </a:r>
          </a:p>
          <a:p>
            <a:pPr marL="285750" indent="-285750">
              <a:buFont typeface="Wingdings" charset="2"/>
              <a:buChar char="§"/>
            </a:pPr>
            <a:r>
              <a:rPr lang="en-US" dirty="0" smtClean="0"/>
              <a:t>Surface area</a:t>
            </a:r>
          </a:p>
          <a:p>
            <a:pPr marL="285750" indent="-285750">
              <a:buFont typeface="Wingdings" charset="2"/>
              <a:buChar char="§"/>
            </a:pPr>
            <a:r>
              <a:rPr lang="en-US" dirty="0" smtClean="0"/>
              <a:t>pH/log scale</a:t>
            </a:r>
          </a:p>
          <a:p>
            <a:pPr marL="285750" indent="-285750">
              <a:buFont typeface="Wingdings" charset="2"/>
              <a:buChar char="§"/>
            </a:pPr>
            <a:r>
              <a:rPr lang="en-US" dirty="0" smtClean="0"/>
              <a:t>Exponentials</a:t>
            </a:r>
          </a:p>
          <a:p>
            <a:pPr marL="285750" indent="-285750">
              <a:buFont typeface="Wingdings" charset="2"/>
              <a:buChar char="§"/>
            </a:pPr>
            <a:r>
              <a:rPr lang="en-US" dirty="0" smtClean="0"/>
              <a:t>Flow diagrams</a:t>
            </a:r>
            <a:endParaRPr lang="en-US" dirty="0"/>
          </a:p>
        </p:txBody>
      </p:sp>
      <p:sp>
        <p:nvSpPr>
          <p:cNvPr id="7" name="Date Placeholder 6"/>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004" r="2004"/>
          <a:stretch>
            <a:fillRect/>
          </a:stretch>
        </p:blipFill>
        <p:spPr>
          <a:xfrm>
            <a:off x="3000375" y="609600"/>
            <a:ext cx="2787650" cy="2178050"/>
          </a:xfrm>
        </p:spPr>
      </p:pic>
      <p:sp>
        <p:nvSpPr>
          <p:cNvPr id="8" name="Title 1"/>
          <p:cNvSpPr txBox="1">
            <a:spLocks/>
          </p:cNvSpPr>
          <p:nvPr/>
        </p:nvSpPr>
        <p:spPr>
          <a:xfrm>
            <a:off x="3081022" y="2791482"/>
            <a:ext cx="5752082" cy="3456918"/>
          </a:xfrm>
          <a:prstGeom prst="rect">
            <a:avLst/>
          </a:prstGeom>
        </p:spPr>
        <p:txBody>
          <a:bodyPr vert="horz" anchor="t">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pPr marL="342900" indent="-342900" defTabSz="914400">
              <a:buFont typeface="Arial" panose="020B0604020202020204" pitchFamily="34" charset="0"/>
              <a:buChar char="•"/>
            </a:pPr>
            <a:r>
              <a:rPr lang="en-US" b="0" dirty="0" smtClean="0">
                <a:solidFill>
                  <a:schemeClr val="accent5"/>
                </a:solidFill>
              </a:rPr>
              <a:t>Interdisciplinary teaching</a:t>
            </a:r>
          </a:p>
          <a:p>
            <a:pPr marL="342900" indent="-342900" defTabSz="914400">
              <a:buFont typeface="Arial" panose="020B0604020202020204" pitchFamily="34" charset="0"/>
              <a:buChar char="•"/>
            </a:pPr>
            <a:r>
              <a:rPr lang="en-US" b="0" dirty="0" smtClean="0">
                <a:solidFill>
                  <a:schemeClr val="accent5"/>
                </a:solidFill>
              </a:rPr>
              <a:t>Time balance</a:t>
            </a:r>
          </a:p>
          <a:p>
            <a:pPr marL="342900" indent="-342900" defTabSz="914400">
              <a:buFont typeface="Arial" panose="020B0604020202020204" pitchFamily="34" charset="0"/>
              <a:buChar char="•"/>
            </a:pPr>
            <a:r>
              <a:rPr lang="en-US" b="0" dirty="0" smtClean="0">
                <a:solidFill>
                  <a:schemeClr val="accent5"/>
                </a:solidFill>
              </a:rPr>
              <a:t>“Math fear”</a:t>
            </a:r>
          </a:p>
          <a:p>
            <a:pPr marL="342900" indent="-342900" defTabSz="914400">
              <a:buFont typeface="Arial" panose="020B0604020202020204" pitchFamily="34" charset="0"/>
              <a:buChar char="•"/>
            </a:pPr>
            <a:r>
              <a:rPr lang="en-US" b="0" dirty="0" smtClean="0">
                <a:solidFill>
                  <a:schemeClr val="accent5"/>
                </a:solidFill>
              </a:rPr>
              <a:t>Getting the math concepts right</a:t>
            </a:r>
          </a:p>
          <a:p>
            <a:pPr marL="342900" indent="-342900" defTabSz="914400">
              <a:buFont typeface="Arial" panose="020B0604020202020204" pitchFamily="34" charset="0"/>
              <a:buChar char="•"/>
            </a:pPr>
            <a:endParaRPr lang="en-US" b="0" dirty="0" smtClean="0">
              <a:solidFill>
                <a:schemeClr val="accent5"/>
              </a:solidFill>
            </a:endParaRPr>
          </a:p>
          <a:p>
            <a:pPr marL="342900" indent="-342900" defTabSz="914400">
              <a:buFont typeface="Arial" panose="020B0604020202020204" pitchFamily="34" charset="0"/>
              <a:buChar char="•"/>
            </a:pPr>
            <a:endParaRPr lang="en-US" b="0" dirty="0" smtClean="0">
              <a:solidFill>
                <a:schemeClr val="accent5"/>
              </a:solidFill>
            </a:endParaRPr>
          </a:p>
          <a:p>
            <a:pPr marL="342900" indent="-342900" defTabSz="914400">
              <a:buFont typeface="Arial" panose="020B0604020202020204" pitchFamily="34" charset="0"/>
              <a:buChar char="•"/>
            </a:pPr>
            <a:endParaRPr lang="en-US" b="0" dirty="0">
              <a:solidFill>
                <a:schemeClr val="accent5"/>
              </a:solidFill>
            </a:endParaRPr>
          </a:p>
          <a:p>
            <a:pPr marL="342900" indent="-342900" defTabSz="914400">
              <a:buFont typeface="Arial" panose="020B0604020202020204" pitchFamily="34" charset="0"/>
              <a:buChar char="•"/>
            </a:pPr>
            <a:endParaRPr lang="en-US" b="0" dirty="0">
              <a:solidFill>
                <a:schemeClr val="accent5"/>
              </a:solidFill>
            </a:endParaRPr>
          </a:p>
          <a:p>
            <a:pPr marL="342900" indent="-342900" defTabSz="914400">
              <a:buFont typeface="Arial" panose="020B0604020202020204" pitchFamily="34" charset="0"/>
              <a:buChar char="•"/>
            </a:pPr>
            <a:r>
              <a:rPr lang="en-US" b="0" dirty="0" smtClean="0">
                <a:solidFill>
                  <a:schemeClr val="accent5"/>
                </a:solidFill>
              </a:rPr>
              <a:t>Biologists are quantitative</a:t>
            </a:r>
          </a:p>
          <a:p>
            <a:pPr marL="342900" indent="-342900" defTabSz="914400">
              <a:buFont typeface="Arial" panose="020B0604020202020204" pitchFamily="34" charset="0"/>
              <a:buChar char="•"/>
            </a:pPr>
            <a:endParaRPr lang="en-US" b="0" dirty="0">
              <a:solidFill>
                <a:schemeClr val="accent5"/>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1797" y="4348111"/>
            <a:ext cx="2401307" cy="135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03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52" y="568712"/>
            <a:ext cx="5867400" cy="1219200"/>
          </a:xfrm>
        </p:spPr>
        <p:txBody>
          <a:bodyPr/>
          <a:lstStyle/>
          <a:p>
            <a:r>
              <a:rPr lang="en-US" dirty="0" smtClean="0"/>
              <a:t>AP Biology: Grid- In Questions</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5 Grid-In Questions</a:t>
            </a:r>
          </a:p>
          <a:p>
            <a:pPr marL="285750" indent="-285750">
              <a:buFont typeface="Arial" panose="020B0604020202020204" pitchFamily="34" charset="0"/>
              <a:buChar char="•"/>
            </a:pPr>
            <a:r>
              <a:rPr lang="en-US" dirty="0" smtClean="0"/>
              <a:t>2013 results, 36% average correct score</a:t>
            </a:r>
          </a:p>
          <a:p>
            <a:pPr marL="285750" indent="-285750">
              <a:buFont typeface="Arial" panose="020B0604020202020204" pitchFamily="34" charset="0"/>
              <a:buChar char="•"/>
            </a:pPr>
            <a:endParaRPr lang="en-US"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1028" name="Picture 4" descr="http://www.clearbiology.com/wp-content/uploads/2013/09/Grid-In_Print_J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11" y="2114114"/>
            <a:ext cx="1797263" cy="388895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049" t="35641" r="36395" b="6548"/>
          <a:stretch/>
        </p:blipFill>
        <p:spPr bwMode="auto">
          <a:xfrm>
            <a:off x="2949237" y="1542585"/>
            <a:ext cx="5974595" cy="446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38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452" y="568712"/>
            <a:ext cx="5867400" cy="1219200"/>
          </a:xfrm>
        </p:spPr>
        <p:txBody>
          <a:bodyPr/>
          <a:lstStyle/>
          <a:p>
            <a:r>
              <a:rPr lang="en-US" dirty="0" smtClean="0"/>
              <a:t>AP Biology: Grid- In Questions</a:t>
            </a:r>
            <a:endParaRPr lang="en-US"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dirty="0" smtClean="0"/>
              <a:t>5 Grid-In Questions</a:t>
            </a:r>
          </a:p>
          <a:p>
            <a:pPr marL="285750" indent="-285750">
              <a:buFont typeface="Arial" panose="020B0604020202020204" pitchFamily="34" charset="0"/>
              <a:buChar char="•"/>
            </a:pPr>
            <a:r>
              <a:rPr lang="en-US" dirty="0" smtClean="0"/>
              <a:t>2013 results, 36% average correct score</a:t>
            </a:r>
          </a:p>
          <a:p>
            <a:pPr marL="285750" indent="-285750">
              <a:buFont typeface="Arial" panose="020B0604020202020204" pitchFamily="34" charset="0"/>
              <a:buChar char="•"/>
            </a:pPr>
            <a:endParaRPr lang="en-US"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1030" name="Picture 6" descr="How to Answer the Grid-In Response on the AP Biology Test"/>
          <p:cNvPicPr>
            <a:picLocks noChangeAspect="1" noChangeArrowheads="1"/>
          </p:cNvPicPr>
          <p:nvPr/>
        </p:nvPicPr>
        <p:blipFill rotWithShape="1">
          <a:blip r:embed="rId3">
            <a:extLst>
              <a:ext uri="{28A0092B-C50C-407E-A947-70E740481C1C}">
                <a14:useLocalDpi xmlns:a14="http://schemas.microsoft.com/office/drawing/2010/main" val="0"/>
              </a:ext>
            </a:extLst>
          </a:blip>
          <a:srcRect l="15615" r="17393"/>
          <a:stretch/>
        </p:blipFill>
        <p:spPr bwMode="auto">
          <a:xfrm>
            <a:off x="3033466" y="1108436"/>
            <a:ext cx="5509372" cy="5139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85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48" y="550125"/>
            <a:ext cx="3044952" cy="2144751"/>
          </a:xfrm>
        </p:spPr>
        <p:txBody>
          <a:bodyPr/>
          <a:lstStyle/>
          <a:p>
            <a:r>
              <a:rPr lang="en-US" sz="3200" dirty="0" smtClean="0"/>
              <a:t>Chi-Square Analysis Labs</a:t>
            </a:r>
            <a:r>
              <a:rPr lang="en-US" sz="3200" dirty="0" smtClean="0"/>
              <a:t>:</a:t>
            </a:r>
            <a:endParaRPr lang="en-US" sz="3200"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2041" b="2041"/>
          <a:stretch>
            <a:fillRect/>
          </a:stretch>
        </p:blipFill>
        <p:spPr>
          <a:xfrm>
            <a:off x="6045300" y="605881"/>
            <a:ext cx="2872368" cy="2088995"/>
          </a:xfrm>
        </p:spPr>
      </p:pic>
      <p:sp>
        <p:nvSpPr>
          <p:cNvPr id="4" name="Text Placeholder 3"/>
          <p:cNvSpPr>
            <a:spLocks noGrp="1"/>
          </p:cNvSpPr>
          <p:nvPr>
            <p:ph type="body" sz="half" idx="2"/>
          </p:nvPr>
        </p:nvSpPr>
        <p:spPr/>
        <p:txBody>
          <a:bodyPr>
            <a:noAutofit/>
          </a:bodyPr>
          <a:lstStyle/>
          <a:p>
            <a:r>
              <a:rPr lang="en-US" sz="2000" dirty="0" smtClean="0"/>
              <a:t>M&amp;M Lab Activity</a:t>
            </a:r>
          </a:p>
          <a:p>
            <a:r>
              <a:rPr lang="en-US" sz="2000" dirty="0" smtClean="0"/>
              <a:t>Basic:</a:t>
            </a:r>
            <a:br>
              <a:rPr lang="en-US" sz="2000" dirty="0" smtClean="0"/>
            </a:br>
            <a:r>
              <a:rPr lang="en-US" sz="2000" dirty="0" smtClean="0"/>
              <a:t>Students investigate if the different colors of M&amp;M’s are found in equal proportions in a bag of plain M&amp;Ms.</a:t>
            </a:r>
          </a:p>
          <a:p>
            <a:r>
              <a:rPr lang="en-US" sz="2000" dirty="0" smtClean="0"/>
              <a:t>Advanced:</a:t>
            </a:r>
            <a:br>
              <a:rPr lang="en-US" sz="2000" dirty="0" smtClean="0"/>
            </a:br>
            <a:r>
              <a:rPr lang="en-US" sz="2000" dirty="0" smtClean="0"/>
              <a:t>Compare to published color proportions.  Generate explanations for why the deviance .</a:t>
            </a:r>
          </a:p>
          <a:p>
            <a:endParaRPr lang="en-US" sz="2000"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sp>
        <p:nvSpPr>
          <p:cNvPr id="8" name="Title 1"/>
          <p:cNvSpPr txBox="1">
            <a:spLocks/>
          </p:cNvSpPr>
          <p:nvPr/>
        </p:nvSpPr>
        <p:spPr>
          <a:xfrm>
            <a:off x="3018936" y="2709705"/>
            <a:ext cx="5898732" cy="3695279"/>
          </a:xfrm>
          <a:prstGeom prst="rect">
            <a:avLst/>
          </a:prstGeom>
        </p:spPr>
        <p:txBody>
          <a:bodyPr vert="horz" anchor="t">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pPr marL="342900" indent="-342900" defTabSz="914400">
              <a:buFont typeface="Arial" panose="020B0604020202020204" pitchFamily="34" charset="0"/>
              <a:buChar char="•"/>
            </a:pPr>
            <a:r>
              <a:rPr lang="en-US" dirty="0" smtClean="0">
                <a:solidFill>
                  <a:schemeClr val="accent5"/>
                </a:solidFill>
              </a:rPr>
              <a:t>Class favorite sport</a:t>
            </a:r>
          </a:p>
          <a:p>
            <a:pPr marL="342900" indent="-342900" defTabSz="914400">
              <a:buFont typeface="Arial" panose="020B0604020202020204" pitchFamily="34" charset="0"/>
              <a:buChar char="•"/>
            </a:pPr>
            <a:r>
              <a:rPr lang="en-US" dirty="0" smtClean="0">
                <a:solidFill>
                  <a:schemeClr val="accent5"/>
                </a:solidFill>
              </a:rPr>
              <a:t>M&amp;M colors</a:t>
            </a:r>
          </a:p>
          <a:p>
            <a:pPr marL="342900" indent="-342900" defTabSz="914400">
              <a:buFont typeface="Arial" panose="020B0604020202020204" pitchFamily="34" charset="0"/>
              <a:buChar char="•"/>
            </a:pPr>
            <a:r>
              <a:rPr lang="en-US" dirty="0" smtClean="0">
                <a:solidFill>
                  <a:schemeClr val="accent5"/>
                </a:solidFill>
              </a:rPr>
              <a:t>Birds migrating to wetlands</a:t>
            </a:r>
          </a:p>
          <a:p>
            <a:pPr marL="342900" indent="-342900" defTabSz="914400">
              <a:buFont typeface="Arial" panose="020B0604020202020204" pitchFamily="34" charset="0"/>
              <a:buChar char="•"/>
            </a:pPr>
            <a:r>
              <a:rPr lang="en-US" dirty="0" err="1" smtClean="0">
                <a:solidFill>
                  <a:schemeClr val="accent5"/>
                </a:solidFill>
              </a:rPr>
              <a:t>Zebrafish</a:t>
            </a:r>
            <a:r>
              <a:rPr lang="en-US" dirty="0" smtClean="0">
                <a:solidFill>
                  <a:schemeClr val="accent5"/>
                </a:solidFill>
              </a:rPr>
              <a:t> behavior (generational changes)</a:t>
            </a:r>
          </a:p>
          <a:p>
            <a:pPr marL="342900" indent="-342900" defTabSz="914400">
              <a:buFont typeface="Arial" panose="020B0604020202020204" pitchFamily="34" charset="0"/>
              <a:buChar char="•"/>
            </a:pPr>
            <a:r>
              <a:rPr lang="en-US" dirty="0" smtClean="0">
                <a:solidFill>
                  <a:schemeClr val="accent5"/>
                </a:solidFill>
              </a:rPr>
              <a:t>Pharmaceutical side effects (occurrence of dizziness)</a:t>
            </a:r>
          </a:p>
          <a:p>
            <a:pPr marL="342900" indent="-342900" defTabSz="914400">
              <a:buFont typeface="Arial" panose="020B0604020202020204" pitchFamily="34" charset="0"/>
              <a:buChar char="•"/>
            </a:pPr>
            <a:r>
              <a:rPr lang="en-US" dirty="0" smtClean="0">
                <a:solidFill>
                  <a:schemeClr val="accent5"/>
                </a:solidFill>
              </a:rPr>
              <a:t>Continuous values to discrete categories</a:t>
            </a:r>
          </a:p>
          <a:p>
            <a:pPr marL="342900" indent="-342900" defTabSz="914400">
              <a:buFont typeface="Arial" panose="020B0604020202020204" pitchFamily="34" charset="0"/>
              <a:buChar char="•"/>
            </a:pPr>
            <a:endParaRPr lang="en-US" dirty="0">
              <a:solidFill>
                <a:schemeClr val="accent5"/>
              </a:solidFill>
            </a:endParaRPr>
          </a:p>
        </p:txBody>
      </p:sp>
    </p:spTree>
    <p:extLst>
      <p:ext uri="{BB962C8B-B14F-4D97-AF65-F5344CB8AC3E}">
        <p14:creationId xmlns:p14="http://schemas.microsoft.com/office/powerpoint/2010/main" val="1792022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Misconceptions/Sticking Points</a:t>
            </a:r>
            <a:endParaRPr lang="en-US" dirty="0"/>
          </a:p>
        </p:txBody>
      </p:sp>
      <p:sp>
        <p:nvSpPr>
          <p:cNvPr id="10" name="Text Placeholder 9"/>
          <p:cNvSpPr>
            <a:spLocks noGrp="1"/>
          </p:cNvSpPr>
          <p:nvPr>
            <p:ph type="body" sz="half" idx="3"/>
          </p:nvPr>
        </p:nvSpPr>
        <p:spPr/>
        <p:txBody>
          <a:bodyPr/>
          <a:lstStyle/>
          <a:p>
            <a:r>
              <a:rPr lang="en-US" dirty="0" smtClean="0"/>
              <a:t>Solutions</a:t>
            </a:r>
            <a:endParaRPr lang="en-US"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sp>
        <p:nvSpPr>
          <p:cNvPr id="9" name="Content Placeholder 8"/>
          <p:cNvSpPr>
            <a:spLocks noGrp="1"/>
          </p:cNvSpPr>
          <p:nvPr>
            <p:ph sz="quarter" idx="2"/>
          </p:nvPr>
        </p:nvSpPr>
        <p:spPr/>
        <p:txBody>
          <a:bodyPr>
            <a:normAutofit lnSpcReduction="10000"/>
          </a:bodyPr>
          <a:lstStyle/>
          <a:p>
            <a:r>
              <a:rPr lang="en-US" dirty="0" smtClean="0"/>
              <a:t>“Chai-square”</a:t>
            </a:r>
          </a:p>
          <a:p>
            <a:r>
              <a:rPr lang="en-US" dirty="0" smtClean="0"/>
              <a:t>Tests for equality</a:t>
            </a:r>
            <a:r>
              <a:rPr lang="en-US" dirty="0" smtClean="0"/>
              <a:t>**</a:t>
            </a:r>
          </a:p>
          <a:p>
            <a:r>
              <a:rPr lang="en-US" dirty="0" smtClean="0"/>
              <a:t>Hypotheses</a:t>
            </a:r>
            <a:endParaRPr lang="en-US" dirty="0" smtClean="0"/>
          </a:p>
          <a:p>
            <a:r>
              <a:rPr lang="en-US" dirty="0"/>
              <a:t>Expected values</a:t>
            </a:r>
          </a:p>
          <a:p>
            <a:r>
              <a:rPr lang="en-US" dirty="0" smtClean="0"/>
              <a:t>p-value</a:t>
            </a:r>
            <a:endParaRPr lang="en-US" dirty="0"/>
          </a:p>
          <a:p>
            <a:r>
              <a:rPr lang="en-US" dirty="0"/>
              <a:t>Sum of chi-square</a:t>
            </a:r>
          </a:p>
          <a:p>
            <a:r>
              <a:rPr lang="en-US" dirty="0"/>
              <a:t>Degrees of freedom</a:t>
            </a:r>
          </a:p>
          <a:p>
            <a:r>
              <a:rPr lang="en-US" dirty="0"/>
              <a:t>Test </a:t>
            </a:r>
            <a:r>
              <a:rPr lang="en-US" dirty="0" smtClean="0"/>
              <a:t>statistic</a:t>
            </a:r>
          </a:p>
          <a:p>
            <a:endParaRPr lang="en-US" dirty="0"/>
          </a:p>
        </p:txBody>
      </p:sp>
      <p:sp>
        <p:nvSpPr>
          <p:cNvPr id="11" name="Content Placeholder 10"/>
          <p:cNvSpPr>
            <a:spLocks noGrp="1"/>
          </p:cNvSpPr>
          <p:nvPr>
            <p:ph sz="quarter" idx="4"/>
          </p:nvPr>
        </p:nvSpPr>
        <p:spPr/>
        <p:txBody>
          <a:bodyPr>
            <a:normAutofit lnSpcReduction="10000"/>
          </a:bodyPr>
          <a:lstStyle/>
          <a:p>
            <a:r>
              <a:rPr lang="en-US" dirty="0" smtClean="0"/>
              <a:t>Materials </a:t>
            </a:r>
            <a:r>
              <a:rPr lang="en-US" dirty="0" smtClean="0"/>
              <a:t>directed at teachers</a:t>
            </a:r>
            <a:endParaRPr lang="en-US" dirty="0" smtClean="0"/>
          </a:p>
          <a:p>
            <a:r>
              <a:rPr lang="en-US" dirty="0" smtClean="0"/>
              <a:t>Repetition</a:t>
            </a:r>
          </a:p>
          <a:p>
            <a:r>
              <a:rPr lang="en-US" dirty="0"/>
              <a:t>Familiar/unfamiliar examples</a:t>
            </a:r>
          </a:p>
          <a:p>
            <a:r>
              <a:rPr lang="en-US" dirty="0" smtClean="0"/>
              <a:t>Explanation </a:t>
            </a:r>
            <a:r>
              <a:rPr lang="en-US" dirty="0" smtClean="0"/>
              <a:t>of other </a:t>
            </a:r>
            <a:r>
              <a:rPr lang="en-US" dirty="0" smtClean="0"/>
              <a:t>types of tests</a:t>
            </a:r>
          </a:p>
          <a:p>
            <a:r>
              <a:rPr lang="en-US" dirty="0" smtClean="0"/>
              <a:t>Crash course in probability**</a:t>
            </a:r>
          </a:p>
          <a:p>
            <a:endParaRPr lang="en-US" dirty="0"/>
          </a:p>
        </p:txBody>
      </p:sp>
      <p:sp>
        <p:nvSpPr>
          <p:cNvPr id="7" name="Title 6"/>
          <p:cNvSpPr>
            <a:spLocks noGrp="1"/>
          </p:cNvSpPr>
          <p:nvPr>
            <p:ph type="title"/>
          </p:nvPr>
        </p:nvSpPr>
        <p:spPr>
          <a:xfrm>
            <a:off x="301752" y="228600"/>
            <a:ext cx="8534400" cy="998034"/>
          </a:xfrm>
        </p:spPr>
        <p:txBody>
          <a:bodyPr>
            <a:normAutofit fontScale="90000"/>
          </a:bodyPr>
          <a:lstStyle/>
          <a:p>
            <a:r>
              <a:rPr lang="en-US" dirty="0" smtClean="0"/>
              <a:t>Common Misconceptions/Sticking Points of Chi-Square Analysis</a:t>
            </a:r>
            <a:endParaRPr lang="en-US" dirty="0"/>
          </a:p>
        </p:txBody>
      </p:sp>
    </p:spTree>
    <p:extLst>
      <p:ext uri="{BB962C8B-B14F-4D97-AF65-F5344CB8AC3E}">
        <p14:creationId xmlns:p14="http://schemas.microsoft.com/office/powerpoint/2010/main" val="1922826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Flow Diagrams</a:t>
            </a:r>
            <a:endParaRPr lang="en-US" dirty="0"/>
          </a:p>
        </p:txBody>
      </p:sp>
      <p:sp>
        <p:nvSpPr>
          <p:cNvPr id="10" name="Text Placeholder 9"/>
          <p:cNvSpPr>
            <a:spLocks noGrp="1"/>
          </p:cNvSpPr>
          <p:nvPr>
            <p:ph type="body" idx="2"/>
          </p:nvPr>
        </p:nvSpPr>
        <p:spPr/>
        <p:txBody>
          <a:bodyPr/>
          <a:lstStyle/>
          <a:p>
            <a:pPr marL="285750" indent="-285750">
              <a:buFont typeface="Arial" panose="020B0604020202020204" pitchFamily="34" charset="0"/>
              <a:buChar char="•"/>
            </a:pPr>
            <a:r>
              <a:rPr lang="en-US" dirty="0" smtClean="0"/>
              <a:t>Similar issues with word problems</a:t>
            </a:r>
          </a:p>
          <a:p>
            <a:pPr marL="285750" indent="-285750">
              <a:buFont typeface="Arial" panose="020B0604020202020204" pitchFamily="34" charset="0"/>
              <a:buChar char="•"/>
            </a:pPr>
            <a:r>
              <a:rPr lang="en-US" dirty="0" smtClean="0"/>
              <a:t>Repetition</a:t>
            </a:r>
          </a:p>
          <a:p>
            <a:pPr marL="285750" indent="-285750">
              <a:buFont typeface="Arial" panose="020B0604020202020204" pitchFamily="34" charset="0"/>
              <a:buChar char="•"/>
            </a:pPr>
            <a:r>
              <a:rPr lang="en-US" dirty="0" smtClean="0"/>
              <a:t>Novel  &amp; </a:t>
            </a:r>
            <a:r>
              <a:rPr lang="en-US" dirty="0" smtClean="0"/>
              <a:t>familiar </a:t>
            </a:r>
            <a:r>
              <a:rPr lang="en-US" dirty="0" smtClean="0"/>
              <a:t>concepts</a:t>
            </a:r>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r>
              <a:rPr lang="en-US" smtClean="0"/>
              <a:t>Scripps Classroom Connection</a:t>
            </a:r>
            <a:endParaRPr lang="en-US" dirty="0"/>
          </a:p>
        </p:txBody>
      </p:sp>
      <p:sp>
        <p:nvSpPr>
          <p:cNvPr id="5" name="Footer Placeholder 4"/>
          <p:cNvSpPr>
            <a:spLocks noGrp="1"/>
          </p:cNvSpPr>
          <p:nvPr>
            <p:ph type="ftr" sz="quarter" idx="11"/>
          </p:nvPr>
        </p:nvSpPr>
        <p:spPr/>
        <p:txBody>
          <a:bodyPr/>
          <a:lstStyle/>
          <a:p>
            <a:r>
              <a:rPr lang="en-US" smtClean="0"/>
              <a:t>http://earthref.org/SCC</a:t>
            </a: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077" y="466779"/>
            <a:ext cx="4776950" cy="312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979" y="3473854"/>
            <a:ext cx="4021239" cy="293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673" y="3473854"/>
            <a:ext cx="4021239" cy="293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76360"/>
            <a:ext cx="4915057" cy="208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93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Basic Concepts</a:t>
            </a:r>
            <a:endParaRPr lang="en-US" sz="3200" dirty="0"/>
          </a:p>
        </p:txBody>
      </p:sp>
      <p:sp>
        <p:nvSpPr>
          <p:cNvPr id="3" name="Text Placeholder 2"/>
          <p:cNvSpPr>
            <a:spLocks noGrp="1"/>
          </p:cNvSpPr>
          <p:nvPr>
            <p:ph type="body" idx="2"/>
          </p:nvPr>
        </p:nvSpPr>
        <p:spPr>
          <a:xfrm>
            <a:off x="156114" y="1981200"/>
            <a:ext cx="2943922" cy="4144963"/>
          </a:xfrm>
        </p:spPr>
        <p:txBody>
          <a:bodyPr>
            <a:normAutofit lnSpcReduction="10000"/>
          </a:bodyPr>
          <a:lstStyle/>
          <a:p>
            <a:r>
              <a:rPr lang="en-US" sz="2400" dirty="0" smtClean="0"/>
              <a:t>pH scales</a:t>
            </a:r>
          </a:p>
          <a:p>
            <a:pPr marL="285750" indent="-285750">
              <a:buFont typeface="Arial" panose="020B0604020202020204" pitchFamily="34" charset="0"/>
              <a:buChar char="•"/>
            </a:pPr>
            <a:r>
              <a:rPr lang="en-US" sz="2400" dirty="0" smtClean="0"/>
              <a:t>Exponentials</a:t>
            </a:r>
          </a:p>
          <a:p>
            <a:pPr marL="285750" indent="-285750">
              <a:buFont typeface="Arial" panose="020B0604020202020204" pitchFamily="34" charset="0"/>
              <a:buChar char="•"/>
            </a:pPr>
            <a:r>
              <a:rPr lang="en-US" sz="2400" dirty="0" smtClean="0"/>
              <a:t>Log</a:t>
            </a:r>
            <a:r>
              <a:rPr lang="en-US" sz="2400" baseline="-25000" dirty="0" smtClean="0"/>
              <a:t>10</a:t>
            </a:r>
            <a:r>
              <a:rPr lang="en-US" sz="2400" dirty="0" smtClean="0"/>
              <a:t> transformations</a:t>
            </a:r>
          </a:p>
          <a:p>
            <a:r>
              <a:rPr lang="en-US" sz="2400" dirty="0" smtClean="0"/>
              <a:t>Unit conversions</a:t>
            </a:r>
          </a:p>
          <a:p>
            <a:r>
              <a:rPr lang="en-US" sz="2400" dirty="0" smtClean="0"/>
              <a:t>Graph Interpretations</a:t>
            </a:r>
          </a:p>
          <a:p>
            <a:r>
              <a:rPr lang="en-US" sz="2400" dirty="0" smtClean="0"/>
              <a:t>Rates</a:t>
            </a:r>
          </a:p>
          <a:p>
            <a:pPr marL="285750" indent="-285750">
              <a:buFont typeface="Arial" panose="020B0604020202020204" pitchFamily="34" charset="0"/>
              <a:buChar char="•"/>
            </a:pPr>
            <a:endParaRPr lang="en-US" sz="2400" dirty="0"/>
          </a:p>
        </p:txBody>
      </p:sp>
      <p:sp>
        <p:nvSpPr>
          <p:cNvPr id="4" name="Content Placeholder 3"/>
          <p:cNvSpPr>
            <a:spLocks noGrp="1"/>
          </p:cNvSpPr>
          <p:nvPr>
            <p:ph sz="quarter" idx="1"/>
          </p:nvPr>
        </p:nvSpPr>
        <p:spPr>
          <a:xfrm>
            <a:off x="3100036" y="646771"/>
            <a:ext cx="5638800" cy="3152078"/>
          </a:xfrm>
        </p:spPr>
        <p:txBody>
          <a:bodyPr/>
          <a:lstStyle/>
          <a:p>
            <a:pPr marL="0" indent="0">
              <a:buNone/>
            </a:pPr>
            <a:r>
              <a:rPr lang="en-US" dirty="0" smtClean="0"/>
              <a:t>Solutions</a:t>
            </a:r>
          </a:p>
          <a:p>
            <a:r>
              <a:rPr lang="en-US" dirty="0" smtClean="0"/>
              <a:t>Quantitative </a:t>
            </a:r>
            <a:r>
              <a:rPr lang="en-US" dirty="0" err="1" smtClean="0"/>
              <a:t>bootcamp</a:t>
            </a:r>
            <a:endParaRPr lang="en-US" dirty="0" smtClean="0"/>
          </a:p>
          <a:p>
            <a:r>
              <a:rPr lang="en-US" dirty="0" smtClean="0"/>
              <a:t>Worksheets</a:t>
            </a:r>
          </a:p>
          <a:p>
            <a:r>
              <a:rPr lang="en-US" dirty="0" smtClean="0"/>
              <a:t>Develop interactive quizzes</a:t>
            </a:r>
          </a:p>
          <a:p>
            <a:endParaRPr lang="en-US" dirty="0"/>
          </a:p>
          <a:p>
            <a:pPr marL="0" indent="0">
              <a:buNone/>
            </a:pPr>
            <a:r>
              <a:rPr lang="en-US" dirty="0" smtClean="0"/>
              <a:t>Time as limiting factor</a:t>
            </a:r>
            <a:endParaRPr lang="en-US"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6" name="Footer Placeholder 5"/>
          <p:cNvSpPr>
            <a:spLocks noGrp="1"/>
          </p:cNvSpPr>
          <p:nvPr>
            <p:ph type="ftr" sz="quarter" idx="11"/>
          </p:nvPr>
        </p:nvSpPr>
        <p:spPr/>
        <p:txBody>
          <a:bodyPr/>
          <a:lstStyle/>
          <a:p>
            <a:r>
              <a:rPr lang="en-US" smtClean="0"/>
              <a:t>http://earthref.org/SCC</a:t>
            </a:r>
            <a:endParaRPr lang="en-US" dirty="0" smtClean="0"/>
          </a:p>
        </p:txBody>
      </p:sp>
      <p:pic>
        <p:nvPicPr>
          <p:cNvPr id="2050" name="Picture 2" descr="http://www.elmhurst.edu/%7Echm/vchembook/images2/184phsca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276" y="3925149"/>
            <a:ext cx="3509139" cy="23757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sers.rcn.com/jkimball.ma.ultranet/BiologyPages/R/RateLimits.jpg"/>
          <p:cNvPicPr>
            <a:picLocks noChangeAspect="1" noChangeArrowheads="1"/>
          </p:cNvPicPr>
          <p:nvPr/>
        </p:nvPicPr>
        <p:blipFill rotWithShape="1">
          <a:blip r:embed="rId4">
            <a:extLst>
              <a:ext uri="{28A0092B-C50C-407E-A947-70E740481C1C}">
                <a14:useLocalDpi xmlns:a14="http://schemas.microsoft.com/office/drawing/2010/main" val="0"/>
              </a:ext>
            </a:extLst>
          </a:blip>
          <a:srcRect l="4929" b="3761"/>
          <a:stretch/>
        </p:blipFill>
        <p:spPr bwMode="auto">
          <a:xfrm>
            <a:off x="2899316" y="3925149"/>
            <a:ext cx="2542479" cy="237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7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1000"/>
            <a:lum/>
          </a:blip>
          <a:srcRect/>
          <a:stretch>
            <a:fillRect l="-6000" r="-6000"/>
          </a:stretch>
        </a:blip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02956" y="2665707"/>
            <a:ext cx="8369084" cy="3636057"/>
          </a:xfrm>
        </p:spPr>
        <p:txBody>
          <a:bodyPr>
            <a:noAutofit/>
          </a:bodyPr>
          <a:lstStyle/>
          <a:p>
            <a:pPr marL="0" indent="0">
              <a:buNone/>
            </a:pPr>
            <a:r>
              <a:rPr lang="en-US" sz="2800" b="1" dirty="0" smtClean="0"/>
              <a:t>Common core standards (next generation science standards for state of California) and the new AP Biology exams require integration of mathematics/statistical concepts into the Biology classroom </a:t>
            </a:r>
            <a:endParaRPr lang="en-US" sz="2800" b="1" dirty="0" smtClean="0"/>
          </a:p>
          <a:p>
            <a:pPr marL="0" indent="0">
              <a:buNone/>
            </a:pPr>
            <a:endParaRPr lang="en-US" sz="2800" b="1" dirty="0" smtClean="0"/>
          </a:p>
          <a:p>
            <a:pPr marL="0" indent="0">
              <a:buNone/>
            </a:pPr>
            <a:r>
              <a:rPr lang="en-US" sz="2800" b="1" dirty="0" smtClean="0"/>
              <a:t>Seamless integration of materials to avoid missing out on biology concepts</a:t>
            </a:r>
          </a:p>
          <a:p>
            <a:pPr marL="0" indent="0">
              <a:buNone/>
            </a:pPr>
            <a:endParaRPr lang="en-US" sz="2800" b="1" dirty="0"/>
          </a:p>
        </p:txBody>
      </p:sp>
      <p:sp>
        <p:nvSpPr>
          <p:cNvPr id="5" name="Date Placeholder 4"/>
          <p:cNvSpPr>
            <a:spLocks noGrp="1"/>
          </p:cNvSpPr>
          <p:nvPr>
            <p:ph type="dt" sz="half" idx="10"/>
          </p:nvPr>
        </p:nvSpPr>
        <p:spPr/>
        <p:txBody>
          <a:bodyPr/>
          <a:lstStyle/>
          <a:p>
            <a:r>
              <a:rPr lang="en-US" smtClean="0"/>
              <a:t>Scripps Classroom Connection</a:t>
            </a:r>
            <a:endParaRPr lang="en-US" dirty="0"/>
          </a:p>
        </p:txBody>
      </p:sp>
      <p:sp>
        <p:nvSpPr>
          <p:cNvPr id="4" name="Footer Placeholder 3"/>
          <p:cNvSpPr>
            <a:spLocks noGrp="1"/>
          </p:cNvSpPr>
          <p:nvPr>
            <p:ph type="ftr" sz="quarter" idx="11"/>
          </p:nvPr>
        </p:nvSpPr>
        <p:spPr/>
        <p:txBody>
          <a:bodyPr/>
          <a:lstStyle/>
          <a:p>
            <a:r>
              <a:rPr lang="en-US" smtClean="0"/>
              <a:t>http://earthref.org/SCC</a:t>
            </a:r>
            <a:endParaRPr lang="en-US" dirty="0"/>
          </a:p>
        </p:txBody>
      </p:sp>
      <p:sp>
        <p:nvSpPr>
          <p:cNvPr id="3" name="Title 2"/>
          <p:cNvSpPr>
            <a:spLocks noGrp="1"/>
          </p:cNvSpPr>
          <p:nvPr>
            <p:ph type="ctrTitle"/>
          </p:nvPr>
        </p:nvSpPr>
        <p:spPr/>
        <p:txBody>
          <a:bodyPr>
            <a:normAutofit/>
          </a:bodyPr>
          <a:lstStyle/>
          <a:p>
            <a:r>
              <a:rPr lang="en-US" dirty="0" smtClean="0"/>
              <a:t>Conclusions</a:t>
            </a:r>
            <a:br>
              <a:rPr lang="en-US" dirty="0" smtClean="0"/>
            </a:br>
            <a:endParaRPr lang="en-US" dirty="0"/>
          </a:p>
        </p:txBody>
      </p:sp>
    </p:spTree>
    <p:extLst>
      <p:ext uri="{BB962C8B-B14F-4D97-AF65-F5344CB8AC3E}">
        <p14:creationId xmlns:p14="http://schemas.microsoft.com/office/powerpoint/2010/main" val="3709687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C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8183</TotalTime>
  <Words>1409</Words>
  <Application>Microsoft Office PowerPoint</Application>
  <PresentationFormat>On-screen Show (4:3)</PresentationFormat>
  <Paragraphs>229</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SCC</vt:lpstr>
      <vt:lpstr>Incorporating Statistics into the AP Biology Classroom: Meeting Common Core Standards</vt:lpstr>
      <vt:lpstr>Integrating Quantitative Skills Into a Biology Classroom</vt:lpstr>
      <vt:lpstr>AP Biology: Grid- In Questions</vt:lpstr>
      <vt:lpstr>AP Biology: Grid- In Questions</vt:lpstr>
      <vt:lpstr>Chi-Square Analysis Labs:</vt:lpstr>
      <vt:lpstr>Common Misconceptions/Sticking Points of Chi-Square Analysis</vt:lpstr>
      <vt:lpstr>Flow Diagrams</vt:lpstr>
      <vt:lpstr>Basic Concepts</vt:lpstr>
      <vt:lpstr>Conclusions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perfect K-12 presentation ever (replace this with your title)</dc:title>
  <dc:creator>IGPP</dc:creator>
  <cp:lastModifiedBy>Lynn</cp:lastModifiedBy>
  <cp:revision>109</cp:revision>
  <cp:lastPrinted>2014-05-14T16:37:18Z</cp:lastPrinted>
  <dcterms:created xsi:type="dcterms:W3CDTF">2011-06-23T20:06:11Z</dcterms:created>
  <dcterms:modified xsi:type="dcterms:W3CDTF">2014-05-14T18:51:43Z</dcterms:modified>
</cp:coreProperties>
</file>