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4" r:id="rId2"/>
  </p:sldMasterIdLst>
  <p:notesMasterIdLst>
    <p:notesMasterId r:id="rId14"/>
  </p:notesMasterIdLst>
  <p:handoutMasterIdLst>
    <p:handoutMasterId r:id="rId15"/>
  </p:handoutMasterIdLst>
  <p:sldIdLst>
    <p:sldId id="256" r:id="rId3"/>
    <p:sldId id="269" r:id="rId4"/>
    <p:sldId id="274" r:id="rId5"/>
    <p:sldId id="270" r:id="rId6"/>
    <p:sldId id="271" r:id="rId7"/>
    <p:sldId id="267" r:id="rId8"/>
    <p:sldId id="272" r:id="rId9"/>
    <p:sldId id="278" r:id="rId10"/>
    <p:sldId id="275" r:id="rId11"/>
    <p:sldId id="276" r:id="rId12"/>
    <p:sldId id="277" r:id="rId13"/>
  </p:sldIdLst>
  <p:sldSz cx="9144000" cy="6858000" type="screen4x3"/>
  <p:notesSz cx="9167813" cy="6950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DejaVu Sans"/>
        <a:cs typeface="DejaVu San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DejaVu Sans"/>
        <a:cs typeface="DejaVu San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DejaVu Sans"/>
        <a:cs typeface="DejaVu San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DejaVu Sans"/>
        <a:cs typeface="DejaVu San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DejaVu Sans"/>
        <a:cs typeface="DejaVu San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DejaVu Sans"/>
        <a:cs typeface="DejaVu San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DejaVu Sans"/>
        <a:cs typeface="DejaVu San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DejaVu Sans"/>
        <a:cs typeface="DejaVu San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DejaVu Sans"/>
        <a:cs typeface="DejaVu San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76" d="100"/>
          <a:sy n="76" d="100"/>
        </p:scale>
        <p:origin x="-1122" y="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2189"/>
        <p:guide pos="288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72440" cy="3478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93279" y="0"/>
            <a:ext cx="3972440" cy="3478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AA5469-4C1E-4851-AB18-CDA9FFD5B275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01067"/>
            <a:ext cx="3972440" cy="347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93279" y="6601067"/>
            <a:ext cx="3972440" cy="347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F90382-BF9D-43DE-A026-311B2ADDB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5159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body"/>
          </p:nvPr>
        </p:nvSpPr>
        <p:spPr>
          <a:xfrm>
            <a:off x="1039868" y="3630691"/>
            <a:ext cx="8310452" cy="3440046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en-US" noProof="0"/>
              <a:t>Click to edit the notes format</a:t>
            </a:r>
            <a:endParaRPr noProof="0"/>
          </a:p>
        </p:txBody>
      </p:sp>
      <p:sp>
        <p:nvSpPr>
          <p:cNvPr id="7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4509632" cy="382496"/>
          </a:xfrm>
          <a:prstGeom prst="rect">
            <a:avLst/>
          </a:prstGeom>
        </p:spPr>
        <p:txBody>
          <a:bodyPr wrap="none" lIns="0" tIns="0" rIns="0" bIns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&lt;header&gt;</a:t>
            </a:r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dt"/>
          </p:nvPr>
        </p:nvSpPr>
        <p:spPr>
          <a:xfrm>
            <a:off x="5880559" y="0"/>
            <a:ext cx="4509630" cy="382496"/>
          </a:xfrm>
          <a:prstGeom prst="rect">
            <a:avLst/>
          </a:prstGeom>
        </p:spPr>
        <p:txBody>
          <a:bodyPr wrap="none" lIns="0" tIns="0" rIns="0" bIns="0"/>
          <a:lstStyle>
            <a:lvl1pPr algn="r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&lt;date/time&gt;</a:t>
            </a:r>
            <a:endParaRPr/>
          </a:p>
        </p:txBody>
      </p:sp>
      <p:sp>
        <p:nvSpPr>
          <p:cNvPr id="9" name="PlaceHolder 4"/>
          <p:cNvSpPr>
            <a:spLocks noGrp="1"/>
          </p:cNvSpPr>
          <p:nvPr>
            <p:ph type="ftr"/>
          </p:nvPr>
        </p:nvSpPr>
        <p:spPr>
          <a:xfrm>
            <a:off x="0" y="7262588"/>
            <a:ext cx="4509632" cy="382495"/>
          </a:xfrm>
          <a:prstGeom prst="rect">
            <a:avLst/>
          </a:prstGeom>
        </p:spPr>
        <p:txBody>
          <a:bodyPr wrap="none" lIns="0" tIns="0" rIns="0" bIns="0" anchor="b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&lt;footer&gt;</a:t>
            </a:r>
            <a:endParaRPr/>
          </a:p>
        </p:txBody>
      </p:sp>
      <p:sp>
        <p:nvSpPr>
          <p:cNvPr id="10" name="PlaceHolder 5"/>
          <p:cNvSpPr>
            <a:spLocks noGrp="1"/>
          </p:cNvSpPr>
          <p:nvPr>
            <p:ph type="sldNum"/>
          </p:nvPr>
        </p:nvSpPr>
        <p:spPr>
          <a:xfrm>
            <a:off x="5880559" y="7262588"/>
            <a:ext cx="4509630" cy="382495"/>
          </a:xfrm>
          <a:prstGeom prst="rect">
            <a:avLst/>
          </a:prstGeom>
        </p:spPr>
        <p:txBody>
          <a:bodyPr wrap="none" lIns="0" tIns="0" rIns="0" bIns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07A68B3-2F38-4945-BA88-07ABEFE9E26B}" type="slidenum">
              <a:rPr lang="en-US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427276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46388" y="520700"/>
            <a:ext cx="3475037" cy="2606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907A68B3-2F38-4945-BA88-07ABEFE9E26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2905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ustomShape 1"/>
          <p:cNvSpPr>
            <a:spLocks noChangeArrowheads="1"/>
          </p:cNvSpPr>
          <p:nvPr/>
        </p:nvSpPr>
        <p:spPr bwMode="auto">
          <a:xfrm>
            <a:off x="1527970" y="521256"/>
            <a:ext cx="6111875" cy="260627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2098" tIns="46049" rIns="92098" bIns="46049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/>
          </a:p>
        </p:txBody>
      </p:sp>
      <p:sp>
        <p:nvSpPr>
          <p:cNvPr id="24579" name="PlaceHolder 2"/>
          <p:cNvSpPr>
            <a:spLocks noGrp="1"/>
          </p:cNvSpPr>
          <p:nvPr>
            <p:ph type="body"/>
          </p:nvPr>
        </p:nvSpPr>
        <p:spPr bwMode="auto">
          <a:xfrm>
            <a:off x="916782" y="3301286"/>
            <a:ext cx="7334250" cy="643364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="t" anchorCtr="0" compatLnSpc="1">
            <a:prstTxWarp prst="textNoShape">
              <a:avLst/>
            </a:prstTxWarp>
          </a:bodyPr>
          <a:lstStyle/>
          <a:p>
            <a:pPr marL="172684" indent="-172684" eaLnBrk="1" hangingPunct="1">
              <a:buFontTx/>
              <a:buChar char="•"/>
            </a:pPr>
            <a:endParaRPr lang="en-US" alt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ustomShape 1"/>
          <p:cNvSpPr>
            <a:spLocks noChangeArrowheads="1"/>
          </p:cNvSpPr>
          <p:nvPr/>
        </p:nvSpPr>
        <p:spPr bwMode="auto">
          <a:xfrm>
            <a:off x="1527970" y="521256"/>
            <a:ext cx="6111875" cy="260627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2098" tIns="46049" rIns="92098" bIns="46049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/>
          </a:p>
        </p:txBody>
      </p:sp>
      <p:sp>
        <p:nvSpPr>
          <p:cNvPr id="28675" name="PlaceHolder 2"/>
          <p:cNvSpPr>
            <a:spLocks noGrp="1"/>
          </p:cNvSpPr>
          <p:nvPr>
            <p:ph type="body"/>
          </p:nvPr>
        </p:nvSpPr>
        <p:spPr bwMode="auto">
          <a:xfrm>
            <a:off x="916782" y="3301286"/>
            <a:ext cx="7334250" cy="643364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endParaRPr lang="en-US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ustomShape 1"/>
          <p:cNvSpPr>
            <a:spLocks noChangeArrowheads="1"/>
          </p:cNvSpPr>
          <p:nvPr/>
        </p:nvSpPr>
        <p:spPr bwMode="auto">
          <a:xfrm>
            <a:off x="1527970" y="521256"/>
            <a:ext cx="6111875" cy="260627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2098" tIns="46049" rIns="92098" bIns="46049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/>
          </a:p>
        </p:txBody>
      </p:sp>
      <p:sp>
        <p:nvSpPr>
          <p:cNvPr id="19459" name="PlaceHolder 2"/>
          <p:cNvSpPr>
            <a:spLocks noGrp="1"/>
          </p:cNvSpPr>
          <p:nvPr>
            <p:ph type="body"/>
          </p:nvPr>
        </p:nvSpPr>
        <p:spPr bwMode="auto">
          <a:xfrm>
            <a:off x="916782" y="3301286"/>
            <a:ext cx="7334250" cy="643364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alt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ustomShape 1"/>
          <p:cNvSpPr>
            <a:spLocks noChangeArrowheads="1"/>
          </p:cNvSpPr>
          <p:nvPr/>
        </p:nvSpPr>
        <p:spPr bwMode="auto">
          <a:xfrm>
            <a:off x="1527970" y="521256"/>
            <a:ext cx="6111875" cy="260627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2098" tIns="46049" rIns="92098" bIns="46049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/>
          </a:p>
        </p:txBody>
      </p:sp>
      <p:sp>
        <p:nvSpPr>
          <p:cNvPr id="20483" name="PlaceHolder 2"/>
          <p:cNvSpPr>
            <a:spLocks noGrp="1"/>
          </p:cNvSpPr>
          <p:nvPr>
            <p:ph type="body"/>
          </p:nvPr>
        </p:nvSpPr>
        <p:spPr bwMode="auto">
          <a:xfrm>
            <a:off x="916782" y="3301286"/>
            <a:ext cx="7334250" cy="643364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alt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ustomShape 1"/>
          <p:cNvSpPr>
            <a:spLocks noChangeArrowheads="1"/>
          </p:cNvSpPr>
          <p:nvPr/>
        </p:nvSpPr>
        <p:spPr bwMode="auto">
          <a:xfrm>
            <a:off x="1527970" y="521256"/>
            <a:ext cx="6111875" cy="260627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2098" tIns="46049" rIns="92098" bIns="46049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/>
          </a:p>
        </p:txBody>
      </p:sp>
      <p:sp>
        <p:nvSpPr>
          <p:cNvPr id="21507" name="PlaceHolder 2"/>
          <p:cNvSpPr>
            <a:spLocks noGrp="1"/>
          </p:cNvSpPr>
          <p:nvPr>
            <p:ph type="body"/>
          </p:nvPr>
        </p:nvSpPr>
        <p:spPr bwMode="auto">
          <a:xfrm>
            <a:off x="916782" y="3301286"/>
            <a:ext cx="7334250" cy="643364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endParaRPr lang="en-US" alt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ustomShape 1"/>
          <p:cNvSpPr>
            <a:spLocks noChangeArrowheads="1"/>
          </p:cNvSpPr>
          <p:nvPr/>
        </p:nvSpPr>
        <p:spPr bwMode="auto">
          <a:xfrm>
            <a:off x="1527970" y="521256"/>
            <a:ext cx="6111875" cy="260627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2098" tIns="46049" rIns="92098" bIns="46049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/>
          </a:p>
        </p:txBody>
      </p:sp>
      <p:sp>
        <p:nvSpPr>
          <p:cNvPr id="19459" name="PlaceHolder 2"/>
          <p:cNvSpPr>
            <a:spLocks noGrp="1"/>
          </p:cNvSpPr>
          <p:nvPr>
            <p:ph type="body"/>
          </p:nvPr>
        </p:nvSpPr>
        <p:spPr bwMode="auto">
          <a:xfrm>
            <a:off x="916782" y="3301286"/>
            <a:ext cx="7334250" cy="643364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="t" anchorCtr="0" compatLnSpc="1">
            <a:prstTxWarp prst="textNoShape">
              <a:avLst/>
            </a:prstTxWarp>
          </a:bodyPr>
          <a:lstStyle/>
          <a:p>
            <a:pPr marL="172684" indent="-172684" eaLnBrk="1" hangingPunct="1">
              <a:buFontTx/>
              <a:buChar char="•"/>
            </a:pPr>
            <a:endParaRPr lang="en-US" alt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ustomShape 1"/>
          <p:cNvSpPr>
            <a:spLocks noChangeArrowheads="1"/>
          </p:cNvSpPr>
          <p:nvPr/>
        </p:nvSpPr>
        <p:spPr bwMode="auto">
          <a:xfrm>
            <a:off x="1527970" y="521256"/>
            <a:ext cx="6111875" cy="260627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2098" tIns="46049" rIns="92098" bIns="46049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/>
          </a:p>
        </p:txBody>
      </p:sp>
      <p:sp>
        <p:nvSpPr>
          <p:cNvPr id="20483" name="PlaceHolder 2"/>
          <p:cNvSpPr>
            <a:spLocks noGrp="1"/>
          </p:cNvSpPr>
          <p:nvPr>
            <p:ph type="body"/>
          </p:nvPr>
        </p:nvSpPr>
        <p:spPr bwMode="auto">
          <a:xfrm>
            <a:off x="916782" y="3301286"/>
            <a:ext cx="7334250" cy="643364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="t" anchorCtr="0" compatLnSpc="1">
            <a:prstTxWarp prst="textNoShape">
              <a:avLst/>
            </a:prstTxWarp>
          </a:bodyPr>
          <a:lstStyle/>
          <a:p>
            <a:pPr marL="172684" indent="-172684" eaLnBrk="1" hangingPunct="1">
              <a:buFontTx/>
              <a:buChar char="•"/>
            </a:pPr>
            <a:endParaRPr lang="en-US" alt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ustomShape 1"/>
          <p:cNvSpPr>
            <a:spLocks noChangeArrowheads="1"/>
          </p:cNvSpPr>
          <p:nvPr/>
        </p:nvSpPr>
        <p:spPr bwMode="auto">
          <a:xfrm>
            <a:off x="1527970" y="521256"/>
            <a:ext cx="6111875" cy="260627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2098" tIns="46049" rIns="92098" bIns="46049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/>
          </a:p>
        </p:txBody>
      </p:sp>
      <p:sp>
        <p:nvSpPr>
          <p:cNvPr id="21507" name="PlaceHolder 2"/>
          <p:cNvSpPr>
            <a:spLocks noGrp="1"/>
          </p:cNvSpPr>
          <p:nvPr>
            <p:ph type="body"/>
          </p:nvPr>
        </p:nvSpPr>
        <p:spPr bwMode="auto">
          <a:xfrm>
            <a:off x="916782" y="3301286"/>
            <a:ext cx="7334250" cy="643364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="t" anchorCtr="0" compatLnSpc="1">
            <a:prstTxWarp prst="textNoShape">
              <a:avLst/>
            </a:prstTxWarp>
          </a:bodyPr>
          <a:lstStyle/>
          <a:p>
            <a:pPr marL="172684" indent="-172684" eaLnBrk="1" hangingPunct="1">
              <a:buFontTx/>
              <a:buChar char="•"/>
            </a:pPr>
            <a:endParaRPr lang="en-US" alt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ustomShape 1"/>
          <p:cNvSpPr>
            <a:spLocks noChangeArrowheads="1"/>
          </p:cNvSpPr>
          <p:nvPr/>
        </p:nvSpPr>
        <p:spPr bwMode="auto">
          <a:xfrm>
            <a:off x="1527970" y="521256"/>
            <a:ext cx="6111875" cy="260627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2098" tIns="46049" rIns="92098" bIns="46049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/>
          </a:p>
        </p:txBody>
      </p:sp>
      <p:sp>
        <p:nvSpPr>
          <p:cNvPr id="22531" name="PlaceHolder 2"/>
          <p:cNvSpPr>
            <a:spLocks noGrp="1"/>
          </p:cNvSpPr>
          <p:nvPr>
            <p:ph type="body"/>
          </p:nvPr>
        </p:nvSpPr>
        <p:spPr bwMode="auto">
          <a:xfrm>
            <a:off x="916782" y="3301286"/>
            <a:ext cx="7334250" cy="643364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ustomShape 1"/>
          <p:cNvSpPr>
            <a:spLocks noChangeArrowheads="1"/>
          </p:cNvSpPr>
          <p:nvPr/>
        </p:nvSpPr>
        <p:spPr bwMode="auto">
          <a:xfrm>
            <a:off x="1527970" y="521256"/>
            <a:ext cx="6111875" cy="260627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2098" tIns="46049" rIns="92098" bIns="46049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/>
          </a:p>
        </p:txBody>
      </p:sp>
      <p:sp>
        <p:nvSpPr>
          <p:cNvPr id="23555" name="PlaceHolder 2"/>
          <p:cNvSpPr>
            <a:spLocks noGrp="1"/>
          </p:cNvSpPr>
          <p:nvPr>
            <p:ph type="body"/>
          </p:nvPr>
        </p:nvSpPr>
        <p:spPr bwMode="auto">
          <a:xfrm>
            <a:off x="916782" y="3301286"/>
            <a:ext cx="7334250" cy="643364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="t" anchorCtr="0" compatLnSpc="1">
            <a:prstTxWarp prst="textNoShape">
              <a:avLst/>
            </a:prstTxWarp>
          </a:bodyPr>
          <a:lstStyle/>
          <a:p>
            <a:pPr marL="172684" indent="-172684" eaLnBrk="1" hangingPunct="1">
              <a:buFontTx/>
              <a:buChar char="•"/>
            </a:pPr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3862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C9865-B952-441F-980C-7FE0382E7A6B}" type="datetimeFigureOut">
              <a:rPr lang="en-US"/>
              <a:pPr>
                <a:defRPr/>
              </a:pPr>
              <a:t>5/12/2014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F0A06-444E-42C0-83C3-0886AEEF7E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65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936AE-D377-4DB8-8909-6F709EFA058A}" type="datetimeFigureOut">
              <a:rPr lang="en-US"/>
              <a:pPr>
                <a:defRPr/>
              </a:pPr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49F70-15F3-4342-ADF0-AC0770C072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7537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38B6F-4902-40D4-AC0A-8836B4FFEEB3}" type="datetimeFigureOut">
              <a:rPr lang="en-US"/>
              <a:pPr>
                <a:defRPr/>
              </a:pPr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8F03C-DF40-4D8E-895A-FF2758E383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332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90ACB-B709-4E68-AC20-ADE87723A625}" type="datetimeFigureOut">
              <a:rPr lang="en-US"/>
              <a:pPr>
                <a:defRPr/>
              </a:pPr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2907C-396B-46E9-9F7F-9EB030C293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58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10B3B-DF3E-47E7-BAB6-CA98DD98839D}" type="datetimeFigureOut">
              <a:rPr lang="en-US"/>
              <a:pPr>
                <a:defRPr/>
              </a:pPr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9689F-D310-4679-BB94-D58502BC7B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219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2A9DE-AACC-4D40-8919-A801AAFEB2D0}" type="datetimeFigureOut">
              <a:rPr lang="en-US"/>
              <a:pPr>
                <a:defRPr/>
              </a:pPr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55DD4-DE45-4880-A816-A14038859A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093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20826-4BCD-4BAD-B4BE-C0D82686CC36}" type="datetimeFigureOut">
              <a:rPr lang="en-US"/>
              <a:pPr>
                <a:defRPr/>
              </a:pPr>
              <a:t>5/12/2014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0FA46-B2B0-4086-B41C-B22B2D17AA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89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0AB9A-A92E-47EF-BDDC-D4C8BC6F8197}" type="datetimeFigureOut">
              <a:rPr lang="en-US"/>
              <a:pPr>
                <a:defRPr/>
              </a:pPr>
              <a:t>5/12/2014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2FFAD-28A9-4B30-BAB0-85CEF72A00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343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F59FA-FD7F-421F-B440-C8EF7AB89103}" type="datetimeFigureOut">
              <a:rPr lang="en-US"/>
              <a:pPr>
                <a:defRPr/>
              </a:pPr>
              <a:t>5/12/2014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44FBF-E795-40FA-9C3B-4CD2AE78E6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453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90876-730F-44EF-8EE5-0C5B0765A9CB}" type="datetimeFigureOut">
              <a:rPr lang="en-US"/>
              <a:pPr>
                <a:defRPr/>
              </a:pPr>
              <a:t>5/12/2014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1A2E9-5A6E-4381-9883-EFB4C26A7D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653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89B5A-391A-4698-868D-C7C9C5DC9AE4}" type="datetimeFigureOut">
              <a:rPr lang="en-US"/>
              <a:pPr>
                <a:defRPr/>
              </a:pPr>
              <a:t>5/12/2014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EF206-15CD-405C-83EC-00AEF5890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463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05788" cy="166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the title text formatClick to edit Master title style</a:t>
            </a:r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05788" cy="5243513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n-US"/>
              <a:t>Click to edit the outline text format</a:t>
            </a:r>
            <a:endParaRPr/>
          </a:p>
          <a:p>
            <a:pPr lvl="1"/>
            <a:r>
              <a:rPr lang="en-US"/>
              <a:t>Second Outline Level</a:t>
            </a:r>
            <a:endParaRPr/>
          </a:p>
          <a:p>
            <a:pPr lvl="2"/>
            <a:r>
              <a:rPr lang="en-US"/>
              <a:t>Third Outline Level</a:t>
            </a:r>
            <a:endParaRPr/>
          </a:p>
          <a:p>
            <a:pPr lvl="3"/>
            <a:r>
              <a:rPr lang="en-US"/>
              <a:t>Fourth Outline Level</a:t>
            </a:r>
            <a:endParaRPr/>
          </a:p>
          <a:p>
            <a:pPr lvl="4"/>
            <a:r>
              <a:rPr lang="en-US"/>
              <a:t>Fifth Outline Level</a:t>
            </a:r>
            <a:endParaRPr/>
          </a:p>
          <a:p>
            <a:pPr lvl="5"/>
            <a:r>
              <a:rPr lang="en-US"/>
              <a:t>Sixth Outline Level</a:t>
            </a:r>
            <a:endParaRPr/>
          </a:p>
          <a:p>
            <a:pPr lvl="6"/>
            <a:r>
              <a:rPr lang="en-US"/>
              <a:t>Seventh Outline Level</a:t>
            </a:r>
            <a:endParaRPr/>
          </a:p>
          <a:p>
            <a:pPr lvl="7"/>
            <a:r>
              <a:rPr lang="en-US"/>
              <a:t>Eighth Outline Level</a:t>
            </a:r>
            <a:endParaRPr/>
          </a:p>
          <a:p>
            <a:r>
              <a:rPr lang="en-US"/>
              <a:t>Ninth Outline LevelClick to edit Master text styles</a:t>
            </a:r>
            <a:endParaRPr/>
          </a:p>
          <a:p>
            <a:r>
              <a:rPr lang="en-US"/>
              <a:t>Second level</a:t>
            </a:r>
            <a:endParaRPr/>
          </a:p>
          <a:p>
            <a:pPr lvl="1"/>
            <a:r>
              <a:rPr lang="en-US"/>
              <a:t>Third level</a:t>
            </a:r>
            <a:endParaRPr/>
          </a:p>
          <a:p>
            <a:pPr lvl="2"/>
            <a:r>
              <a:rPr lang="en-US"/>
              <a:t>Fourth level</a:t>
            </a:r>
            <a:endParaRPr/>
          </a:p>
          <a:p>
            <a:pPr lvl="3"/>
            <a:r>
              <a:rPr lang="en-US"/>
              <a:t>Fifth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7458075" y="6245225"/>
            <a:ext cx="298450" cy="290513"/>
          </a:xfrm>
          <a:prstGeom prst="rect">
            <a:avLst/>
          </a:prstGeom>
        </p:spPr>
        <p:txBody>
          <a:bodyPr lIns="90000" tIns="45000" rIns="90000" bIns="4500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Arial"/>
                <a:ea typeface="SimSun"/>
                <a:cs typeface="+mn-cs"/>
              </a:defRPr>
            </a:lvl1pPr>
          </a:lstStyle>
          <a:p>
            <a:pPr>
              <a:defRPr/>
            </a:pPr>
            <a:fld id="{29FDBE58-EC69-4363-9A30-532498FB8651}" type="slidenum">
              <a:rPr lang="en-US"/>
              <a:pPr>
                <a:defRPr/>
              </a:pPr>
              <a:t>‹#›</a:t>
            </a:fld>
            <a:endParaRPr>
              <a:latin typeface="+mn-lt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9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013C7E0-772E-4583-84FE-DBC6395C7987}" type="datetimeFigureOut">
              <a:rPr lang="en-US"/>
              <a:pPr>
                <a:defRPr/>
              </a:pPr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BB8547C-B1EB-444F-8F1A-5231D4C353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621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CustomShape 1"/>
          <p:cNvSpPr>
            <a:spLocks noChangeArrowheads="1"/>
          </p:cNvSpPr>
          <p:nvPr/>
        </p:nvSpPr>
        <p:spPr bwMode="auto">
          <a:xfrm>
            <a:off x="1447800" y="0"/>
            <a:ext cx="7696200" cy="99060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410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963613"/>
            <a:ext cx="3429000" cy="589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Shape 2"/>
          <p:cNvSpPr txBox="1">
            <a:spLocks noChangeArrowheads="1"/>
          </p:cNvSpPr>
          <p:nvPr/>
        </p:nvSpPr>
        <p:spPr bwMode="auto">
          <a:xfrm>
            <a:off x="312738" y="1227138"/>
            <a:ext cx="5245100" cy="513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129240" bIns="45000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b="1">
              <a:solidFill>
                <a:srgbClr val="000000"/>
              </a:solidFill>
              <a:ea typeface="ヒラギノ角ゴ ProN W3"/>
              <a:cs typeface="ヒラギノ角ゴ ProN W3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  <a:ea typeface="ヒラギノ角ゴ ProN W3"/>
                <a:cs typeface="ヒラギノ角ゴ ProN W3"/>
              </a:rPr>
              <a:t>Integrating Writing in the Statistics Curriculum</a:t>
            </a: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4102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4625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TextShape 3"/>
          <p:cNvSpPr txBox="1">
            <a:spLocks noChangeArrowheads="1"/>
          </p:cNvSpPr>
          <p:nvPr/>
        </p:nvSpPr>
        <p:spPr bwMode="auto">
          <a:xfrm>
            <a:off x="7458075" y="6245225"/>
            <a:ext cx="29845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7043B150-2426-4D6E-84F3-795F475D7B3B}" type="slidenum">
              <a:rPr lang="en-US" altLang="en-US" sz="1800">
                <a:ea typeface="SimSun" pitchFamily="2" charset="-122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800">
              <a:ea typeface="SimSun" pitchFamily="2" charset="-122"/>
            </a:endParaRPr>
          </a:p>
        </p:txBody>
      </p:sp>
      <p:sp>
        <p:nvSpPr>
          <p:cNvPr id="4104" name="CustomShape 4"/>
          <p:cNvSpPr>
            <a:spLocks noChangeArrowheads="1"/>
          </p:cNvSpPr>
          <p:nvPr/>
        </p:nvSpPr>
        <p:spPr bwMode="auto">
          <a:xfrm>
            <a:off x="1295400" y="4495800"/>
            <a:ext cx="37338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760" tIns="50760" rIns="90000" bIns="50760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ea typeface="ヒラギノ角ゴ ProN W3"/>
                <a:cs typeface="ヒラギノ角ゴ ProN W3"/>
              </a:rPr>
              <a:t>Dean Poeth and Jane Oppenlander</a:t>
            </a:r>
            <a:endParaRPr lang="en-US" altLang="en-US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ea typeface="ヒラギノ角ゴ ProN W3"/>
                <a:cs typeface="ヒラギノ角ゴ ProN W3"/>
              </a:rPr>
              <a:t>Union Graduate College</a:t>
            </a:r>
            <a:endParaRPr lang="en-US" altLang="en-US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ea typeface="ヒラギノ角ゴ ProN W3"/>
                <a:cs typeface="ヒラギノ角ゴ ProN W3"/>
              </a:rPr>
              <a:t>eCOTS, May 19-23, 2014</a:t>
            </a: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nodeType="clickPar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621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CustomShape 1"/>
          <p:cNvSpPr>
            <a:spLocks noChangeArrowheads="1"/>
          </p:cNvSpPr>
          <p:nvPr/>
        </p:nvSpPr>
        <p:spPr bwMode="auto">
          <a:xfrm>
            <a:off x="1447800" y="0"/>
            <a:ext cx="7696200" cy="99060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3316" name="TextShape 2"/>
          <p:cNvSpPr txBox="1">
            <a:spLocks noChangeArrowheads="1"/>
          </p:cNvSpPr>
          <p:nvPr/>
        </p:nvSpPr>
        <p:spPr bwMode="auto">
          <a:xfrm>
            <a:off x="8153400" y="6256338"/>
            <a:ext cx="628650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6612E1FC-42F5-4F82-89E7-D330864AAE12}" type="slidenum">
              <a:rPr lang="en-US" altLang="en-US" sz="1200">
                <a:solidFill>
                  <a:srgbClr val="000000"/>
                </a:solidFill>
                <a:ea typeface="SimSun" pitchFamily="2" charset="-122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800">
              <a:ea typeface="SimSun" pitchFamily="2" charset="-122"/>
            </a:endParaRPr>
          </a:p>
        </p:txBody>
      </p:sp>
      <p:sp>
        <p:nvSpPr>
          <p:cNvPr id="13317" name="TextShape 3"/>
          <p:cNvSpPr txBox="1">
            <a:spLocks noChangeArrowheads="1"/>
          </p:cNvSpPr>
          <p:nvPr/>
        </p:nvSpPr>
        <p:spPr bwMode="auto">
          <a:xfrm>
            <a:off x="1600200" y="152400"/>
            <a:ext cx="7543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129240" bIns="45000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/>
              <a:t>Best Practices</a:t>
            </a:r>
          </a:p>
        </p:txBody>
      </p:sp>
      <p:pic>
        <p:nvPicPr>
          <p:cNvPr id="13318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0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CustomShape 4"/>
          <p:cNvSpPr>
            <a:spLocks noChangeArrowheads="1"/>
          </p:cNvSpPr>
          <p:nvPr/>
        </p:nvSpPr>
        <p:spPr bwMode="auto">
          <a:xfrm>
            <a:off x="304800" y="1266825"/>
            <a:ext cx="8610600" cy="518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129240" bIns="0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en-US" altLang="en-US" sz="2000" dirty="0" smtClean="0">
                <a:solidFill>
                  <a:srgbClr val="000000"/>
                </a:solidFill>
                <a:ea typeface="ヒラギノ角ゴ ProN W3"/>
                <a:cs typeface="ヒラギノ角ゴ ProN W3"/>
              </a:rPr>
              <a:t>Be prepared to provide examples of outlines, memos, and technical reports</a:t>
            </a:r>
          </a:p>
          <a:p>
            <a:pPr marL="1085850" lvl="1" indent="-342900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en-US" altLang="en-US" sz="1800" dirty="0" smtClean="0">
                <a:solidFill>
                  <a:srgbClr val="000000"/>
                </a:solidFill>
                <a:ea typeface="ヒラギノ角ゴ ProN W3"/>
                <a:cs typeface="ヒラギノ角ゴ ProN W3"/>
              </a:rPr>
              <a:t>Don’t forget to require an outline as part of an assignment</a:t>
            </a:r>
          </a:p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en-US" altLang="en-US" sz="2000" dirty="0" smtClean="0">
                <a:solidFill>
                  <a:srgbClr val="000000"/>
                </a:solidFill>
                <a:ea typeface="ヒラギノ角ゴ ProN W3"/>
                <a:cs typeface="ヒラギノ角ゴ ProN W3"/>
              </a:rPr>
              <a:t>Be explicit when precise technical language is required in writing statistical results</a:t>
            </a:r>
            <a:endParaRPr lang="en-US" altLang="en-US" sz="2800" dirty="0" smtClean="0">
              <a:solidFill>
                <a:srgbClr val="000000"/>
              </a:solidFill>
              <a:ea typeface="ヒラギノ角ゴ ProN W3"/>
              <a:cs typeface="ヒラギノ角ゴ ProN W3"/>
            </a:endParaRPr>
          </a:p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en-US" altLang="en-US" sz="2000" dirty="0" smtClean="0">
                <a:solidFill>
                  <a:srgbClr val="000000"/>
                </a:solidFill>
                <a:ea typeface="ヒラギノ角ゴ ProN W3"/>
                <a:cs typeface="ヒラギノ角ゴ ProN W3"/>
              </a:rPr>
              <a:t>Assess writing no more than 10% of assignment grade</a:t>
            </a:r>
          </a:p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en-US" altLang="en-US" sz="2000" dirty="0" smtClean="0">
                <a:solidFill>
                  <a:srgbClr val="000000"/>
                </a:solidFill>
                <a:ea typeface="ヒラギノ角ゴ ProN W3"/>
                <a:cs typeface="ヒラギノ角ゴ ProN W3"/>
              </a:rPr>
              <a:t>Instructors must model good writing in everything they do</a:t>
            </a:r>
          </a:p>
          <a:p>
            <a:pPr marL="1085850" lvl="1" indent="-342900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en-US" altLang="en-US" sz="1800" dirty="0" smtClean="0">
                <a:solidFill>
                  <a:srgbClr val="000000"/>
                </a:solidFill>
                <a:ea typeface="ヒラギノ角ゴ ProN W3"/>
                <a:cs typeface="ヒラギノ角ゴ ProN W3"/>
              </a:rPr>
              <a:t>Board work, tests, assignment, emails to students</a:t>
            </a:r>
          </a:p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en-US" altLang="en-US" sz="2000" dirty="0" smtClean="0">
                <a:solidFill>
                  <a:srgbClr val="000000"/>
                </a:solidFill>
                <a:ea typeface="ヒラギノ角ゴ ProN W3"/>
                <a:cs typeface="ヒラギノ角ゴ ProN W3"/>
              </a:rPr>
              <a:t>Encourage proofreading and having someone else review their assignments</a:t>
            </a:r>
          </a:p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en-US" altLang="en-US" sz="2000" dirty="0" smtClean="0">
                <a:solidFill>
                  <a:srgbClr val="000000"/>
                </a:solidFill>
                <a:ea typeface="ヒラギノ角ゴ ProN W3"/>
                <a:cs typeface="ヒラギノ角ゴ ProN W3"/>
              </a:rPr>
              <a:t>Early in the course give small writing assignments </a:t>
            </a:r>
            <a:r>
              <a:rPr lang="en-US" altLang="en-US" sz="2000" smtClean="0">
                <a:solidFill>
                  <a:srgbClr val="000000"/>
                </a:solidFill>
                <a:ea typeface="ヒラギノ角ゴ ProN W3"/>
                <a:cs typeface="ヒラギノ角ゴ ProN W3"/>
              </a:rPr>
              <a:t>that have small contribution </a:t>
            </a:r>
            <a:r>
              <a:rPr lang="en-US" altLang="en-US" sz="2000" dirty="0" smtClean="0">
                <a:solidFill>
                  <a:srgbClr val="000000"/>
                </a:solidFill>
                <a:ea typeface="ヒラギノ角ゴ ProN W3"/>
                <a:cs typeface="ヒラギノ角ゴ ProN W3"/>
              </a:rPr>
              <a:t>to final course grade</a:t>
            </a:r>
          </a:p>
          <a:p>
            <a:pPr marL="1085850" lvl="1" indent="-342900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en-US" altLang="en-US" sz="1800" dirty="0" smtClean="0">
                <a:solidFill>
                  <a:srgbClr val="000000"/>
                </a:solidFill>
                <a:ea typeface="ヒラギノ角ゴ ProN W3"/>
                <a:cs typeface="ヒラギノ角ゴ ProN W3"/>
              </a:rPr>
              <a:t>Allows students to become accustomed to technical writing and expectations for professional quality without undue worry about the impact on final course grade</a:t>
            </a:r>
          </a:p>
          <a:p>
            <a:pPr marL="457200" lvl="1" indent="0" eaLnBrk="1" hangingPunct="1">
              <a:lnSpc>
                <a:spcPct val="93000"/>
              </a:lnSpc>
              <a:spcBef>
                <a:spcPct val="0"/>
              </a:spcBef>
              <a:buFontTx/>
              <a:buNone/>
              <a:defRPr/>
            </a:pPr>
            <a:endParaRPr lang="en-US" altLang="en-US" sz="14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3000"/>
              </a:lnSpc>
              <a:spcBef>
                <a:spcPct val="0"/>
              </a:spcBef>
              <a:defRPr/>
            </a:pPr>
            <a:endParaRPr lang="en-US" alt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nodeType="clickPar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621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CustomShape 1"/>
          <p:cNvSpPr>
            <a:spLocks noChangeArrowheads="1"/>
          </p:cNvSpPr>
          <p:nvPr/>
        </p:nvSpPr>
        <p:spPr bwMode="auto">
          <a:xfrm>
            <a:off x="1447800" y="0"/>
            <a:ext cx="7696200" cy="99060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40" name="TextShape 2"/>
          <p:cNvSpPr txBox="1">
            <a:spLocks noChangeArrowheads="1"/>
          </p:cNvSpPr>
          <p:nvPr/>
        </p:nvSpPr>
        <p:spPr bwMode="auto">
          <a:xfrm>
            <a:off x="8153400" y="6256338"/>
            <a:ext cx="628650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7884BD04-C21A-4252-91E2-FB082303CE12}" type="slidenum">
              <a:rPr lang="en-US" altLang="en-US" sz="1200">
                <a:solidFill>
                  <a:srgbClr val="000000"/>
                </a:solidFill>
                <a:ea typeface="SimSun" pitchFamily="2" charset="-122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800">
              <a:ea typeface="SimSun" pitchFamily="2" charset="-122"/>
            </a:endParaRPr>
          </a:p>
        </p:txBody>
      </p:sp>
      <p:sp>
        <p:nvSpPr>
          <p:cNvPr id="14341" name="TextShape 3"/>
          <p:cNvSpPr txBox="1">
            <a:spLocks noChangeArrowheads="1"/>
          </p:cNvSpPr>
          <p:nvPr/>
        </p:nvSpPr>
        <p:spPr bwMode="auto">
          <a:xfrm>
            <a:off x="1600200" y="152400"/>
            <a:ext cx="7543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129240" bIns="45000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/>
              <a:t>Conclusions</a:t>
            </a:r>
          </a:p>
        </p:txBody>
      </p:sp>
      <p:pic>
        <p:nvPicPr>
          <p:cNvPr id="14342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0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CustomShape 4"/>
          <p:cNvSpPr>
            <a:spLocks noChangeArrowheads="1"/>
          </p:cNvSpPr>
          <p:nvPr/>
        </p:nvSpPr>
        <p:spPr bwMode="auto">
          <a:xfrm>
            <a:off x="304800" y="1266825"/>
            <a:ext cx="8610600" cy="518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129240" bIns="0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en-US" altLang="en-US" sz="2400" dirty="0" smtClean="0">
                <a:solidFill>
                  <a:srgbClr val="000000"/>
                </a:solidFill>
                <a:ea typeface="ヒラギノ角ゴ ProN W3"/>
                <a:cs typeface="ヒラギノ角ゴ ProN W3"/>
              </a:rPr>
              <a:t>Writing reinforces statistical concepts</a:t>
            </a:r>
          </a:p>
          <a:p>
            <a:pPr marL="1085850" lvl="1" indent="-342900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en-US" altLang="en-US" sz="2000" dirty="0" smtClean="0">
                <a:solidFill>
                  <a:srgbClr val="000000"/>
                </a:solidFill>
                <a:ea typeface="ヒラギノ角ゴ ProN W3"/>
                <a:cs typeface="ヒラギノ角ゴ ProN W3"/>
              </a:rPr>
              <a:t>The act of writing causes students to think about the interpretation of their results </a:t>
            </a:r>
          </a:p>
          <a:p>
            <a:pPr marL="1085850" lvl="1" indent="-342900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en-US" altLang="en-US" sz="2000" dirty="0" smtClean="0">
                <a:solidFill>
                  <a:srgbClr val="000000"/>
                </a:solidFill>
                <a:ea typeface="ヒラギノ角ゴ ProN W3"/>
                <a:cs typeface="ヒラギノ角ゴ ProN W3"/>
              </a:rPr>
              <a:t>Use of abstracts and page limits helps students recognize and focus on the key statistical information</a:t>
            </a:r>
          </a:p>
          <a:p>
            <a:pPr lvl="1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endParaRPr lang="en-US" altLang="en-US" sz="2000" dirty="0" smtClean="0">
              <a:solidFill>
                <a:srgbClr val="000000"/>
              </a:solidFill>
              <a:ea typeface="ヒラギノ角ゴ ProN W3"/>
              <a:cs typeface="ヒラギノ角ゴ ProN W3"/>
            </a:endParaRPr>
          </a:p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en-US" altLang="en-US" sz="2400" dirty="0" smtClean="0">
                <a:solidFill>
                  <a:srgbClr val="000000"/>
                </a:solidFill>
                <a:ea typeface="ヒラギノ角ゴ ProN W3"/>
                <a:cs typeface="ヒラギノ角ゴ ProN W3"/>
              </a:rPr>
              <a:t>Many students understand the importance of good writing for career success</a:t>
            </a:r>
          </a:p>
          <a:p>
            <a:pPr marL="1085850" lvl="1" indent="-342900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en-US" altLang="en-US" sz="2000" dirty="0" smtClean="0">
                <a:solidFill>
                  <a:srgbClr val="000000"/>
                </a:solidFill>
                <a:ea typeface="ヒラギノ角ゴ ProN W3"/>
                <a:cs typeface="ヒラギノ角ゴ ProN W3"/>
              </a:rPr>
              <a:t>Create a safe atmosphere to practice developing professional writing skills</a:t>
            </a:r>
          </a:p>
          <a:p>
            <a:pPr marL="1085850" lvl="1" indent="-342900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en-US" altLang="en-US" sz="2000" dirty="0" smtClean="0">
                <a:solidFill>
                  <a:srgbClr val="000000"/>
                </a:solidFill>
                <a:ea typeface="ヒラギノ角ゴ ProN W3"/>
                <a:cs typeface="ヒラギノ角ゴ ProN W3"/>
              </a:rPr>
              <a:t>Provide motivation and examples of good writing</a:t>
            </a:r>
          </a:p>
          <a:p>
            <a:pPr marL="1085850" lvl="1" indent="-342900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en-US" altLang="en-US" sz="2000" dirty="0" smtClean="0">
                <a:solidFill>
                  <a:srgbClr val="000000"/>
                </a:solidFill>
                <a:ea typeface="ヒラギノ角ゴ ProN W3"/>
                <a:cs typeface="ヒラギノ角ゴ ProN W3"/>
              </a:rPr>
              <a:t>Hold students accountable for their writing</a:t>
            </a:r>
          </a:p>
          <a:p>
            <a:pPr marL="457200" lvl="1" indent="0" eaLnBrk="1" hangingPunct="1">
              <a:lnSpc>
                <a:spcPct val="93000"/>
              </a:lnSpc>
              <a:spcBef>
                <a:spcPct val="0"/>
              </a:spcBef>
              <a:buFontTx/>
              <a:buNone/>
              <a:defRPr/>
            </a:pPr>
            <a:endParaRPr lang="en-US" altLang="en-US" sz="14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3000"/>
              </a:lnSpc>
              <a:spcBef>
                <a:spcPct val="0"/>
              </a:spcBef>
              <a:defRPr/>
            </a:pPr>
            <a:endParaRPr lang="en-US" alt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nodeType="clickPar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621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CustomShape 1"/>
          <p:cNvSpPr>
            <a:spLocks noChangeArrowheads="1"/>
          </p:cNvSpPr>
          <p:nvPr/>
        </p:nvSpPr>
        <p:spPr bwMode="auto">
          <a:xfrm>
            <a:off x="1447800" y="0"/>
            <a:ext cx="7696200" cy="99060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4" name="TextShape 2"/>
          <p:cNvSpPr txBox="1">
            <a:spLocks noChangeArrowheads="1"/>
          </p:cNvSpPr>
          <p:nvPr/>
        </p:nvSpPr>
        <p:spPr bwMode="auto">
          <a:xfrm>
            <a:off x="7524750" y="6246813"/>
            <a:ext cx="1762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13206825-9A38-4D55-B243-C84A8522CDA4}" type="slidenum">
              <a:rPr lang="en-US" altLang="en-US" sz="1200">
                <a:solidFill>
                  <a:srgbClr val="000000"/>
                </a:solidFill>
                <a:ea typeface="SimSun" pitchFamily="2" charset="-122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800">
              <a:ea typeface="SimSun" pitchFamily="2" charset="-122"/>
            </a:endParaRPr>
          </a:p>
        </p:txBody>
      </p:sp>
      <p:sp>
        <p:nvSpPr>
          <p:cNvPr id="5125" name="TextShape 3"/>
          <p:cNvSpPr txBox="1">
            <a:spLocks noChangeArrowheads="1"/>
          </p:cNvSpPr>
          <p:nvPr/>
        </p:nvSpPr>
        <p:spPr bwMode="auto">
          <a:xfrm>
            <a:off x="1765300" y="152400"/>
            <a:ext cx="73787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129240" bIns="45000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/>
              <a:t>Setting</a:t>
            </a:r>
          </a:p>
        </p:txBody>
      </p:sp>
      <p:pic>
        <p:nvPicPr>
          <p:cNvPr id="512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0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CustomShape 4"/>
          <p:cNvSpPr>
            <a:spLocks noChangeArrowheads="1"/>
          </p:cNvSpPr>
          <p:nvPr/>
        </p:nvSpPr>
        <p:spPr bwMode="auto">
          <a:xfrm>
            <a:off x="304800" y="1371600"/>
            <a:ext cx="8610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129240" bIns="0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225425" indent="-225425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en-US" altLang="en-US" sz="2400" dirty="0" smtClean="0">
                <a:solidFill>
                  <a:srgbClr val="000000"/>
                </a:solidFill>
                <a:ea typeface="ヒラギノ角ゴ ProN W3"/>
                <a:cs typeface="ヒラギノ角ゴ ProN W3"/>
              </a:rPr>
              <a:t>Union Graduate College is comprised of four schools offering master’s degrees and post-baccalaureate certificates in:</a:t>
            </a:r>
            <a:endParaRPr lang="en-US" altLang="en-US" sz="2400" dirty="0" smtClean="0">
              <a:ea typeface="ヒラギノ角ゴ ProN W3"/>
              <a:cs typeface="ヒラギノ角ゴ ProN W3"/>
            </a:endParaRPr>
          </a:p>
          <a:p>
            <a:pPr lvl="1" eaLnBrk="1" hangingPunct="1">
              <a:spcBef>
                <a:spcPct val="0"/>
              </a:spcBef>
              <a:spcAft>
                <a:spcPts val="300"/>
              </a:spcAft>
              <a:defRPr/>
            </a:pPr>
            <a:r>
              <a:rPr lang="en-US" altLang="en-US" sz="1800" dirty="0" smtClean="0">
                <a:solidFill>
                  <a:srgbClr val="000000"/>
                </a:solidFill>
                <a:ea typeface="ヒラギノ角ゴ ProN W3"/>
                <a:cs typeface="ヒラギノ角ゴ ProN W3"/>
              </a:rPr>
              <a:t>Management and Healthcare Management</a:t>
            </a:r>
          </a:p>
          <a:p>
            <a:pPr lvl="1" eaLnBrk="1" hangingPunct="1">
              <a:spcBef>
                <a:spcPct val="0"/>
              </a:spcBef>
              <a:spcAft>
                <a:spcPts val="300"/>
              </a:spcAft>
              <a:defRPr/>
            </a:pPr>
            <a:r>
              <a:rPr lang="en-US" altLang="en-US" sz="1800" dirty="0" smtClean="0">
                <a:solidFill>
                  <a:srgbClr val="000000"/>
                </a:solidFill>
              </a:rPr>
              <a:t>Engineering and Computer Science</a:t>
            </a:r>
          </a:p>
          <a:p>
            <a:pPr lvl="1" eaLnBrk="1" hangingPunct="1">
              <a:spcBef>
                <a:spcPct val="0"/>
              </a:spcBef>
              <a:spcAft>
                <a:spcPts val="300"/>
              </a:spcAft>
              <a:defRPr/>
            </a:pPr>
            <a:r>
              <a:rPr lang="en-US" altLang="en-US" sz="1800" dirty="0" smtClean="0">
                <a:solidFill>
                  <a:srgbClr val="000000"/>
                </a:solidFill>
              </a:rPr>
              <a:t>Education</a:t>
            </a:r>
          </a:p>
          <a:p>
            <a:pPr lvl="1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en-US" sz="1800" dirty="0" smtClean="0">
                <a:solidFill>
                  <a:srgbClr val="000000"/>
                </a:solidFill>
              </a:rPr>
              <a:t>Bioethics</a:t>
            </a:r>
          </a:p>
          <a:p>
            <a:pPr marL="225425" indent="-225425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en-US" altLang="en-US" sz="2400" dirty="0" smtClean="0">
                <a:solidFill>
                  <a:srgbClr val="000000"/>
                </a:solidFill>
              </a:rPr>
              <a:t>Effective communication (oral and written) is a required competency</a:t>
            </a:r>
          </a:p>
          <a:p>
            <a:pPr marL="225425" indent="-225425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en-US" altLang="en-US" sz="2400" dirty="0" smtClean="0">
                <a:solidFill>
                  <a:srgbClr val="000000"/>
                </a:solidFill>
              </a:rPr>
              <a:t>There is no college-wide writing resource center</a:t>
            </a:r>
          </a:p>
          <a:p>
            <a:pPr marL="225425" indent="-225425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en-US" altLang="en-US" sz="2400" dirty="0" smtClean="0">
                <a:solidFill>
                  <a:srgbClr val="000000"/>
                </a:solidFill>
              </a:rPr>
              <a:t>Graduate level statistics courses are offered in all schools</a:t>
            </a:r>
          </a:p>
          <a:p>
            <a:pPr lvl="1" eaLnBrk="1" hangingPunct="1">
              <a:lnSpc>
                <a:spcPct val="93000"/>
              </a:lnSpc>
              <a:spcBef>
                <a:spcPct val="0"/>
              </a:spcBef>
              <a:defRPr/>
            </a:pPr>
            <a:r>
              <a:rPr lang="en-US" altLang="en-US" sz="1800" dirty="0" smtClean="0">
                <a:solidFill>
                  <a:srgbClr val="000000"/>
                </a:solidFill>
              </a:rPr>
              <a:t>Required for MBA, elective for all other programs</a:t>
            </a:r>
          </a:p>
          <a:p>
            <a:pPr lvl="1" eaLnBrk="1" hangingPunct="1">
              <a:lnSpc>
                <a:spcPct val="93000"/>
              </a:lnSpc>
              <a:spcBef>
                <a:spcPct val="0"/>
              </a:spcBef>
              <a:defRPr/>
            </a:pPr>
            <a:r>
              <a:rPr lang="en-US" altLang="en-US" sz="1800" dirty="0" smtClean="0">
                <a:solidFill>
                  <a:srgbClr val="000000"/>
                </a:solidFill>
              </a:rPr>
              <a:t>Taught both on-line and in the classroom</a:t>
            </a:r>
          </a:p>
          <a:p>
            <a:pPr lvl="1" eaLnBrk="1" hangingPunct="1">
              <a:lnSpc>
                <a:spcPct val="93000"/>
              </a:lnSpc>
              <a:spcBef>
                <a:spcPct val="0"/>
              </a:spcBef>
              <a:defRPr/>
            </a:pPr>
            <a:endParaRPr lang="en-US" altLang="en-US" sz="1800" dirty="0" smtClean="0">
              <a:solidFill>
                <a:srgbClr val="000000"/>
              </a:solidFill>
            </a:endParaRPr>
          </a:p>
          <a:p>
            <a:pPr marL="457200" lvl="1" indent="0" eaLnBrk="1" hangingPunct="1">
              <a:lnSpc>
                <a:spcPct val="93000"/>
              </a:lnSpc>
              <a:spcBef>
                <a:spcPct val="0"/>
              </a:spcBef>
              <a:buFontTx/>
              <a:buNone/>
              <a:defRPr/>
            </a:pPr>
            <a:endParaRPr lang="en-US" altLang="en-US" sz="14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3000"/>
              </a:lnSpc>
              <a:spcBef>
                <a:spcPct val="0"/>
              </a:spcBef>
              <a:defRPr/>
            </a:pPr>
            <a:endParaRPr lang="en-US" alt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nodeType="clickPar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621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CustomShape 1"/>
          <p:cNvSpPr>
            <a:spLocks noChangeArrowheads="1"/>
          </p:cNvSpPr>
          <p:nvPr/>
        </p:nvSpPr>
        <p:spPr bwMode="auto">
          <a:xfrm>
            <a:off x="1447800" y="0"/>
            <a:ext cx="7696200" cy="99060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48" name="TextShape 2"/>
          <p:cNvSpPr txBox="1">
            <a:spLocks noChangeArrowheads="1"/>
          </p:cNvSpPr>
          <p:nvPr/>
        </p:nvSpPr>
        <p:spPr bwMode="auto">
          <a:xfrm>
            <a:off x="7524750" y="6246813"/>
            <a:ext cx="1762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6E858D04-24F4-4239-BF3A-F105B17016FD}" type="slidenum">
              <a:rPr lang="en-US" altLang="en-US" sz="1200">
                <a:solidFill>
                  <a:srgbClr val="000000"/>
                </a:solidFill>
                <a:ea typeface="SimSun" pitchFamily="2" charset="-122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800">
              <a:ea typeface="SimSun" pitchFamily="2" charset="-122"/>
            </a:endParaRPr>
          </a:p>
        </p:txBody>
      </p:sp>
      <p:sp>
        <p:nvSpPr>
          <p:cNvPr id="6149" name="TextShape 3"/>
          <p:cNvSpPr txBox="1">
            <a:spLocks noChangeArrowheads="1"/>
          </p:cNvSpPr>
          <p:nvPr/>
        </p:nvSpPr>
        <p:spPr bwMode="auto">
          <a:xfrm>
            <a:off x="1765300" y="152400"/>
            <a:ext cx="73787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129240" bIns="45000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/>
              <a:t>Expectations</a:t>
            </a:r>
          </a:p>
        </p:txBody>
      </p:sp>
      <p:pic>
        <p:nvPicPr>
          <p:cNvPr id="6150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0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CustomShape 4"/>
          <p:cNvSpPr>
            <a:spLocks noChangeArrowheads="1"/>
          </p:cNvSpPr>
          <p:nvPr/>
        </p:nvSpPr>
        <p:spPr bwMode="auto">
          <a:xfrm>
            <a:off x="304800" y="1371600"/>
            <a:ext cx="8610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129240" bIns="0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225425" indent="-225425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en-US" altLang="en-US" sz="2400" dirty="0" smtClean="0">
                <a:solidFill>
                  <a:srgbClr val="000000"/>
                </a:solidFill>
                <a:ea typeface="ヒラギノ角ゴ ProN W3"/>
                <a:cs typeface="ヒラギノ角ゴ ProN W3"/>
              </a:rPr>
              <a:t>Students in professional master’s degree programs aspire to leadership positions in their fields</a:t>
            </a:r>
          </a:p>
          <a:p>
            <a:pPr marL="225425" indent="-225425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en-US" altLang="en-US" sz="2400" dirty="0" smtClean="0">
                <a:solidFill>
                  <a:srgbClr val="000000"/>
                </a:solidFill>
                <a:ea typeface="ヒラギノ角ゴ ProN W3"/>
                <a:cs typeface="ヒラギノ角ゴ ProN W3"/>
              </a:rPr>
              <a:t>Communication is a core competency for professional success and upward mobility</a:t>
            </a:r>
          </a:p>
          <a:p>
            <a:pPr marL="225425" indent="-225425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en-US" altLang="en-US" sz="2400" dirty="0" smtClean="0">
                <a:solidFill>
                  <a:srgbClr val="000000"/>
                </a:solidFill>
                <a:ea typeface="ヒラギノ角ゴ ProN W3"/>
                <a:cs typeface="ヒラギノ角ゴ ProN W3"/>
              </a:rPr>
              <a:t>Our programs develop writing competency across the curricula</a:t>
            </a:r>
            <a:endParaRPr lang="en-US" altLang="en-US" sz="2400" dirty="0" smtClean="0">
              <a:ea typeface="ヒラギノ角ゴ ProN W3"/>
              <a:cs typeface="ヒラギノ角ゴ ProN W3"/>
            </a:endParaRPr>
          </a:p>
          <a:p>
            <a:pPr marL="225425" indent="-225425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en-US" altLang="en-US" sz="2400" dirty="0" smtClean="0">
                <a:solidFill>
                  <a:srgbClr val="000000"/>
                </a:solidFill>
              </a:rPr>
              <a:t>In statistics courses we focus on writing professional quality reports and presentations that communicate the results of statistical analysis</a:t>
            </a:r>
          </a:p>
          <a:p>
            <a:pPr lvl="1" eaLnBrk="1" hangingPunct="1">
              <a:lnSpc>
                <a:spcPct val="93000"/>
              </a:lnSpc>
              <a:spcBef>
                <a:spcPct val="0"/>
              </a:spcBef>
              <a:defRPr/>
            </a:pPr>
            <a:r>
              <a:rPr lang="en-US" altLang="en-US" sz="2000" dirty="0" smtClean="0">
                <a:solidFill>
                  <a:srgbClr val="000000"/>
                </a:solidFill>
              </a:rPr>
              <a:t>In lay language (no statistical jargon)</a:t>
            </a:r>
          </a:p>
          <a:p>
            <a:pPr lvl="1" eaLnBrk="1" hangingPunct="1">
              <a:lnSpc>
                <a:spcPct val="93000"/>
              </a:lnSpc>
              <a:spcBef>
                <a:spcPct val="0"/>
              </a:spcBef>
              <a:defRPr/>
            </a:pPr>
            <a:r>
              <a:rPr lang="en-US" altLang="en-US" sz="2000" dirty="0" smtClean="0">
                <a:solidFill>
                  <a:srgbClr val="000000"/>
                </a:solidFill>
              </a:rPr>
              <a:t>In the context of the business problem</a:t>
            </a:r>
          </a:p>
          <a:p>
            <a:pPr lvl="1" eaLnBrk="1" hangingPunct="1">
              <a:lnSpc>
                <a:spcPct val="93000"/>
              </a:lnSpc>
              <a:spcBef>
                <a:spcPct val="0"/>
              </a:spcBef>
              <a:defRPr/>
            </a:pPr>
            <a:endParaRPr lang="en-US" altLang="en-US" sz="1800" dirty="0" smtClean="0">
              <a:solidFill>
                <a:srgbClr val="000000"/>
              </a:solidFill>
            </a:endParaRPr>
          </a:p>
          <a:p>
            <a:pPr marL="457200" lvl="1" indent="0" eaLnBrk="1" hangingPunct="1">
              <a:lnSpc>
                <a:spcPct val="93000"/>
              </a:lnSpc>
              <a:spcBef>
                <a:spcPct val="0"/>
              </a:spcBef>
              <a:buFontTx/>
              <a:buNone/>
              <a:defRPr/>
            </a:pPr>
            <a:endParaRPr lang="en-US" altLang="en-US" sz="14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3000"/>
              </a:lnSpc>
              <a:spcBef>
                <a:spcPct val="0"/>
              </a:spcBef>
              <a:defRPr/>
            </a:pPr>
            <a:endParaRPr lang="en-US" alt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nodeType="clickPar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621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CustomShape 1"/>
          <p:cNvSpPr>
            <a:spLocks noChangeArrowheads="1"/>
          </p:cNvSpPr>
          <p:nvPr/>
        </p:nvSpPr>
        <p:spPr bwMode="auto">
          <a:xfrm>
            <a:off x="1447800" y="0"/>
            <a:ext cx="7696200" cy="99060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2" name="TextShape 2"/>
          <p:cNvSpPr txBox="1">
            <a:spLocks noChangeArrowheads="1"/>
          </p:cNvSpPr>
          <p:nvPr/>
        </p:nvSpPr>
        <p:spPr bwMode="auto">
          <a:xfrm>
            <a:off x="7524750" y="6246813"/>
            <a:ext cx="1762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69FF1BB6-9A52-4B8F-9366-500597E00F45}" type="slidenum">
              <a:rPr lang="en-US" altLang="en-US" sz="1200">
                <a:solidFill>
                  <a:srgbClr val="000000"/>
                </a:solidFill>
                <a:ea typeface="SimSun" pitchFamily="2" charset="-122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800">
              <a:ea typeface="SimSun" pitchFamily="2" charset="-122"/>
            </a:endParaRPr>
          </a:p>
        </p:txBody>
      </p:sp>
      <p:sp>
        <p:nvSpPr>
          <p:cNvPr id="7173" name="TextShape 3"/>
          <p:cNvSpPr txBox="1">
            <a:spLocks noChangeArrowheads="1"/>
          </p:cNvSpPr>
          <p:nvPr/>
        </p:nvSpPr>
        <p:spPr bwMode="auto">
          <a:xfrm>
            <a:off x="1765300" y="152400"/>
            <a:ext cx="73787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129240" bIns="45000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/>
              <a:t>Observed Writing Issues </a:t>
            </a:r>
          </a:p>
        </p:txBody>
      </p:sp>
      <p:pic>
        <p:nvPicPr>
          <p:cNvPr id="7174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0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CustomShape 4"/>
          <p:cNvSpPr>
            <a:spLocks noChangeArrowheads="1"/>
          </p:cNvSpPr>
          <p:nvPr/>
        </p:nvSpPr>
        <p:spPr bwMode="auto">
          <a:xfrm>
            <a:off x="304800" y="1371600"/>
            <a:ext cx="8610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129240" bIns="0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225425" indent="-225425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en-US" altLang="en-US" sz="2400" dirty="0" smtClean="0">
                <a:solidFill>
                  <a:srgbClr val="000000"/>
                </a:solidFill>
                <a:ea typeface="ヒラギノ角ゴ ProN W3"/>
                <a:cs typeface="ヒラギノ角ゴ ProN W3"/>
              </a:rPr>
              <a:t>There is a wide range of </a:t>
            </a:r>
            <a:r>
              <a:rPr lang="en-US" altLang="en-US" sz="2400" smtClean="0">
                <a:solidFill>
                  <a:srgbClr val="000000"/>
                </a:solidFill>
                <a:ea typeface="ヒラギノ角ゴ ProN W3"/>
                <a:cs typeface="ヒラギノ角ゴ ProN W3"/>
              </a:rPr>
              <a:t>writing skill </a:t>
            </a:r>
            <a:r>
              <a:rPr lang="en-US" altLang="en-US" sz="2400" dirty="0" smtClean="0">
                <a:solidFill>
                  <a:srgbClr val="000000"/>
                </a:solidFill>
                <a:ea typeface="ヒラギノ角ゴ ProN W3"/>
                <a:cs typeface="ヒラギノ角ゴ ProN W3"/>
              </a:rPr>
              <a:t>based on:</a:t>
            </a:r>
          </a:p>
          <a:p>
            <a:pPr marL="968375" lvl="1" indent="-225425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en-US" altLang="en-US" sz="2000" dirty="0" smtClean="0">
                <a:solidFill>
                  <a:srgbClr val="000000"/>
                </a:solidFill>
                <a:ea typeface="ヒラギノ角ゴ ProN W3"/>
                <a:cs typeface="ヒラギノ角ゴ ProN W3"/>
              </a:rPr>
              <a:t>Undergraduate major</a:t>
            </a:r>
          </a:p>
          <a:p>
            <a:pPr marL="968375" lvl="1" indent="-225425" eaLnBrk="1" hangingPunct="1">
              <a:spcBef>
                <a:spcPct val="0"/>
              </a:spcBef>
              <a:spcAft>
                <a:spcPts val="1200"/>
              </a:spcAft>
              <a:defRPr/>
            </a:pPr>
            <a:r>
              <a:rPr lang="en-US" altLang="en-US" sz="2000" dirty="0" smtClean="0">
                <a:solidFill>
                  <a:srgbClr val="000000"/>
                </a:solidFill>
                <a:ea typeface="ヒラギノ角ゴ ProN W3"/>
                <a:cs typeface="ヒラギノ角ゴ ProN W3"/>
              </a:rPr>
              <a:t>Amount of professional work experience</a:t>
            </a:r>
            <a:endParaRPr lang="en-US" altLang="en-US" sz="2000" dirty="0" smtClean="0">
              <a:ea typeface="ヒラギノ角ゴ ProN W3"/>
              <a:cs typeface="ヒラギノ角ゴ ProN W3"/>
            </a:endParaRPr>
          </a:p>
          <a:p>
            <a:pPr marL="225425" indent="-225425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en-US" altLang="en-US" sz="2400" dirty="0" smtClean="0">
                <a:solidFill>
                  <a:srgbClr val="000000"/>
                </a:solidFill>
              </a:rPr>
              <a:t>Many students are unfamiliar with technical writing</a:t>
            </a:r>
          </a:p>
          <a:p>
            <a:pPr marL="225425" indent="-225425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en-US" altLang="en-US" sz="2400" dirty="0" smtClean="0">
                <a:solidFill>
                  <a:srgbClr val="000000"/>
                </a:solidFill>
              </a:rPr>
              <a:t>Many students are unfamiliar with common professional writing formats</a:t>
            </a:r>
          </a:p>
          <a:p>
            <a:pPr lvl="1" eaLnBrk="1" hangingPunct="1">
              <a:lnSpc>
                <a:spcPct val="93000"/>
              </a:lnSpc>
              <a:spcBef>
                <a:spcPct val="0"/>
              </a:spcBef>
              <a:defRPr/>
            </a:pPr>
            <a:r>
              <a:rPr lang="en-US" altLang="en-US" sz="2000" dirty="0" smtClean="0">
                <a:solidFill>
                  <a:srgbClr val="000000"/>
                </a:solidFill>
              </a:rPr>
              <a:t>Technical reports</a:t>
            </a:r>
          </a:p>
          <a:p>
            <a:pPr lvl="1" eaLnBrk="1" hangingPunct="1">
              <a:lnSpc>
                <a:spcPct val="93000"/>
              </a:lnSpc>
              <a:spcBef>
                <a:spcPct val="0"/>
              </a:spcBef>
              <a:defRPr/>
            </a:pPr>
            <a:r>
              <a:rPr lang="en-US" altLang="en-US" sz="2000" dirty="0" smtClean="0">
                <a:solidFill>
                  <a:srgbClr val="000000"/>
                </a:solidFill>
              </a:rPr>
              <a:t>Abstracts</a:t>
            </a:r>
          </a:p>
          <a:p>
            <a:pPr lvl="1" eaLnBrk="1" hangingPunct="1">
              <a:lnSpc>
                <a:spcPct val="93000"/>
              </a:lnSpc>
              <a:spcBef>
                <a:spcPct val="0"/>
              </a:spcBef>
              <a:defRPr/>
            </a:pPr>
            <a:r>
              <a:rPr lang="en-US" altLang="en-US" sz="2000" dirty="0" smtClean="0">
                <a:solidFill>
                  <a:srgbClr val="000000"/>
                </a:solidFill>
              </a:rPr>
              <a:t>Journal articles</a:t>
            </a:r>
          </a:p>
          <a:p>
            <a:pPr lvl="1" eaLnBrk="1" hangingPunct="1">
              <a:lnSpc>
                <a:spcPct val="93000"/>
              </a:lnSpc>
              <a:spcBef>
                <a:spcPct val="0"/>
              </a:spcBef>
              <a:defRPr/>
            </a:pPr>
            <a:r>
              <a:rPr lang="en-US" altLang="en-US" sz="2000" dirty="0" smtClean="0">
                <a:solidFill>
                  <a:srgbClr val="000000"/>
                </a:solidFill>
              </a:rPr>
              <a:t>Project proposals</a:t>
            </a:r>
          </a:p>
          <a:p>
            <a:pPr lvl="1" eaLnBrk="1" hangingPunct="1">
              <a:lnSpc>
                <a:spcPct val="93000"/>
              </a:lnSpc>
              <a:spcBef>
                <a:spcPct val="0"/>
              </a:spcBef>
              <a:defRPr/>
            </a:pPr>
            <a:endParaRPr lang="en-US" altLang="en-US" sz="1800" dirty="0" smtClean="0">
              <a:solidFill>
                <a:srgbClr val="000000"/>
              </a:solidFill>
            </a:endParaRPr>
          </a:p>
          <a:p>
            <a:pPr marL="457200" lvl="1" indent="0" eaLnBrk="1" hangingPunct="1">
              <a:lnSpc>
                <a:spcPct val="93000"/>
              </a:lnSpc>
              <a:spcBef>
                <a:spcPct val="0"/>
              </a:spcBef>
              <a:buFontTx/>
              <a:buNone/>
              <a:defRPr/>
            </a:pPr>
            <a:endParaRPr lang="en-US" altLang="en-US" sz="14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3000"/>
              </a:lnSpc>
              <a:spcBef>
                <a:spcPct val="0"/>
              </a:spcBef>
              <a:defRPr/>
            </a:pPr>
            <a:endParaRPr lang="en-US" alt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nodeType="clickPar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621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CustomShape 1"/>
          <p:cNvSpPr>
            <a:spLocks noChangeArrowheads="1"/>
          </p:cNvSpPr>
          <p:nvPr/>
        </p:nvSpPr>
        <p:spPr bwMode="auto">
          <a:xfrm>
            <a:off x="1447800" y="0"/>
            <a:ext cx="7696200" cy="99060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6" name="TextShape 2"/>
          <p:cNvSpPr txBox="1">
            <a:spLocks noChangeArrowheads="1"/>
          </p:cNvSpPr>
          <p:nvPr/>
        </p:nvSpPr>
        <p:spPr bwMode="auto">
          <a:xfrm>
            <a:off x="8534400" y="6342063"/>
            <a:ext cx="1762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BAFE3651-D6C0-4488-A5AA-83D3218095BA}" type="slidenum">
              <a:rPr lang="en-US" altLang="en-US" sz="1200">
                <a:solidFill>
                  <a:srgbClr val="000000"/>
                </a:solidFill>
                <a:ea typeface="SimSun" pitchFamily="2" charset="-122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800">
              <a:ea typeface="SimSun" pitchFamily="2" charset="-122"/>
            </a:endParaRPr>
          </a:p>
        </p:txBody>
      </p:sp>
      <p:sp>
        <p:nvSpPr>
          <p:cNvPr id="8197" name="TextShape 3"/>
          <p:cNvSpPr txBox="1">
            <a:spLocks noChangeArrowheads="1"/>
          </p:cNvSpPr>
          <p:nvPr/>
        </p:nvSpPr>
        <p:spPr bwMode="auto">
          <a:xfrm>
            <a:off x="1765300" y="152400"/>
            <a:ext cx="73787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129240" bIns="45000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/>
              <a:t>Pedagogical Approach</a:t>
            </a:r>
          </a:p>
        </p:txBody>
      </p:sp>
      <p:pic>
        <p:nvPicPr>
          <p:cNvPr id="8198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0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CustomShape 4"/>
          <p:cNvSpPr>
            <a:spLocks noChangeArrowheads="1"/>
          </p:cNvSpPr>
          <p:nvPr/>
        </p:nvSpPr>
        <p:spPr bwMode="auto">
          <a:xfrm>
            <a:off x="304800" y="1196975"/>
            <a:ext cx="8610600" cy="169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129240" bIns="0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225425" indent="-225425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en-US" altLang="en-US" sz="2400" dirty="0" smtClean="0">
                <a:solidFill>
                  <a:srgbClr val="000000"/>
                </a:solidFill>
                <a:ea typeface="ヒラギノ角ゴ ProN W3"/>
                <a:cs typeface="ヒラギノ角ゴ ProN W3"/>
              </a:rPr>
              <a:t>Problem-solving approach to statistics</a:t>
            </a:r>
          </a:p>
          <a:p>
            <a:pPr marL="968375" lvl="1" indent="-225425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en-US" altLang="en-US" sz="2000" dirty="0" smtClean="0">
                <a:solidFill>
                  <a:srgbClr val="000000"/>
                </a:solidFill>
                <a:ea typeface="ヒラギノ角ゴ ProN W3"/>
                <a:cs typeface="ヒラギノ角ゴ ProN W3"/>
              </a:rPr>
              <a:t>Statistical analysis supports decision-making</a:t>
            </a:r>
          </a:p>
          <a:p>
            <a:pPr marL="968375" lvl="1" indent="-225425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en-US" altLang="en-US" sz="2000" dirty="0" smtClean="0">
                <a:solidFill>
                  <a:srgbClr val="000000"/>
                </a:solidFill>
                <a:ea typeface="ヒラギノ角ゴ ProN W3"/>
                <a:cs typeface="ヒラギノ角ゴ ProN W3"/>
              </a:rPr>
              <a:t>Effectively communicating statistical results to decision-makers in the language of the business is expected.</a:t>
            </a:r>
            <a:endParaRPr lang="en-US" altLang="en-US" sz="2000" dirty="0" smtClean="0">
              <a:solidFill>
                <a:srgbClr val="000000"/>
              </a:solidFill>
            </a:endParaRPr>
          </a:p>
          <a:p>
            <a:pPr lvl="1" eaLnBrk="1" hangingPunct="1">
              <a:lnSpc>
                <a:spcPct val="93000"/>
              </a:lnSpc>
              <a:spcBef>
                <a:spcPct val="0"/>
              </a:spcBef>
              <a:defRPr/>
            </a:pPr>
            <a:endParaRPr lang="en-US" altLang="en-US" sz="1800" dirty="0" smtClean="0">
              <a:solidFill>
                <a:srgbClr val="000000"/>
              </a:solidFill>
            </a:endParaRPr>
          </a:p>
          <a:p>
            <a:pPr marL="457200" lvl="1" indent="0" eaLnBrk="1" hangingPunct="1">
              <a:lnSpc>
                <a:spcPct val="93000"/>
              </a:lnSpc>
              <a:spcBef>
                <a:spcPct val="0"/>
              </a:spcBef>
              <a:buFontTx/>
              <a:buNone/>
              <a:defRPr/>
            </a:pPr>
            <a:endParaRPr lang="en-US" altLang="en-US" sz="14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3000"/>
              </a:lnSpc>
              <a:spcBef>
                <a:spcPct val="0"/>
              </a:spcBef>
              <a:defRPr/>
            </a:pPr>
            <a:endParaRPr lang="en-US" altLang="en-US" sz="1800" dirty="0" smtClean="0"/>
          </a:p>
        </p:txBody>
      </p:sp>
      <p:pic>
        <p:nvPicPr>
          <p:cNvPr id="820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687638"/>
            <a:ext cx="5162550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1" name="CustomShape 5"/>
          <p:cNvSpPr>
            <a:spLocks noChangeArrowheads="1"/>
          </p:cNvSpPr>
          <p:nvPr/>
        </p:nvSpPr>
        <p:spPr bwMode="auto">
          <a:xfrm>
            <a:off x="3505200" y="4419600"/>
            <a:ext cx="1990725" cy="604838"/>
          </a:xfrm>
          <a:prstGeom prst="ellipse">
            <a:avLst/>
          </a:prstGeom>
          <a:noFill/>
          <a:ln w="3492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2" name="CustomShape 5"/>
          <p:cNvSpPr>
            <a:spLocks noChangeArrowheads="1"/>
          </p:cNvSpPr>
          <p:nvPr/>
        </p:nvSpPr>
        <p:spPr bwMode="auto">
          <a:xfrm>
            <a:off x="1981200" y="3530600"/>
            <a:ext cx="1905000" cy="762000"/>
          </a:xfrm>
          <a:prstGeom prst="ellipse">
            <a:avLst/>
          </a:prstGeom>
          <a:noFill/>
          <a:ln w="3492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" name="CustomShape 4"/>
          <p:cNvSpPr>
            <a:spLocks noChangeArrowheads="1"/>
          </p:cNvSpPr>
          <p:nvPr/>
        </p:nvSpPr>
        <p:spPr bwMode="auto">
          <a:xfrm>
            <a:off x="231775" y="5257800"/>
            <a:ext cx="8302625" cy="137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129240" bIns="0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225425" indent="-225425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en-US" altLang="en-US" sz="2400" dirty="0" smtClean="0">
                <a:solidFill>
                  <a:srgbClr val="000000"/>
                </a:solidFill>
                <a:ea typeface="ヒラギノ角ゴ ProN W3"/>
                <a:cs typeface="ヒラギノ角ゴ ProN W3"/>
              </a:rPr>
              <a:t>1/3, 1/3, 1/3 guideline</a:t>
            </a:r>
          </a:p>
          <a:p>
            <a:pPr marL="968375" lvl="1" indent="-225425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en-US" altLang="en-US" sz="2000" dirty="0" smtClean="0">
                <a:solidFill>
                  <a:srgbClr val="000000"/>
                </a:solidFill>
              </a:rPr>
              <a:t>Spend 1/3 of your time on developing a clear, concise problem statement, 1/3 of your time on analysis, and 1/3 of your time communicating results</a:t>
            </a:r>
          </a:p>
          <a:p>
            <a:pPr marL="457200" lvl="1" indent="0" eaLnBrk="1" hangingPunct="1">
              <a:lnSpc>
                <a:spcPct val="93000"/>
              </a:lnSpc>
              <a:spcBef>
                <a:spcPct val="0"/>
              </a:spcBef>
              <a:buFontTx/>
              <a:buNone/>
              <a:defRPr/>
            </a:pPr>
            <a:endParaRPr lang="en-US" altLang="en-US" sz="14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3000"/>
              </a:lnSpc>
              <a:spcBef>
                <a:spcPct val="0"/>
              </a:spcBef>
              <a:defRPr/>
            </a:pPr>
            <a:endParaRPr lang="en-US" alt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nodeType="clickPar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621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CustomShape 1"/>
          <p:cNvSpPr>
            <a:spLocks noChangeArrowheads="1"/>
          </p:cNvSpPr>
          <p:nvPr/>
        </p:nvSpPr>
        <p:spPr bwMode="auto">
          <a:xfrm>
            <a:off x="1447800" y="0"/>
            <a:ext cx="7696200" cy="99060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0" name="TextShape 2"/>
          <p:cNvSpPr txBox="1">
            <a:spLocks noChangeArrowheads="1"/>
          </p:cNvSpPr>
          <p:nvPr/>
        </p:nvSpPr>
        <p:spPr bwMode="auto">
          <a:xfrm>
            <a:off x="7524750" y="6246813"/>
            <a:ext cx="1762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8F136D4-7DF3-4419-A38A-D33269523D4F}" type="slidenum">
              <a:rPr lang="en-US" altLang="en-US" sz="1200">
                <a:solidFill>
                  <a:srgbClr val="000000"/>
                </a:solidFill>
                <a:ea typeface="SimSun" pitchFamily="2" charset="-122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800">
              <a:ea typeface="SimSun" pitchFamily="2" charset="-122"/>
            </a:endParaRPr>
          </a:p>
        </p:txBody>
      </p:sp>
      <p:sp>
        <p:nvSpPr>
          <p:cNvPr id="9221" name="TextShape 3"/>
          <p:cNvSpPr txBox="1">
            <a:spLocks noChangeArrowheads="1"/>
          </p:cNvSpPr>
          <p:nvPr/>
        </p:nvSpPr>
        <p:spPr bwMode="auto">
          <a:xfrm>
            <a:off x="1765300" y="152400"/>
            <a:ext cx="73787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129240" bIns="45000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Classroom Activities Include Writing</a:t>
            </a:r>
          </a:p>
        </p:txBody>
      </p:sp>
      <p:pic>
        <p:nvPicPr>
          <p:cNvPr id="9222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0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CustomShape 4"/>
          <p:cNvSpPr>
            <a:spLocks noChangeArrowheads="1"/>
          </p:cNvSpPr>
          <p:nvPr/>
        </p:nvSpPr>
        <p:spPr bwMode="auto">
          <a:xfrm>
            <a:off x="304800" y="1371600"/>
            <a:ext cx="8610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129240" bIns="0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225425" indent="-225425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en-US" altLang="en-US" sz="2400" dirty="0" smtClean="0">
                <a:solidFill>
                  <a:srgbClr val="000000"/>
                </a:solidFill>
                <a:ea typeface="ヒラギノ角ゴ ProN W3"/>
                <a:cs typeface="ヒラギノ角ゴ ProN W3"/>
              </a:rPr>
              <a:t>Small group activity – What is a good hospital stay?</a:t>
            </a:r>
          </a:p>
          <a:p>
            <a:pPr marL="968375" lvl="1" indent="-225425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en-US" altLang="en-US" sz="2000" dirty="0" smtClean="0">
                <a:solidFill>
                  <a:srgbClr val="000000"/>
                </a:solidFill>
                <a:ea typeface="ヒラギノ角ゴ ProN W3"/>
                <a:cs typeface="ヒラギノ角ゴ ProN W3"/>
              </a:rPr>
              <a:t>Given a vague question small groups write out a clear and precise problem statement.</a:t>
            </a:r>
          </a:p>
          <a:p>
            <a:pPr marL="968375" lvl="1" indent="-225425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en-US" altLang="en-US" sz="2000" dirty="0" smtClean="0">
                <a:solidFill>
                  <a:srgbClr val="000000"/>
                </a:solidFill>
                <a:ea typeface="ヒラギノ角ゴ ProN W3"/>
                <a:cs typeface="ヒラギノ角ゴ ProN W3"/>
              </a:rPr>
              <a:t>Classroom discussion of the different problem statements created from the same question illustrates the need for careful problem specification</a:t>
            </a:r>
            <a:endParaRPr lang="en-US" altLang="en-US" sz="2000" dirty="0" smtClean="0">
              <a:ea typeface="ヒラギノ角ゴ ProN W3"/>
              <a:cs typeface="ヒラギノ角ゴ ProN W3"/>
            </a:endParaRPr>
          </a:p>
          <a:p>
            <a:pPr marL="225425" indent="-225425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en-US" altLang="en-US" sz="2400" dirty="0" smtClean="0">
                <a:solidFill>
                  <a:srgbClr val="000000"/>
                </a:solidFill>
              </a:rPr>
              <a:t>Individual activity followed by class discussion – review business memo</a:t>
            </a:r>
          </a:p>
          <a:p>
            <a:pPr marL="225425" indent="-225425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en-US" altLang="en-US" sz="2400" dirty="0" smtClean="0">
                <a:solidFill>
                  <a:srgbClr val="000000"/>
                </a:solidFill>
              </a:rPr>
              <a:t>Class discussion – review abstracts from published articles</a:t>
            </a:r>
          </a:p>
          <a:p>
            <a:pPr marL="225425" indent="-225425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en-US" altLang="en-US" sz="2400" dirty="0" smtClean="0">
                <a:solidFill>
                  <a:srgbClr val="000000"/>
                </a:solidFill>
              </a:rPr>
              <a:t>On-line discussion – piloting a survey</a:t>
            </a:r>
          </a:p>
          <a:p>
            <a:pPr lvl="1" eaLnBrk="1" hangingPunct="1">
              <a:lnSpc>
                <a:spcPct val="93000"/>
              </a:lnSpc>
              <a:spcBef>
                <a:spcPct val="0"/>
              </a:spcBef>
              <a:defRPr/>
            </a:pPr>
            <a:endParaRPr lang="en-US" altLang="en-US" sz="1800" dirty="0" smtClean="0">
              <a:solidFill>
                <a:srgbClr val="000000"/>
              </a:solidFill>
            </a:endParaRPr>
          </a:p>
          <a:p>
            <a:pPr marL="457200" lvl="1" indent="0" eaLnBrk="1" hangingPunct="1">
              <a:lnSpc>
                <a:spcPct val="93000"/>
              </a:lnSpc>
              <a:spcBef>
                <a:spcPct val="0"/>
              </a:spcBef>
              <a:buFontTx/>
              <a:buNone/>
              <a:defRPr/>
            </a:pPr>
            <a:endParaRPr lang="en-US" altLang="en-US" sz="14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3000"/>
              </a:lnSpc>
              <a:spcBef>
                <a:spcPct val="0"/>
              </a:spcBef>
              <a:defRPr/>
            </a:pPr>
            <a:endParaRPr lang="en-US" alt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nodeType="clickPar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621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CustomShape 1"/>
          <p:cNvSpPr>
            <a:spLocks noChangeArrowheads="1"/>
          </p:cNvSpPr>
          <p:nvPr/>
        </p:nvSpPr>
        <p:spPr bwMode="auto">
          <a:xfrm>
            <a:off x="1447800" y="0"/>
            <a:ext cx="7696200" cy="99060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44" name="TextShape 2"/>
          <p:cNvSpPr txBox="1">
            <a:spLocks noChangeArrowheads="1"/>
          </p:cNvSpPr>
          <p:nvPr/>
        </p:nvSpPr>
        <p:spPr bwMode="auto">
          <a:xfrm>
            <a:off x="7524750" y="6246813"/>
            <a:ext cx="1762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20474D5-841A-4D88-84F7-005C9134CD42}" type="slidenum">
              <a:rPr lang="en-US" altLang="en-US" sz="1200">
                <a:solidFill>
                  <a:srgbClr val="000000"/>
                </a:solidFill>
                <a:ea typeface="SimSun" pitchFamily="2" charset="-122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800">
              <a:ea typeface="SimSun" pitchFamily="2" charset="-122"/>
            </a:endParaRPr>
          </a:p>
        </p:txBody>
      </p:sp>
      <p:sp>
        <p:nvSpPr>
          <p:cNvPr id="10245" name="TextShape 3"/>
          <p:cNvSpPr txBox="1">
            <a:spLocks noChangeArrowheads="1"/>
          </p:cNvSpPr>
          <p:nvPr/>
        </p:nvSpPr>
        <p:spPr bwMode="auto">
          <a:xfrm>
            <a:off x="1765300" y="152400"/>
            <a:ext cx="73787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129240" bIns="45000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/>
              <a:t>Student Learning Assessments</a:t>
            </a:r>
          </a:p>
        </p:txBody>
      </p:sp>
      <p:pic>
        <p:nvPicPr>
          <p:cNvPr id="1024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0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CustomShape 4"/>
          <p:cNvSpPr>
            <a:spLocks noChangeArrowheads="1"/>
          </p:cNvSpPr>
          <p:nvPr/>
        </p:nvSpPr>
        <p:spPr bwMode="auto">
          <a:xfrm>
            <a:off x="304800" y="1371600"/>
            <a:ext cx="8610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129240" bIns="0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r>
              <a:rPr lang="en-US" altLang="en-US" sz="2400" u="sng" dirty="0" smtClean="0">
                <a:solidFill>
                  <a:srgbClr val="000000"/>
                </a:solidFill>
                <a:ea typeface="ヒラギノ角ゴ ProN W3"/>
                <a:cs typeface="ヒラギノ角ゴ ProN W3"/>
              </a:rPr>
              <a:t>Management</a:t>
            </a:r>
          </a:p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en-US" altLang="en-US" sz="2400" dirty="0" smtClean="0">
                <a:solidFill>
                  <a:srgbClr val="000000"/>
                </a:solidFill>
                <a:ea typeface="ヒラギノ角ゴ ProN W3"/>
                <a:cs typeface="ヒラギノ角ゴ ProN W3"/>
              </a:rPr>
              <a:t>One page memo summarizing a descriptive analysis</a:t>
            </a:r>
          </a:p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en-US" altLang="en-US" sz="2400" dirty="0" smtClean="0">
                <a:solidFill>
                  <a:srgbClr val="000000"/>
                </a:solidFill>
                <a:ea typeface="ヒラギノ角ゴ ProN W3"/>
                <a:cs typeface="ヒラギノ角ゴ ProN W3"/>
              </a:rPr>
              <a:t>Four presentation slides summarizing a test of hypothesis</a:t>
            </a:r>
          </a:p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en-US" altLang="en-US" sz="2400" dirty="0" smtClean="0">
                <a:solidFill>
                  <a:srgbClr val="000000"/>
                </a:solidFill>
                <a:ea typeface="ヒラギノ角ゴ ProN W3"/>
                <a:cs typeface="ヒラギノ角ゴ ProN W3"/>
              </a:rPr>
              <a:t>Two page technical report on using simple linear regression to develop a capital asset pricing model</a:t>
            </a:r>
          </a:p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en-US" altLang="en-US" sz="2400" dirty="0" smtClean="0">
                <a:solidFill>
                  <a:srgbClr val="000000"/>
                </a:solidFill>
                <a:ea typeface="ヒラギノ角ゴ ProN W3"/>
                <a:cs typeface="ヒラギノ角ゴ ProN W3"/>
              </a:rPr>
              <a:t>Three page technical paper summarizing a multiple regression case study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r>
              <a:rPr lang="en-US" altLang="en-US" sz="2400" u="sng" dirty="0" smtClean="0">
                <a:solidFill>
                  <a:srgbClr val="000000"/>
                </a:solidFill>
                <a:ea typeface="ヒラギノ角ゴ ProN W3"/>
                <a:cs typeface="ヒラギノ角ゴ ProN W3"/>
              </a:rPr>
              <a:t>Bioethics</a:t>
            </a:r>
          </a:p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en-US" altLang="en-US" sz="2400" dirty="0" smtClean="0">
                <a:solidFill>
                  <a:srgbClr val="000000"/>
                </a:solidFill>
                <a:ea typeface="ヒラギノ角ゴ ProN W3"/>
                <a:cs typeface="ヒラギノ角ゴ ProN W3"/>
              </a:rPr>
              <a:t>Ten question survey on a health-related topic</a:t>
            </a:r>
          </a:p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en-US" altLang="en-US" sz="2400" dirty="0" smtClean="0">
                <a:solidFill>
                  <a:srgbClr val="000000"/>
                </a:solidFill>
                <a:ea typeface="ヒラギノ角ゴ ProN W3"/>
                <a:cs typeface="ヒラギノ角ゴ ProN W3"/>
              </a:rPr>
              <a:t>Final project - ten page empirical research proposal</a:t>
            </a:r>
          </a:p>
          <a:p>
            <a:pPr lvl="1" eaLnBrk="1" hangingPunct="1">
              <a:lnSpc>
                <a:spcPct val="93000"/>
              </a:lnSpc>
              <a:spcBef>
                <a:spcPct val="0"/>
              </a:spcBef>
              <a:defRPr/>
            </a:pPr>
            <a:r>
              <a:rPr lang="en-US" altLang="en-US" sz="2000" dirty="0" smtClean="0">
                <a:solidFill>
                  <a:srgbClr val="000000"/>
                </a:solidFill>
              </a:rPr>
              <a:t>Periodic written one page progress reports</a:t>
            </a:r>
          </a:p>
          <a:p>
            <a:pPr marL="457200" lvl="1" indent="0" eaLnBrk="1" hangingPunct="1">
              <a:lnSpc>
                <a:spcPct val="93000"/>
              </a:lnSpc>
              <a:spcBef>
                <a:spcPct val="0"/>
              </a:spcBef>
              <a:buFontTx/>
              <a:buNone/>
              <a:defRPr/>
            </a:pPr>
            <a:endParaRPr lang="en-US" altLang="en-US" sz="14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3000"/>
              </a:lnSpc>
              <a:spcBef>
                <a:spcPct val="0"/>
              </a:spcBef>
              <a:defRPr/>
            </a:pPr>
            <a:endParaRPr lang="en-US" alt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nodeType="clickPar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621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CustomShape 1"/>
          <p:cNvSpPr>
            <a:spLocks noChangeArrowheads="1"/>
          </p:cNvSpPr>
          <p:nvPr/>
        </p:nvSpPr>
        <p:spPr bwMode="auto">
          <a:xfrm>
            <a:off x="1447800" y="0"/>
            <a:ext cx="7696200" cy="99060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68" name="TextShape 2"/>
          <p:cNvSpPr txBox="1">
            <a:spLocks noChangeArrowheads="1"/>
          </p:cNvSpPr>
          <p:nvPr/>
        </p:nvSpPr>
        <p:spPr bwMode="auto">
          <a:xfrm>
            <a:off x="8153400" y="6256338"/>
            <a:ext cx="628650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66CFAF40-B1F8-4328-99A9-93EAED8688AB}" type="slidenum">
              <a:rPr lang="en-US" altLang="en-US" sz="1200">
                <a:solidFill>
                  <a:srgbClr val="000000"/>
                </a:solidFill>
                <a:ea typeface="SimSun" pitchFamily="2" charset="-122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800">
              <a:ea typeface="SimSun" pitchFamily="2" charset="-122"/>
            </a:endParaRPr>
          </a:p>
        </p:txBody>
      </p:sp>
      <p:sp>
        <p:nvSpPr>
          <p:cNvPr id="11269" name="TextShape 3"/>
          <p:cNvSpPr txBox="1">
            <a:spLocks noChangeArrowheads="1"/>
          </p:cNvSpPr>
          <p:nvPr/>
        </p:nvSpPr>
        <p:spPr bwMode="auto">
          <a:xfrm>
            <a:off x="1600200" y="152400"/>
            <a:ext cx="7543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129240" bIns="45000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/>
              <a:t>Resources</a:t>
            </a:r>
          </a:p>
        </p:txBody>
      </p:sp>
      <p:pic>
        <p:nvPicPr>
          <p:cNvPr id="11270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0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CustomShape 4"/>
          <p:cNvSpPr>
            <a:spLocks noChangeArrowheads="1"/>
          </p:cNvSpPr>
          <p:nvPr/>
        </p:nvSpPr>
        <p:spPr bwMode="auto">
          <a:xfrm>
            <a:off x="304800" y="1266825"/>
            <a:ext cx="8610600" cy="518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129240" bIns="0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en-US" altLang="en-US" sz="2400" dirty="0" smtClean="0">
                <a:solidFill>
                  <a:srgbClr val="000000"/>
                </a:solidFill>
                <a:ea typeface="ヒラギノ角ゴ ProN W3"/>
                <a:cs typeface="ヒラギノ角ゴ ProN W3"/>
              </a:rPr>
              <a:t>Guidelines</a:t>
            </a:r>
          </a:p>
          <a:p>
            <a:pPr marL="1085850" lvl="1" indent="-342900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en-US" altLang="en-US" sz="2000" dirty="0" smtClean="0">
                <a:solidFill>
                  <a:srgbClr val="000000"/>
                </a:solidFill>
                <a:ea typeface="ヒラギノ角ゴ ProN W3"/>
                <a:cs typeface="ヒラギノ角ゴ ProN W3"/>
              </a:rPr>
              <a:t>Structure and content of a technical report</a:t>
            </a:r>
          </a:p>
          <a:p>
            <a:pPr marL="1085850" lvl="1" indent="-342900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en-US" altLang="en-US" sz="2000" dirty="0" smtClean="0">
                <a:solidFill>
                  <a:srgbClr val="000000"/>
                </a:solidFill>
                <a:ea typeface="ヒラギノ角ゴ ProN W3"/>
                <a:cs typeface="ヒラギノ角ゴ ProN W3"/>
              </a:rPr>
              <a:t>Constructing good survey questions</a:t>
            </a:r>
          </a:p>
          <a:p>
            <a:pPr lvl="1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endParaRPr lang="en-US" altLang="en-US" sz="2000" dirty="0" smtClean="0">
              <a:solidFill>
                <a:srgbClr val="000000"/>
              </a:solidFill>
              <a:ea typeface="ヒラギノ角ゴ ProN W3"/>
              <a:cs typeface="ヒラギノ角ゴ ProN W3"/>
            </a:endParaRPr>
          </a:p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en-US" altLang="en-US" sz="2400" dirty="0" smtClean="0">
                <a:solidFill>
                  <a:srgbClr val="000000"/>
                </a:solidFill>
                <a:ea typeface="ヒラギノ角ゴ ProN W3"/>
                <a:cs typeface="ヒラギノ角ゴ ProN W3"/>
              </a:rPr>
              <a:t>Case Study Guidance contains writing and presentation tips</a:t>
            </a:r>
          </a:p>
          <a:p>
            <a:pPr marL="1085850" lvl="1" indent="-342900" eaLnBrk="1" hangingPunct="1">
              <a:spcBef>
                <a:spcPct val="0"/>
              </a:spcBef>
              <a:spcAft>
                <a:spcPts val="600"/>
              </a:spcAft>
              <a:defRPr/>
            </a:pPr>
            <a:endParaRPr lang="en-US" altLang="en-US" sz="2000" dirty="0" smtClean="0">
              <a:solidFill>
                <a:srgbClr val="000000"/>
              </a:solidFill>
              <a:ea typeface="ヒラギノ角ゴ ProN W3"/>
              <a:cs typeface="ヒラギノ角ゴ ProN W3"/>
            </a:endParaRPr>
          </a:p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en-US" altLang="en-US" sz="2400" dirty="0" smtClean="0">
                <a:solidFill>
                  <a:srgbClr val="000000"/>
                </a:solidFill>
                <a:ea typeface="ヒラギノ角ゴ ProN W3"/>
                <a:cs typeface="ヒラギノ角ゴ ProN W3"/>
              </a:rPr>
              <a:t>Collection of published examples of reports, presentations, posters, abstracts, proposals posted on the learning management system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endParaRPr lang="en-US" altLang="en-US" sz="2400" dirty="0" smtClean="0">
              <a:solidFill>
                <a:srgbClr val="000000"/>
              </a:solidFill>
              <a:ea typeface="ヒラギノ角ゴ ProN W3"/>
              <a:cs typeface="ヒラギノ角ゴ ProN W3"/>
            </a:endParaRPr>
          </a:p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en-US" altLang="en-US" sz="2400" dirty="0" smtClean="0">
                <a:solidFill>
                  <a:srgbClr val="000000"/>
                </a:solidFill>
                <a:ea typeface="ヒラギノ角ゴ ProN W3"/>
                <a:cs typeface="ヒラギノ角ゴ ProN W3"/>
              </a:rPr>
              <a:t>Internet resources</a:t>
            </a:r>
          </a:p>
          <a:p>
            <a:pPr marL="1085850" lvl="1" indent="-342900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en-US" altLang="en-US" sz="2000" dirty="0" smtClean="0">
                <a:solidFill>
                  <a:srgbClr val="000000"/>
                </a:solidFill>
                <a:ea typeface="ヒラギノ角ゴ ProN W3"/>
                <a:cs typeface="ヒラギノ角ゴ ProN W3"/>
              </a:rPr>
              <a:t>Purdue Owl project</a:t>
            </a:r>
          </a:p>
          <a:p>
            <a:pPr marL="1085850" lvl="1" indent="-342900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en-US" altLang="en-US" sz="2000" dirty="0" smtClean="0">
                <a:solidFill>
                  <a:srgbClr val="000000"/>
                </a:solidFill>
                <a:ea typeface="ヒラギノ角ゴ ProN W3"/>
                <a:cs typeface="ヒラギノ角ゴ ProN W3"/>
              </a:rPr>
              <a:t>Author instructions from journals</a:t>
            </a:r>
          </a:p>
          <a:p>
            <a:pPr marL="457200" lvl="1" indent="0" eaLnBrk="1" hangingPunct="1">
              <a:lnSpc>
                <a:spcPct val="93000"/>
              </a:lnSpc>
              <a:spcBef>
                <a:spcPct val="0"/>
              </a:spcBef>
              <a:buFontTx/>
              <a:buNone/>
              <a:defRPr/>
            </a:pPr>
            <a:endParaRPr lang="en-US" altLang="en-US" sz="14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3000"/>
              </a:lnSpc>
              <a:spcBef>
                <a:spcPct val="0"/>
              </a:spcBef>
              <a:defRPr/>
            </a:pPr>
            <a:endParaRPr lang="en-US" alt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nodeType="clickPar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621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CustomShape 1"/>
          <p:cNvSpPr>
            <a:spLocks noChangeArrowheads="1"/>
          </p:cNvSpPr>
          <p:nvPr/>
        </p:nvSpPr>
        <p:spPr bwMode="auto">
          <a:xfrm>
            <a:off x="1447800" y="0"/>
            <a:ext cx="7696200" cy="99060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292" name="TextShape 2"/>
          <p:cNvSpPr txBox="1">
            <a:spLocks noChangeArrowheads="1"/>
          </p:cNvSpPr>
          <p:nvPr/>
        </p:nvSpPr>
        <p:spPr bwMode="auto">
          <a:xfrm>
            <a:off x="7524750" y="6246813"/>
            <a:ext cx="1762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60CF5FB4-B658-48DE-BED6-565DCA18DE9A}" type="slidenum">
              <a:rPr lang="en-US" altLang="en-US" sz="1200">
                <a:solidFill>
                  <a:srgbClr val="000000"/>
                </a:solidFill>
                <a:ea typeface="SimSun" pitchFamily="2" charset="-122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800">
              <a:ea typeface="SimSun" pitchFamily="2" charset="-122"/>
            </a:endParaRPr>
          </a:p>
        </p:txBody>
      </p:sp>
      <p:sp>
        <p:nvSpPr>
          <p:cNvPr id="12293" name="TextShape 3"/>
          <p:cNvSpPr txBox="1">
            <a:spLocks noChangeArrowheads="1"/>
          </p:cNvSpPr>
          <p:nvPr/>
        </p:nvSpPr>
        <p:spPr bwMode="auto">
          <a:xfrm>
            <a:off x="1600200" y="152400"/>
            <a:ext cx="7543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129240" bIns="45000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/>
              <a:t>Evaluating </a:t>
            </a:r>
            <a:r>
              <a:rPr lang="en-US" altLang="en-US" sz="3600" dirty="0" smtClean="0"/>
              <a:t>Student </a:t>
            </a:r>
            <a:r>
              <a:rPr lang="en-US" altLang="en-US" sz="3600" dirty="0"/>
              <a:t>Written Work</a:t>
            </a:r>
          </a:p>
        </p:txBody>
      </p:sp>
      <p:pic>
        <p:nvPicPr>
          <p:cNvPr id="12294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0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CustomShape 4"/>
          <p:cNvSpPr>
            <a:spLocks noChangeArrowheads="1"/>
          </p:cNvSpPr>
          <p:nvPr/>
        </p:nvSpPr>
        <p:spPr bwMode="auto">
          <a:xfrm>
            <a:off x="304800" y="1371599"/>
            <a:ext cx="8610600" cy="518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129240" bIns="0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en-US" altLang="en-US" sz="2400" dirty="0" smtClean="0">
                <a:solidFill>
                  <a:srgbClr val="000000"/>
                </a:solidFill>
                <a:ea typeface="ヒラギノ角ゴ ProN W3"/>
                <a:cs typeface="ヒラギノ角ゴ ProN W3"/>
              </a:rPr>
              <a:t>All assignments have a rubric for writing/presentation quality including</a:t>
            </a:r>
          </a:p>
          <a:p>
            <a:pPr marL="1085850" lvl="1" indent="-342900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en-US" altLang="en-US" sz="2000" dirty="0" smtClean="0">
                <a:solidFill>
                  <a:srgbClr val="000000"/>
                </a:solidFill>
                <a:ea typeface="ヒラギノ角ゴ ProN W3"/>
                <a:cs typeface="ヒラギノ角ゴ ProN W3"/>
              </a:rPr>
              <a:t>Structure and organization</a:t>
            </a:r>
          </a:p>
          <a:p>
            <a:pPr marL="1085850" lvl="1" indent="-342900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en-US" altLang="en-US" sz="2000" dirty="0" smtClean="0">
                <a:solidFill>
                  <a:srgbClr val="000000"/>
                </a:solidFill>
                <a:ea typeface="ヒラギノ角ゴ ProN W3"/>
                <a:cs typeface="ヒラギノ角ゴ ProN W3"/>
              </a:rPr>
              <a:t>Correct grammar and spelling</a:t>
            </a:r>
          </a:p>
          <a:p>
            <a:pPr marL="1085850" lvl="1" indent="-342900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en-US" altLang="en-US" sz="2000" dirty="0" smtClean="0">
                <a:solidFill>
                  <a:srgbClr val="000000"/>
                </a:solidFill>
                <a:ea typeface="ヒラギノ角ゴ ProN W3"/>
                <a:cs typeface="ヒラギノ角ゴ ProN W3"/>
              </a:rPr>
              <a:t>Adherence to page limits</a:t>
            </a:r>
          </a:p>
          <a:p>
            <a:pPr marL="1085850" lvl="1" indent="-342900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en-US" altLang="en-US" sz="2000" dirty="0" smtClean="0">
                <a:solidFill>
                  <a:srgbClr val="000000"/>
                </a:solidFill>
                <a:ea typeface="ヒラギノ角ゴ ProN W3"/>
                <a:cs typeface="ヒラギノ角ゴ ProN W3"/>
              </a:rPr>
              <a:t>Clear and concise writing</a:t>
            </a:r>
          </a:p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en-US" altLang="en-US" sz="2400" dirty="0" smtClean="0">
                <a:solidFill>
                  <a:srgbClr val="000000"/>
                </a:solidFill>
                <a:ea typeface="ヒラギノ角ゴ ProN W3"/>
                <a:cs typeface="ヒラギノ角ゴ ProN W3"/>
              </a:rPr>
              <a:t>Writing/presentation quality account for 10-20% of assignment grade</a:t>
            </a:r>
          </a:p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en-US" altLang="en-US" sz="2400" dirty="0" smtClean="0">
                <a:solidFill>
                  <a:srgbClr val="000000"/>
                </a:solidFill>
                <a:ea typeface="ヒラギノ角ゴ ProN W3"/>
                <a:cs typeface="ヒラギノ角ゴ ProN W3"/>
              </a:rPr>
              <a:t>Graded assignments comprise</a:t>
            </a:r>
          </a:p>
          <a:p>
            <a:pPr marL="1085850" lvl="1" indent="-342900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en-US" altLang="en-US" sz="2000" dirty="0" smtClean="0">
                <a:solidFill>
                  <a:srgbClr val="000000"/>
                </a:solidFill>
                <a:ea typeface="ヒラギノ角ゴ ProN W3"/>
                <a:cs typeface="ヒラギノ角ゴ ProN W3"/>
              </a:rPr>
              <a:t>90% of course grade in bioethics</a:t>
            </a:r>
          </a:p>
          <a:p>
            <a:pPr marL="1085850" lvl="1" indent="-342900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en-US" altLang="en-US" sz="2000" dirty="0" smtClean="0">
                <a:solidFill>
                  <a:srgbClr val="000000"/>
                </a:solidFill>
                <a:ea typeface="ヒラギノ角ゴ ProN W3"/>
                <a:cs typeface="ヒラギノ角ゴ ProN W3"/>
              </a:rPr>
              <a:t>70% of course grade in management</a:t>
            </a:r>
          </a:p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en-US" altLang="en-US" sz="2400" dirty="0" smtClean="0">
                <a:solidFill>
                  <a:srgbClr val="000000"/>
                </a:solidFill>
                <a:ea typeface="ヒラギノ角ゴ ProN W3"/>
                <a:cs typeface="ヒラギノ角ゴ ProN W3"/>
              </a:rPr>
              <a:t>Be explicit as to what are errors and what are suggestions for improving clarity and style.</a:t>
            </a:r>
          </a:p>
          <a:p>
            <a:pPr eaLnBrk="1" hangingPunct="1">
              <a:lnSpc>
                <a:spcPct val="93000"/>
              </a:lnSpc>
              <a:spcBef>
                <a:spcPct val="0"/>
              </a:spcBef>
              <a:buNone/>
              <a:defRPr/>
            </a:pPr>
            <a:endParaRPr lang="en-US" altLang="en-US" sz="18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3000"/>
              </a:lnSpc>
              <a:spcBef>
                <a:spcPct val="0"/>
              </a:spcBef>
              <a:defRPr/>
            </a:pPr>
            <a:endParaRPr lang="en-US" alt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nodeType="clickPar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717</Words>
  <Application>Microsoft Office PowerPoint</Application>
  <PresentationFormat>On-screen Show (4:3)</PresentationFormat>
  <Paragraphs>117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</dc:creator>
  <cp:lastModifiedBy>Jane</cp:lastModifiedBy>
  <cp:revision>41</cp:revision>
  <cp:lastPrinted>2014-05-12T01:37:51Z</cp:lastPrinted>
  <dcterms:modified xsi:type="dcterms:W3CDTF">2014-05-12T12:53:48Z</dcterms:modified>
</cp:coreProperties>
</file>