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3"/>
          <p:cNvSpPr>
            <a:spLocks noChangeArrowheads="1"/>
          </p:cNvSpPr>
          <p:nvPr userDrawn="1"/>
        </p:nvSpPr>
        <p:spPr bwMode="auto">
          <a:xfrm flipH="1">
            <a:off x="4038600" y="1524000"/>
            <a:ext cx="1905000" cy="152400"/>
          </a:xfrm>
          <a:prstGeom prst="rect">
            <a:avLst/>
          </a:prstGeom>
          <a:solidFill>
            <a:srgbClr val="E97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30"/>
          <p:cNvSpPr>
            <a:spLocks noChangeArrowheads="1"/>
          </p:cNvSpPr>
          <p:nvPr userDrawn="1"/>
        </p:nvSpPr>
        <p:spPr bwMode="auto">
          <a:xfrm flipH="1">
            <a:off x="1182688" y="1527175"/>
            <a:ext cx="2855912" cy="152400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32"/>
          <p:cNvSpPr>
            <a:spLocks noChangeArrowheads="1"/>
          </p:cNvSpPr>
          <p:nvPr userDrawn="1"/>
        </p:nvSpPr>
        <p:spPr bwMode="auto">
          <a:xfrm flipH="1">
            <a:off x="4038600" y="1447800"/>
            <a:ext cx="3048000" cy="152400"/>
          </a:xfrm>
          <a:prstGeom prst="rect">
            <a:avLst/>
          </a:prstGeom>
          <a:solidFill>
            <a:srgbClr val="EAA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 flipH="1">
            <a:off x="0" y="1524000"/>
            <a:ext cx="1193800" cy="155575"/>
          </a:xfrm>
          <a:prstGeom prst="rect">
            <a:avLst/>
          </a:prstGeom>
          <a:solidFill>
            <a:srgbClr val="006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44"/>
          <p:cNvSpPr>
            <a:spLocks noChangeArrowheads="1"/>
          </p:cNvSpPr>
          <p:nvPr userDrawn="1"/>
        </p:nvSpPr>
        <p:spPr bwMode="auto">
          <a:xfrm flipH="1">
            <a:off x="0" y="1447800"/>
            <a:ext cx="4038600" cy="101600"/>
          </a:xfrm>
          <a:prstGeom prst="rect">
            <a:avLst/>
          </a:prstGeom>
          <a:solidFill>
            <a:srgbClr val="003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184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76964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22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01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0225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06963"/>
            <a:ext cx="5486400" cy="5794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2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14787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42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8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3"/>
          <p:cNvSpPr>
            <a:spLocks noChangeArrowheads="1"/>
          </p:cNvSpPr>
          <p:nvPr userDrawn="1"/>
        </p:nvSpPr>
        <p:spPr bwMode="auto">
          <a:xfrm>
            <a:off x="3200400" y="5943600"/>
            <a:ext cx="1905000" cy="152400"/>
          </a:xfrm>
          <a:prstGeom prst="rect">
            <a:avLst/>
          </a:prstGeom>
          <a:solidFill>
            <a:srgbClr val="E97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30"/>
          <p:cNvSpPr>
            <a:spLocks noChangeArrowheads="1"/>
          </p:cNvSpPr>
          <p:nvPr userDrawn="1"/>
        </p:nvSpPr>
        <p:spPr bwMode="auto">
          <a:xfrm>
            <a:off x="5105400" y="5946775"/>
            <a:ext cx="2855913" cy="152400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32"/>
          <p:cNvSpPr>
            <a:spLocks noChangeArrowheads="1"/>
          </p:cNvSpPr>
          <p:nvPr userDrawn="1"/>
        </p:nvSpPr>
        <p:spPr bwMode="auto">
          <a:xfrm>
            <a:off x="2057400" y="5867400"/>
            <a:ext cx="3048000" cy="152400"/>
          </a:xfrm>
          <a:prstGeom prst="rect">
            <a:avLst/>
          </a:prstGeom>
          <a:solidFill>
            <a:srgbClr val="EAA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Rectangle 37"/>
          <p:cNvSpPr>
            <a:spLocks noChangeArrowheads="1"/>
          </p:cNvSpPr>
          <p:nvPr userDrawn="1"/>
        </p:nvSpPr>
        <p:spPr bwMode="auto">
          <a:xfrm>
            <a:off x="7950200" y="5943600"/>
            <a:ext cx="1193800" cy="155575"/>
          </a:xfrm>
          <a:prstGeom prst="rect">
            <a:avLst/>
          </a:prstGeom>
          <a:solidFill>
            <a:srgbClr val="006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1" name="Rectangle 44"/>
          <p:cNvSpPr>
            <a:spLocks noChangeArrowheads="1"/>
          </p:cNvSpPr>
          <p:nvPr userDrawn="1"/>
        </p:nvSpPr>
        <p:spPr bwMode="auto">
          <a:xfrm>
            <a:off x="5105400" y="5867400"/>
            <a:ext cx="4038600" cy="101600"/>
          </a:xfrm>
          <a:prstGeom prst="rect">
            <a:avLst/>
          </a:prstGeom>
          <a:solidFill>
            <a:srgbClr val="003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184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umn.edu/~delma001/stat_tools/" TargetMode="External"/><Relationship Id="rId2" Type="http://schemas.openxmlformats.org/officeDocument/2006/relationships/hyperlink" Target="https://apps3.cehd.umn.edu/artist/publications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Insights from SCHEMATYC Workshop in my Statistics Course</a:t>
            </a:r>
          </a:p>
          <a:p>
            <a:endParaRPr lang="en-US" dirty="0" smtClean="0"/>
          </a:p>
          <a:p>
            <a:r>
              <a:rPr lang="en-US" dirty="0" smtClean="0"/>
              <a:t>Naomi Schmidt</a:t>
            </a:r>
          </a:p>
          <a:p>
            <a:r>
              <a:rPr lang="en-US" sz="1600" dirty="0" smtClean="0"/>
              <a:t>Department of Economics, Applied Statistics, and International Business</a:t>
            </a:r>
          </a:p>
          <a:p>
            <a:r>
              <a:rPr lang="en-US" sz="1600" dirty="0" smtClean="0"/>
              <a:t>New Mexico State University</a:t>
            </a:r>
          </a:p>
          <a:p>
            <a:r>
              <a:rPr lang="en-US" sz="1600" dirty="0" smtClean="0"/>
              <a:t>nschmidt@nmsu.edu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ym typeface="Wingdings"/>
              </a:rPr>
              <a:t></a:t>
            </a:r>
            <a:r>
              <a:rPr lang="en-US" sz="2800" b="1" dirty="0" smtClean="0"/>
              <a:t>Most Valuable Technique:</a:t>
            </a:r>
            <a:br>
              <a:rPr lang="en-US" sz="2800" b="1" dirty="0" smtClean="0"/>
            </a:br>
            <a:r>
              <a:rPr lang="en-US" sz="2800" b="1" dirty="0" smtClean="0"/>
              <a:t>	Start from the </a:t>
            </a:r>
            <a:r>
              <a:rPr lang="en-US" sz="2800" b="1" u="sng" dirty="0" smtClean="0"/>
              <a:t>student’s</a:t>
            </a:r>
            <a:r>
              <a:rPr lang="en-US" sz="2800" b="1" dirty="0" smtClean="0"/>
              <a:t> frame of reference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For example,  consider the concept of confidence intervals:</a:t>
            </a:r>
          </a:p>
          <a:p>
            <a:pPr marL="0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sz="1200" dirty="0" smtClean="0"/>
              <a:t>A </a:t>
            </a:r>
            <a:r>
              <a:rPr lang="en-US" sz="1200" dirty="0"/>
              <a:t>teachers union in Nevada selected a random sample of 288 Nevada teachers and examined their salaries.  The result of the analysis was the following 90% confidence interval:  ($38,944, $42,893).  </a:t>
            </a:r>
            <a:endParaRPr lang="en-US" sz="12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u="sng" dirty="0" smtClean="0"/>
              <a:t>WHY</a:t>
            </a:r>
            <a:r>
              <a:rPr lang="en-US" sz="1400" dirty="0" smtClean="0"/>
              <a:t> are these interpretations incorrect?  They sound good to students!</a:t>
            </a:r>
            <a:endParaRPr lang="en-US" sz="1400" dirty="0"/>
          </a:p>
          <a:p>
            <a:pPr marL="0" lvl="0" indent="0">
              <a:buNone/>
            </a:pPr>
            <a:endParaRPr lang="en-US" sz="1400" dirty="0" smtClean="0"/>
          </a:p>
          <a:p>
            <a:r>
              <a:rPr lang="en-US" sz="1400" dirty="0"/>
              <a:t>We are 90% confident that the average teacher salary in the United States is between $38,944 and $42,893.</a:t>
            </a:r>
          </a:p>
          <a:p>
            <a:r>
              <a:rPr lang="en-US" sz="1400" dirty="0"/>
              <a:t>If we took many random samples of Nevada teachers, about 9 out of 10 of them would produce this confidence interval.</a:t>
            </a:r>
          </a:p>
          <a:p>
            <a:r>
              <a:rPr lang="en-US" sz="1400" dirty="0"/>
              <a:t>About 9 out of 10 Nevada teachers earn between $38,944 and $42,893.</a:t>
            </a:r>
          </a:p>
          <a:p>
            <a:r>
              <a:rPr lang="en-US" sz="1400" dirty="0"/>
              <a:t>About 9 out of 10 teachers surveyed earn between $38,944 and $42,893. </a:t>
            </a:r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And so on…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b="1" dirty="0"/>
              <a:t>Another example from the student’s </a:t>
            </a:r>
            <a:r>
              <a:rPr lang="en-US" sz="2800" b="1" dirty="0" smtClean="0"/>
              <a:t>perspective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2672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dirty="0"/>
                  <a:t>Consider </a:t>
                </a:r>
                <a:r>
                  <a:rPr lang="en-US" sz="1600" dirty="0" smtClean="0"/>
                  <a:t>the concept of hypotheses for significance tests: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400050" lvl="1" indent="0">
                  <a:buNone/>
                </a:pPr>
                <a:r>
                  <a:rPr lang="en-US" sz="1200" dirty="0" smtClean="0"/>
                  <a:t>The current </a:t>
                </a:r>
                <a:r>
                  <a:rPr lang="en-US" sz="1200" dirty="0"/>
                  <a:t>method </a:t>
                </a:r>
                <a:r>
                  <a:rPr lang="en-US" sz="1200" dirty="0" smtClean="0"/>
                  <a:t>for screening women for breast cancer has a failure </a:t>
                </a:r>
                <a:r>
                  <a:rPr lang="en-US" sz="1200" dirty="0"/>
                  <a:t>rate </a:t>
                </a:r>
                <a:r>
                  <a:rPr lang="en-US" sz="1200" dirty="0" smtClean="0"/>
                  <a:t>of 20 percent. What are Ho and Ha for a significance test to see if a new method will detect breast cancer more accurately? 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000" u="sng" dirty="0" smtClean="0"/>
                  <a:t>WHY</a:t>
                </a:r>
                <a:r>
                  <a:rPr lang="en-US" sz="1600" dirty="0" smtClean="0"/>
                  <a:t> are these hypotheses incorrect?  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lvl="0"/>
                <a:r>
                  <a:rPr lang="en-US" sz="1600" dirty="0" smtClean="0"/>
                  <a:t>Ho</a:t>
                </a:r>
                <a:r>
                  <a:rPr lang="en-US" sz="16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/>
                  <a:t> = 0.20	Ha: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/>
                  <a:t>  &lt;  0.10</a:t>
                </a:r>
              </a:p>
              <a:p>
                <a:pPr lvl="0"/>
                <a:r>
                  <a:rPr lang="en-US" sz="1600" dirty="0"/>
                  <a:t>Ho: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/>
                  <a:t> = 0.20	Ha: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/>
                  <a:t>  ≠  0.20</a:t>
                </a:r>
              </a:p>
              <a:p>
                <a:pPr lvl="0"/>
                <a:r>
                  <a:rPr lang="en-US" sz="1600" dirty="0"/>
                  <a:t>Ho: p = 0.20 	Ha:  p  &lt;  0.20</a:t>
                </a:r>
              </a:p>
              <a:p>
                <a:pPr lvl="0"/>
                <a:r>
                  <a:rPr lang="en-US" sz="1600" dirty="0"/>
                  <a:t>Ho: p = 0.10	Ha:  p  &lt;  0.10</a:t>
                </a:r>
              </a:p>
              <a:p>
                <a:endParaRPr lang="en-US" sz="1600" dirty="0" smtClean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267201"/>
              </a:xfrm>
              <a:blipFill rotWithShape="1">
                <a:blip r:embed="rId2"/>
                <a:stretch>
                  <a:fillRect l="-741" t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33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ym typeface="Wingdings"/>
              </a:rPr>
              <a:t></a:t>
            </a:r>
            <a:r>
              <a:rPr lang="en-US" sz="2800" b="1" dirty="0"/>
              <a:t>Most Valuable Assessment Tool:  </a:t>
            </a:r>
            <a:br>
              <a:rPr lang="en-US" sz="2800" b="1" dirty="0"/>
            </a:br>
            <a:r>
              <a:rPr lang="en-US" sz="2800" dirty="0" smtClean="0"/>
              <a:t>	</a:t>
            </a:r>
            <a:r>
              <a:rPr lang="en-US" sz="2800" b="1" dirty="0"/>
              <a:t>Use of MC, T/F questions for 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ARTIST (Assessment Resource Tools for Improving Statistical Thinking)</a:t>
            </a:r>
          </a:p>
          <a:p>
            <a:pPr marL="857250" lvl="2" indent="0">
              <a:buNone/>
            </a:pPr>
            <a:r>
              <a:rPr lang="en-US" sz="1600" dirty="0">
                <a:hlinkClick r:id="rId2"/>
              </a:rPr>
              <a:t>https://apps3.cehd.umn.edu/artist/publications.html</a:t>
            </a:r>
            <a:endParaRPr lang="en-US" sz="1600" dirty="0"/>
          </a:p>
          <a:p>
            <a:r>
              <a:rPr lang="en-US" sz="2400" dirty="0" smtClean="0"/>
              <a:t>Tools for Teaching and Assessing Statistical Inference</a:t>
            </a:r>
          </a:p>
          <a:p>
            <a:pPr marL="857250" lvl="2" indent="0">
              <a:buNone/>
            </a:pPr>
            <a:r>
              <a:rPr lang="en-US" sz="1600" dirty="0">
                <a:hlinkClick r:id="rId3"/>
              </a:rPr>
              <a:t>http://www.tc.umn.edu/~delma001/stat_tools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857250" lvl="2" indent="0">
              <a:buNone/>
            </a:pPr>
            <a:endParaRPr lang="en-US" sz="1600" dirty="0"/>
          </a:p>
          <a:p>
            <a:pPr marL="85725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108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6027"/>
          </a:xfrm>
        </p:spPr>
        <p:txBody>
          <a:bodyPr/>
          <a:lstStyle/>
          <a:p>
            <a:pPr algn="l"/>
            <a:r>
              <a:rPr lang="en-US" sz="2800" b="1" dirty="0"/>
              <a:t>Example of MC question for critical thinking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200" dirty="0" smtClean="0">
                <a:solidFill>
                  <a:schemeClr val="tx1"/>
                </a:solidFill>
                <a:latin typeface="+mn-lt"/>
                <a:ea typeface="+mn-ea"/>
              </a:rPr>
              <a:t>A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</a:rPr>
              <a:t>nutritionist works with morbidly obese clients.  She wants to predict such a person’s life expectancy based on the amount of his/her excess weight.  Which of the following plots best describes this relationship? </a:t>
            </a:r>
            <a:br>
              <a:rPr lang="en-US" sz="120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  <a:ea typeface="+mn-ea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983939"/>
              </p:ext>
            </p:extLst>
          </p:nvPr>
        </p:nvGraphicFramePr>
        <p:xfrm>
          <a:off x="2159094" y="1865621"/>
          <a:ext cx="4722496" cy="32792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0296"/>
                <a:gridCol w="2362200"/>
              </a:tblGrid>
              <a:tr h="1673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Graph 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Life expectancy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Excess weight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0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Canvas 26"/>
          <p:cNvGrpSpPr/>
          <p:nvPr/>
        </p:nvGrpSpPr>
        <p:grpSpPr>
          <a:xfrm>
            <a:off x="2199626" y="1956034"/>
            <a:ext cx="2229485" cy="1568815"/>
            <a:chOff x="0" y="0"/>
            <a:chExt cx="2171700" cy="1409065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171700" cy="1409065"/>
            </a:xfrm>
            <a:prstGeom prst="rect">
              <a:avLst/>
            </a:prstGeom>
            <a:noFill/>
          </p:spPr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171700" cy="1280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8765" y="227330"/>
              <a:ext cx="1767840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8765" y="227330"/>
              <a:ext cx="1767840" cy="85344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0535" y="880745"/>
              <a:ext cx="57785" cy="54610"/>
            </a:xfrm>
            <a:custGeom>
              <a:avLst/>
              <a:gdLst>
                <a:gd name="T0" fmla="*/ 46 w 91"/>
                <a:gd name="T1" fmla="*/ 0 h 86"/>
                <a:gd name="T2" fmla="*/ 91 w 91"/>
                <a:gd name="T3" fmla="*/ 43 h 86"/>
                <a:gd name="T4" fmla="*/ 46 w 91"/>
                <a:gd name="T5" fmla="*/ 86 h 86"/>
                <a:gd name="T6" fmla="*/ 0 w 91"/>
                <a:gd name="T7" fmla="*/ 43 h 86"/>
                <a:gd name="T8" fmla="*/ 46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46" y="0"/>
                  </a:moveTo>
                  <a:lnTo>
                    <a:pt x="91" y="43"/>
                  </a:lnTo>
                  <a:lnTo>
                    <a:pt x="46" y="86"/>
                  </a:lnTo>
                  <a:lnTo>
                    <a:pt x="0" y="4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91515" y="772160"/>
              <a:ext cx="57785" cy="54610"/>
            </a:xfrm>
            <a:custGeom>
              <a:avLst/>
              <a:gdLst>
                <a:gd name="T0" fmla="*/ 46 w 91"/>
                <a:gd name="T1" fmla="*/ 0 h 86"/>
                <a:gd name="T2" fmla="*/ 91 w 91"/>
                <a:gd name="T3" fmla="*/ 43 h 86"/>
                <a:gd name="T4" fmla="*/ 46 w 91"/>
                <a:gd name="T5" fmla="*/ 86 h 86"/>
                <a:gd name="T6" fmla="*/ 0 w 91"/>
                <a:gd name="T7" fmla="*/ 43 h 86"/>
                <a:gd name="T8" fmla="*/ 46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46" y="0"/>
                  </a:moveTo>
                  <a:lnTo>
                    <a:pt x="91" y="43"/>
                  </a:lnTo>
                  <a:lnTo>
                    <a:pt x="46" y="86"/>
                  </a:lnTo>
                  <a:lnTo>
                    <a:pt x="0" y="4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91515" y="844550"/>
              <a:ext cx="57785" cy="54610"/>
            </a:xfrm>
            <a:custGeom>
              <a:avLst/>
              <a:gdLst>
                <a:gd name="T0" fmla="*/ 46 w 91"/>
                <a:gd name="T1" fmla="*/ 0 h 86"/>
                <a:gd name="T2" fmla="*/ 91 w 91"/>
                <a:gd name="T3" fmla="*/ 43 h 86"/>
                <a:gd name="T4" fmla="*/ 46 w 91"/>
                <a:gd name="T5" fmla="*/ 86 h 86"/>
                <a:gd name="T6" fmla="*/ 0 w 91"/>
                <a:gd name="T7" fmla="*/ 43 h 86"/>
                <a:gd name="T8" fmla="*/ 46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46" y="0"/>
                  </a:moveTo>
                  <a:lnTo>
                    <a:pt x="91" y="43"/>
                  </a:lnTo>
                  <a:lnTo>
                    <a:pt x="46" y="86"/>
                  </a:lnTo>
                  <a:lnTo>
                    <a:pt x="0" y="4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07085" y="753745"/>
              <a:ext cx="57785" cy="54610"/>
            </a:xfrm>
            <a:custGeom>
              <a:avLst/>
              <a:gdLst>
                <a:gd name="T0" fmla="*/ 45 w 91"/>
                <a:gd name="T1" fmla="*/ 0 h 86"/>
                <a:gd name="T2" fmla="*/ 91 w 91"/>
                <a:gd name="T3" fmla="*/ 43 h 86"/>
                <a:gd name="T4" fmla="*/ 45 w 91"/>
                <a:gd name="T5" fmla="*/ 86 h 86"/>
                <a:gd name="T6" fmla="*/ 0 w 91"/>
                <a:gd name="T7" fmla="*/ 43 h 86"/>
                <a:gd name="T8" fmla="*/ 45 w 9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6">
                  <a:moveTo>
                    <a:pt x="45" y="0"/>
                  </a:moveTo>
                  <a:lnTo>
                    <a:pt x="91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3130" y="671830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13130" y="735965"/>
              <a:ext cx="57150" cy="53975"/>
            </a:xfrm>
            <a:custGeom>
              <a:avLst/>
              <a:gdLst>
                <a:gd name="T0" fmla="*/ 45 w 90"/>
                <a:gd name="T1" fmla="*/ 0 h 85"/>
                <a:gd name="T2" fmla="*/ 90 w 90"/>
                <a:gd name="T3" fmla="*/ 43 h 85"/>
                <a:gd name="T4" fmla="*/ 45 w 90"/>
                <a:gd name="T5" fmla="*/ 85 h 85"/>
                <a:gd name="T6" fmla="*/ 0 w 90"/>
                <a:gd name="T7" fmla="*/ 43 h 85"/>
                <a:gd name="T8" fmla="*/ 45 w 9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5">
                  <a:moveTo>
                    <a:pt x="45" y="0"/>
                  </a:moveTo>
                  <a:lnTo>
                    <a:pt x="90" y="43"/>
                  </a:lnTo>
                  <a:lnTo>
                    <a:pt x="45" y="85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34110" y="62674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4110" y="56324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34110" y="51752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355090" y="45402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355090" y="544830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576070" y="49974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576070" y="39052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797050" y="308610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797050" y="281305"/>
              <a:ext cx="57150" cy="54610"/>
            </a:xfrm>
            <a:custGeom>
              <a:avLst/>
              <a:gdLst>
                <a:gd name="T0" fmla="*/ 45 w 90"/>
                <a:gd name="T1" fmla="*/ 0 h 86"/>
                <a:gd name="T2" fmla="*/ 90 w 90"/>
                <a:gd name="T3" fmla="*/ 43 h 86"/>
                <a:gd name="T4" fmla="*/ 45 w 90"/>
                <a:gd name="T5" fmla="*/ 86 h 86"/>
                <a:gd name="T6" fmla="*/ 0 w 90"/>
                <a:gd name="T7" fmla="*/ 43 h 86"/>
                <a:gd name="T8" fmla="*/ 45 w 9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45" y="0"/>
                  </a:moveTo>
                  <a:lnTo>
                    <a:pt x="90" y="43"/>
                  </a:lnTo>
                  <a:lnTo>
                    <a:pt x="45" y="86"/>
                  </a:lnTo>
                  <a:lnTo>
                    <a:pt x="0" y="4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74395" y="72390"/>
              <a:ext cx="426085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Graph A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26135" y="1116965"/>
              <a:ext cx="76263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effectLst/>
                  <a:latin typeface="Arial"/>
                  <a:ea typeface="Times New Roman"/>
                </a:rPr>
                <a:t>Life expectancy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 rot="5400000">
              <a:off x="-146050" y="574040"/>
              <a:ext cx="700405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Excess weight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2171700" cy="1280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9" name="Canvas 50"/>
          <p:cNvGrpSpPr/>
          <p:nvPr/>
        </p:nvGrpSpPr>
        <p:grpSpPr>
          <a:xfrm>
            <a:off x="4592696" y="1905000"/>
            <a:ext cx="2175510" cy="1536677"/>
            <a:chOff x="0" y="0"/>
            <a:chExt cx="2105025" cy="137668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2105025" cy="1376680"/>
            </a:xfrm>
            <a:prstGeom prst="rect">
              <a:avLst/>
            </a:prstGeom>
            <a:noFill/>
          </p:spPr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6355" y="45720"/>
              <a:ext cx="2002790" cy="1280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69875" y="227330"/>
              <a:ext cx="1713865" cy="85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69875" y="227330"/>
              <a:ext cx="1713865" cy="85344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56565" y="88074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70560" y="772160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70560" y="844550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82320" y="75374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84555" y="671830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84555" y="735965"/>
              <a:ext cx="55880" cy="53975"/>
            </a:xfrm>
            <a:custGeom>
              <a:avLst/>
              <a:gdLst>
                <a:gd name="T0" fmla="*/ 44 w 88"/>
                <a:gd name="T1" fmla="*/ 0 h 85"/>
                <a:gd name="T2" fmla="*/ 88 w 88"/>
                <a:gd name="T3" fmla="*/ 43 h 85"/>
                <a:gd name="T4" fmla="*/ 44 w 88"/>
                <a:gd name="T5" fmla="*/ 85 h 85"/>
                <a:gd name="T6" fmla="*/ 0 w 88"/>
                <a:gd name="T7" fmla="*/ 43 h 85"/>
                <a:gd name="T8" fmla="*/ 44 w 8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4" y="0"/>
                  </a:moveTo>
                  <a:lnTo>
                    <a:pt x="88" y="43"/>
                  </a:lnTo>
                  <a:lnTo>
                    <a:pt x="44" y="85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99185" y="62674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99185" y="56324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99185" y="51752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13180" y="45402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13180" y="544830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527175" y="49974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527175" y="39052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741805" y="308610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741805" y="281305"/>
              <a:ext cx="55880" cy="54610"/>
            </a:xfrm>
            <a:custGeom>
              <a:avLst/>
              <a:gdLst>
                <a:gd name="T0" fmla="*/ 44 w 88"/>
                <a:gd name="T1" fmla="*/ 0 h 86"/>
                <a:gd name="T2" fmla="*/ 88 w 88"/>
                <a:gd name="T3" fmla="*/ 43 h 86"/>
                <a:gd name="T4" fmla="*/ 44 w 88"/>
                <a:gd name="T5" fmla="*/ 86 h 86"/>
                <a:gd name="T6" fmla="*/ 0 w 88"/>
                <a:gd name="T7" fmla="*/ 43 h 86"/>
                <a:gd name="T8" fmla="*/ 44 w 8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4" y="0"/>
                  </a:moveTo>
                  <a:lnTo>
                    <a:pt x="88" y="43"/>
                  </a:lnTo>
                  <a:lnTo>
                    <a:pt x="44" y="86"/>
                  </a:lnTo>
                  <a:lnTo>
                    <a:pt x="0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47725" y="72390"/>
              <a:ext cx="426085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Graph B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85800" y="1143000"/>
              <a:ext cx="70040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Excess weight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rot="16200000">
              <a:off x="-147320" y="490220"/>
              <a:ext cx="762635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Life expectancy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6355" y="45720"/>
              <a:ext cx="2002790" cy="1280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53" name="Canvas 74"/>
          <p:cNvGrpSpPr/>
          <p:nvPr/>
        </p:nvGrpSpPr>
        <p:grpSpPr>
          <a:xfrm>
            <a:off x="2223683" y="3600118"/>
            <a:ext cx="2191068" cy="1509712"/>
            <a:chOff x="0" y="0"/>
            <a:chExt cx="2152650" cy="1438275"/>
          </a:xfrm>
        </p:grpSpPr>
        <p:sp>
          <p:nvSpPr>
            <p:cNvPr id="54" name="Rectangle 53"/>
            <p:cNvSpPr/>
            <p:nvPr/>
          </p:nvSpPr>
          <p:spPr>
            <a:xfrm>
              <a:off x="0" y="0"/>
              <a:ext cx="2152650" cy="1438275"/>
            </a:xfrm>
            <a:prstGeom prst="rect">
              <a:avLst/>
            </a:prstGeom>
            <a:noFill/>
          </p:spPr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7625" y="47625"/>
              <a:ext cx="2047875" cy="1343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6225" y="238125"/>
              <a:ext cx="1752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76225" y="238125"/>
              <a:ext cx="1752600" cy="89535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66725" y="2952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85800" y="3238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85800" y="4095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00100" y="4762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4875" y="5238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04875" y="5429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123950" y="57150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123950" y="5905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123950" y="6572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343025" y="7048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343025" y="7715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562100" y="7905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562100" y="8096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81175" y="8858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81175" y="9239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0" y="76200"/>
              <a:ext cx="432435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Graph C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19150" y="1171575"/>
              <a:ext cx="76263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Life expectancy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 rot="16200000">
              <a:off x="-116205" y="573405"/>
              <a:ext cx="700405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Excess weight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7625" y="47625"/>
              <a:ext cx="2047875" cy="13430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77" name="Canvas 98"/>
          <p:cNvGrpSpPr/>
          <p:nvPr/>
        </p:nvGrpSpPr>
        <p:grpSpPr>
          <a:xfrm>
            <a:off x="4573286" y="3610688"/>
            <a:ext cx="2254781" cy="1509712"/>
            <a:chOff x="0" y="0"/>
            <a:chExt cx="2152650" cy="1438275"/>
          </a:xfrm>
        </p:grpSpPr>
        <p:sp>
          <p:nvSpPr>
            <p:cNvPr id="78" name="Rectangle 77"/>
            <p:cNvSpPr/>
            <p:nvPr/>
          </p:nvSpPr>
          <p:spPr>
            <a:xfrm>
              <a:off x="0" y="0"/>
              <a:ext cx="2152650" cy="1438275"/>
            </a:xfrm>
            <a:prstGeom prst="rect">
              <a:avLst/>
            </a:prstGeom>
            <a:noFill/>
          </p:spPr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625" y="47625"/>
              <a:ext cx="2047875" cy="1343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76225" y="238125"/>
              <a:ext cx="175260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6225" y="238125"/>
              <a:ext cx="1752600" cy="89535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66725" y="2952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685800" y="3238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85800" y="4095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00100" y="4762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04875" y="5238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904875" y="5429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23950" y="57150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23950" y="5905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23950" y="6572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343025" y="704850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343025" y="7715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562100" y="79057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562100" y="8096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781175" y="8858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781175" y="923925"/>
              <a:ext cx="57150" cy="57150"/>
            </a:xfrm>
            <a:custGeom>
              <a:avLst/>
              <a:gdLst>
                <a:gd name="T0" fmla="*/ 45 w 90"/>
                <a:gd name="T1" fmla="*/ 0 h 90"/>
                <a:gd name="T2" fmla="*/ 90 w 90"/>
                <a:gd name="T3" fmla="*/ 45 h 90"/>
                <a:gd name="T4" fmla="*/ 45 w 90"/>
                <a:gd name="T5" fmla="*/ 90 h 90"/>
                <a:gd name="T6" fmla="*/ 0 w 90"/>
                <a:gd name="T7" fmla="*/ 45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857250" y="76200"/>
              <a:ext cx="432435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Graph D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800100" y="1143000"/>
              <a:ext cx="70040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Excess weight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 rot="16200000">
              <a:off x="-173990" y="476885"/>
              <a:ext cx="762635" cy="24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non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Life expectancy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7625" y="47625"/>
              <a:ext cx="2047875" cy="13430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58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401"/>
          </a:xfrm>
        </p:spPr>
        <p:txBody>
          <a:bodyPr/>
          <a:lstStyle/>
          <a:p>
            <a:r>
              <a:rPr lang="en-US" dirty="0" smtClean="0"/>
              <a:t>What concepts are unclear?</a:t>
            </a:r>
          </a:p>
          <a:p>
            <a:pPr lvl="1"/>
            <a:r>
              <a:rPr lang="en-US" dirty="0" smtClean="0"/>
              <a:t>Start with students’ misconceptions and contrast with correct explanation</a:t>
            </a:r>
          </a:p>
          <a:p>
            <a:pPr lvl="1"/>
            <a:r>
              <a:rPr lang="en-US" dirty="0" smtClean="0"/>
              <a:t>Wrong answers are valuable tool</a:t>
            </a:r>
          </a:p>
          <a:p>
            <a:pPr lvl="1"/>
            <a:r>
              <a:rPr lang="en-US" dirty="0" smtClean="0"/>
              <a:t>LOTS of examples</a:t>
            </a:r>
          </a:p>
          <a:p>
            <a:pPr lvl="1"/>
            <a:r>
              <a:rPr lang="en-US" dirty="0" smtClean="0"/>
              <a:t>If topic is too “basic,” try video outside of class</a:t>
            </a:r>
          </a:p>
          <a:p>
            <a:r>
              <a:rPr lang="en-US" dirty="0" smtClean="0"/>
              <a:t>Use online resources</a:t>
            </a:r>
          </a:p>
        </p:txBody>
      </p:sp>
    </p:spTree>
    <p:extLst>
      <p:ext uri="{BB962C8B-B14F-4D97-AF65-F5344CB8AC3E}">
        <p14:creationId xmlns:p14="http://schemas.microsoft.com/office/powerpoint/2010/main" val="74950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8768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Karen Wells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Monroe Community </a:t>
            </a:r>
            <a:r>
              <a:rPr lang="en-US" dirty="0" smtClean="0"/>
              <a:t>College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51312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204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347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Most Valuable Technique:  Start from the student’s frame of reference </vt:lpstr>
      <vt:lpstr>Another example from the student’s perspective</vt:lpstr>
      <vt:lpstr>Most Valuable Assessment Tool:    Use of MC, T/F questions for critical thinking</vt:lpstr>
      <vt:lpstr>Example of MC question for critical thinking:  A nutritionist works with morbidly obese clients.  She wants to predict such a person’s life expectancy based on the amount of his/her excess weight.  Which of the following plots best describes this relationship?    </vt:lpstr>
      <vt:lpstr>Summary</vt:lpstr>
      <vt:lpstr>PowerPoint Presentation</vt:lpstr>
    </vt:vector>
  </TitlesOfParts>
  <Company>ſꀀ֙⦜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Montoya</dc:creator>
  <cp:lastModifiedBy>Naomi Schmidt</cp:lastModifiedBy>
  <cp:revision>20</cp:revision>
  <dcterms:created xsi:type="dcterms:W3CDTF">2005-09-19T15:13:16Z</dcterms:created>
  <dcterms:modified xsi:type="dcterms:W3CDTF">2014-05-23T15:15:13Z</dcterms:modified>
</cp:coreProperties>
</file>