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0" r:id="rId3"/>
    <p:sldId id="257" r:id="rId4"/>
    <p:sldId id="260" r:id="rId5"/>
    <p:sldId id="261" r:id="rId6"/>
    <p:sldId id="262" r:id="rId7"/>
    <p:sldId id="263" r:id="rId8"/>
    <p:sldId id="264" r:id="rId9"/>
    <p:sldId id="265" r:id="rId10"/>
    <p:sldId id="271" r:id="rId11"/>
    <p:sldId id="259" r:id="rId12"/>
    <p:sldId id="266" r:id="rId13"/>
    <p:sldId id="267" r:id="rId14"/>
    <p:sldId id="272" r:id="rId15"/>
    <p:sldId id="273"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6" d="100"/>
          <a:sy n="106" d="100"/>
        </p:scale>
        <p:origin x="-696"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CA465-2E3D-4A02-9780-91E5CDF1DF13}" type="datetimeFigureOut">
              <a:rPr lang="en-US" smtClean="0"/>
              <a:t>5/23/2014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11963-95C5-459A-9250-5FB794AEBBAC}" type="slidenum">
              <a:rPr lang="en-US" smtClean="0"/>
              <a:t>‹#›</a:t>
            </a:fld>
            <a:endParaRPr lang="en-US"/>
          </a:p>
        </p:txBody>
      </p:sp>
    </p:spTree>
    <p:extLst>
      <p:ext uri="{BB962C8B-B14F-4D97-AF65-F5344CB8AC3E}">
        <p14:creationId xmlns:p14="http://schemas.microsoft.com/office/powerpoint/2010/main" val="45879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595C7-F298-4ACA-A894-F0DA716C45BE}" type="slidenum">
              <a:rPr lang="en-US" smtClean="0"/>
              <a:pPr/>
              <a:t>4</a:t>
            </a:fld>
            <a:endParaRPr lang="en-US"/>
          </a:p>
        </p:txBody>
      </p:sp>
    </p:spTree>
    <p:extLst>
      <p:ext uri="{BB962C8B-B14F-4D97-AF65-F5344CB8AC3E}">
        <p14:creationId xmlns:p14="http://schemas.microsoft.com/office/powerpoint/2010/main" val="309011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595C7-F298-4ACA-A894-F0DA716C45BE}" type="slidenum">
              <a:rPr lang="en-US" smtClean="0"/>
              <a:pPr/>
              <a:t>5</a:t>
            </a:fld>
            <a:endParaRPr lang="en-US"/>
          </a:p>
        </p:txBody>
      </p:sp>
    </p:spTree>
    <p:extLst>
      <p:ext uri="{BB962C8B-B14F-4D97-AF65-F5344CB8AC3E}">
        <p14:creationId xmlns:p14="http://schemas.microsoft.com/office/powerpoint/2010/main" val="111469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595C7-F298-4ACA-A894-F0DA716C45BE}" type="slidenum">
              <a:rPr lang="en-US" smtClean="0"/>
              <a:pPr/>
              <a:t>6</a:t>
            </a:fld>
            <a:endParaRPr lang="en-US"/>
          </a:p>
        </p:txBody>
      </p:sp>
    </p:spTree>
    <p:extLst>
      <p:ext uri="{BB962C8B-B14F-4D97-AF65-F5344CB8AC3E}">
        <p14:creationId xmlns:p14="http://schemas.microsoft.com/office/powerpoint/2010/main" val="197925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595C7-F298-4ACA-A894-F0DA716C45BE}" type="slidenum">
              <a:rPr lang="en-US" smtClean="0"/>
              <a:pPr/>
              <a:t>7</a:t>
            </a:fld>
            <a:endParaRPr lang="en-US"/>
          </a:p>
        </p:txBody>
      </p:sp>
    </p:spTree>
    <p:extLst>
      <p:ext uri="{BB962C8B-B14F-4D97-AF65-F5344CB8AC3E}">
        <p14:creationId xmlns:p14="http://schemas.microsoft.com/office/powerpoint/2010/main" val="108527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595C7-F298-4ACA-A894-F0DA716C45BE}" type="slidenum">
              <a:rPr lang="en-US" smtClean="0"/>
              <a:pPr/>
              <a:t>8</a:t>
            </a:fld>
            <a:endParaRPr lang="en-US"/>
          </a:p>
        </p:txBody>
      </p:sp>
    </p:spTree>
    <p:extLst>
      <p:ext uri="{BB962C8B-B14F-4D97-AF65-F5344CB8AC3E}">
        <p14:creationId xmlns:p14="http://schemas.microsoft.com/office/powerpoint/2010/main" val="98059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595C7-F298-4ACA-A894-F0DA716C45BE}" type="slidenum">
              <a:rPr lang="en-US" smtClean="0"/>
              <a:pPr/>
              <a:t>9</a:t>
            </a:fld>
            <a:endParaRPr lang="en-US"/>
          </a:p>
        </p:txBody>
      </p:sp>
    </p:spTree>
    <p:extLst>
      <p:ext uri="{BB962C8B-B14F-4D97-AF65-F5344CB8AC3E}">
        <p14:creationId xmlns:p14="http://schemas.microsoft.com/office/powerpoint/2010/main" val="168268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42C58-318E-4711-9BFD-C0D9197C148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159468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2C58-318E-4711-9BFD-C0D9197C148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58547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2C58-318E-4711-9BFD-C0D9197C148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336469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EA1C4-D0DF-4D56-A312-AAD671570693}"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E962A-D9D3-4F78-A452-7A7E6BA69E88}" type="slidenum">
              <a:rPr lang="en-US" smtClean="0"/>
              <a:pPr/>
              <a:t>‹#›</a:t>
            </a:fld>
            <a:endParaRPr lang="en-US"/>
          </a:p>
        </p:txBody>
      </p:sp>
    </p:spTree>
    <p:extLst>
      <p:ext uri="{BB962C8B-B14F-4D97-AF65-F5344CB8AC3E}">
        <p14:creationId xmlns:p14="http://schemas.microsoft.com/office/powerpoint/2010/main" val="3144302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2C58-318E-4711-9BFD-C0D9197C148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303803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2C58-318E-4711-9BFD-C0D9197C148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42762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42C58-318E-4711-9BFD-C0D9197C1485}"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20217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42C58-318E-4711-9BFD-C0D9197C1485}" type="datetimeFigureOut">
              <a:rPr lang="en-US" smtClean="0"/>
              <a:t>5/23/2014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251294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42C58-318E-4711-9BFD-C0D9197C1485}" type="datetimeFigureOut">
              <a:rPr lang="en-US" smtClean="0"/>
              <a:t>5/23/2014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55238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42C58-318E-4711-9BFD-C0D9197C1485}" type="datetimeFigureOut">
              <a:rPr lang="en-US" smtClean="0"/>
              <a:t>5/23/2014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149170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42C58-318E-4711-9BFD-C0D9197C1485}"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39844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42C58-318E-4711-9BFD-C0D9197C1485}"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F7CB-77D9-4D79-BD1B-97F0C31398F7}" type="slidenum">
              <a:rPr lang="en-US" smtClean="0"/>
              <a:t>‹#›</a:t>
            </a:fld>
            <a:endParaRPr lang="en-US"/>
          </a:p>
        </p:txBody>
      </p:sp>
    </p:spTree>
    <p:extLst>
      <p:ext uri="{BB962C8B-B14F-4D97-AF65-F5344CB8AC3E}">
        <p14:creationId xmlns:p14="http://schemas.microsoft.com/office/powerpoint/2010/main" val="146778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42C58-318E-4711-9BFD-C0D9197C1485}" type="datetimeFigureOut">
              <a:rPr lang="en-US" smtClean="0"/>
              <a:t>5/23/2014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AF7CB-77D9-4D79-BD1B-97F0C31398F7}" type="slidenum">
              <a:rPr lang="en-US" smtClean="0"/>
              <a:t>‹#›</a:t>
            </a:fld>
            <a:endParaRPr lang="en-US"/>
          </a:p>
        </p:txBody>
      </p:sp>
    </p:spTree>
    <p:extLst>
      <p:ext uri="{BB962C8B-B14F-4D97-AF65-F5344CB8AC3E}">
        <p14:creationId xmlns:p14="http://schemas.microsoft.com/office/powerpoint/2010/main" val="400878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image" Target="../media/image3.w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12.xml"/><Relationship Id="rId9"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719" y="195606"/>
            <a:ext cx="9144000" cy="1435970"/>
          </a:xfrm>
        </p:spPr>
        <p:txBody>
          <a:bodyPr>
            <a:normAutofit fontScale="90000"/>
          </a:bodyPr>
          <a:lstStyle/>
          <a:p>
            <a:r>
              <a:rPr lang="en-US" sz="5400" b="1" dirty="0" smtClean="0">
                <a:effectLst/>
              </a:rPr>
              <a:t>Special 2-year College Panel by SCHEMATYC project</a:t>
            </a:r>
            <a:endParaRPr lang="en-US" dirty="0"/>
          </a:p>
        </p:txBody>
      </p:sp>
      <p:sp>
        <p:nvSpPr>
          <p:cNvPr id="3" name="Subtitle 2"/>
          <p:cNvSpPr>
            <a:spLocks noGrp="1"/>
          </p:cNvSpPr>
          <p:nvPr>
            <p:ph type="subTitle" idx="1"/>
          </p:nvPr>
        </p:nvSpPr>
        <p:spPr>
          <a:xfrm>
            <a:off x="1186249" y="1873624"/>
            <a:ext cx="10466173" cy="4638387"/>
          </a:xfrm>
        </p:spPr>
        <p:txBody>
          <a:bodyPr>
            <a:normAutofit/>
          </a:bodyPr>
          <a:lstStyle/>
          <a:p>
            <a:pPr algn="l"/>
            <a:r>
              <a:rPr lang="en-US" sz="3200" u="sng" dirty="0" smtClean="0"/>
              <a:t>Workshop Leaders</a:t>
            </a:r>
            <a:r>
              <a:rPr lang="en-US" sz="3200" dirty="0" smtClean="0"/>
              <a:t>:</a:t>
            </a:r>
          </a:p>
          <a:p>
            <a:pPr algn="l"/>
            <a:r>
              <a:rPr lang="en-US" sz="3200" dirty="0" smtClean="0"/>
              <a:t>Deborah Rumsey, The Ohio State University</a:t>
            </a:r>
          </a:p>
          <a:p>
            <a:pPr algn="l"/>
            <a:r>
              <a:rPr lang="en-US" sz="3200" dirty="0" smtClean="0"/>
              <a:t>Marjorie Bond, Monmouth College</a:t>
            </a:r>
          </a:p>
          <a:p>
            <a:pPr algn="l"/>
            <a:r>
              <a:rPr lang="en-US" sz="3200" u="sng" dirty="0" smtClean="0"/>
              <a:t>Panelists</a:t>
            </a:r>
            <a:r>
              <a:rPr lang="en-US" sz="3200" dirty="0" smtClean="0"/>
              <a:t>:</a:t>
            </a:r>
          </a:p>
          <a:p>
            <a:pPr algn="l"/>
            <a:r>
              <a:rPr lang="en-US" sz="3200" dirty="0" smtClean="0">
                <a:effectLst/>
              </a:rPr>
              <a:t>Julie </a:t>
            </a:r>
            <a:r>
              <a:rPr lang="en-US" sz="3200" dirty="0" err="1" smtClean="0">
                <a:effectLst/>
              </a:rPr>
              <a:t>Couton</a:t>
            </a:r>
            <a:r>
              <a:rPr lang="en-US" sz="3200" dirty="0" smtClean="0">
                <a:effectLst/>
              </a:rPr>
              <a:t>, University of Nebraska - Lincoln</a:t>
            </a:r>
          </a:p>
          <a:p>
            <a:pPr algn="l"/>
            <a:r>
              <a:rPr lang="en-US" sz="3200" dirty="0" smtClean="0">
                <a:effectLst/>
              </a:rPr>
              <a:t>Stephanie Jernigan, Boston College</a:t>
            </a:r>
          </a:p>
          <a:p>
            <a:pPr algn="l"/>
            <a:r>
              <a:rPr lang="en-US" sz="3200" dirty="0" smtClean="0">
                <a:effectLst/>
              </a:rPr>
              <a:t>Naomi Schmidt, New Mexico State University</a:t>
            </a:r>
          </a:p>
          <a:p>
            <a:pPr algn="l"/>
            <a:r>
              <a:rPr lang="en-US" sz="3200" dirty="0" smtClean="0">
                <a:effectLst/>
              </a:rPr>
              <a:t>Karen Wells, Monroe Community College</a:t>
            </a:r>
          </a:p>
          <a:p>
            <a:endParaRPr lang="en-US" dirty="0"/>
          </a:p>
        </p:txBody>
      </p:sp>
    </p:spTree>
    <p:extLst>
      <p:ext uri="{BB962C8B-B14F-4D97-AF65-F5344CB8AC3E}">
        <p14:creationId xmlns:p14="http://schemas.microsoft.com/office/powerpoint/2010/main" val="3940156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106" y="289906"/>
            <a:ext cx="5486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259" y="2084294"/>
            <a:ext cx="548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15788" y="4155141"/>
            <a:ext cx="5190565" cy="2031325"/>
          </a:xfrm>
          <a:prstGeom prst="rect">
            <a:avLst/>
          </a:prstGeom>
          <a:noFill/>
        </p:spPr>
        <p:txBody>
          <a:bodyPr wrap="square" rtlCol="0">
            <a:spAutoFit/>
          </a:bodyPr>
          <a:lstStyle/>
          <a:p>
            <a:r>
              <a:rPr lang="en-US" dirty="0" smtClean="0"/>
              <a:t>Ideas:</a:t>
            </a:r>
          </a:p>
          <a:p>
            <a:pPr marL="285750" indent="-285750">
              <a:buFont typeface="Arial" panose="020B0604020202020204" pitchFamily="34" charset="0"/>
              <a:buChar char="•"/>
            </a:pPr>
            <a:r>
              <a:rPr lang="en-US" dirty="0" smtClean="0"/>
              <a:t>Create the data set for each graph and discuss</a:t>
            </a:r>
          </a:p>
          <a:p>
            <a:pPr marL="285750" indent="-285750">
              <a:buFont typeface="Arial" panose="020B0604020202020204" pitchFamily="34" charset="0"/>
              <a:buChar char="•"/>
            </a:pPr>
            <a:r>
              <a:rPr lang="en-US" dirty="0" smtClean="0"/>
              <a:t>Find the standard deviations and compare</a:t>
            </a:r>
          </a:p>
          <a:p>
            <a:pPr marL="285750" indent="-285750">
              <a:buFont typeface="Arial" panose="020B0604020202020204" pitchFamily="34" charset="0"/>
              <a:buChar char="•"/>
            </a:pPr>
            <a:r>
              <a:rPr lang="en-US" dirty="0" smtClean="0"/>
              <a:t>Match other graphs to their standard deviations</a:t>
            </a:r>
          </a:p>
          <a:p>
            <a:pPr marL="285750" indent="-285750">
              <a:buFont typeface="Arial" panose="020B0604020202020204" pitchFamily="34" charset="0"/>
              <a:buChar char="•"/>
            </a:pPr>
            <a:r>
              <a:rPr lang="en-US" dirty="0" smtClean="0"/>
              <a:t>Choose four numbers from 1, 2, 3, 4 with lowest possible SD and highest possible SD</a:t>
            </a:r>
          </a:p>
          <a:p>
            <a:pPr marL="285750" indent="-285750">
              <a:buFont typeface="Arial" panose="020B0604020202020204" pitchFamily="34" charset="0"/>
              <a:buChar char="•"/>
            </a:pPr>
            <a:r>
              <a:rPr lang="en-US" dirty="0"/>
              <a:t>Show graphs and ask students to fill in the labels</a:t>
            </a:r>
            <a:endParaRPr lang="en-US" dirty="0" smtClean="0"/>
          </a:p>
        </p:txBody>
      </p:sp>
    </p:spTree>
    <p:extLst>
      <p:ext uri="{BB962C8B-B14F-4D97-AF65-F5344CB8AC3E}">
        <p14:creationId xmlns:p14="http://schemas.microsoft.com/office/powerpoint/2010/main" val="3129963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1929" y="181070"/>
            <a:ext cx="9144000" cy="2387600"/>
          </a:xfrm>
        </p:spPr>
        <p:txBody>
          <a:bodyPr>
            <a:normAutofit fontScale="90000"/>
          </a:bodyPr>
          <a:lstStyle/>
          <a:p>
            <a:r>
              <a:rPr lang="en-US" dirty="0" smtClean="0">
                <a:effectLst/>
              </a:rPr>
              <a:t>Julie </a:t>
            </a:r>
            <a:r>
              <a:rPr lang="en-US" dirty="0" err="1" smtClean="0">
                <a:effectLst/>
              </a:rPr>
              <a:t>Couton</a:t>
            </a:r>
            <a:r>
              <a:rPr lang="en-US" dirty="0" smtClean="0">
                <a:effectLst/>
              </a:rPr>
              <a:t/>
            </a:r>
            <a:br>
              <a:rPr lang="en-US" dirty="0" smtClean="0">
                <a:effectLst/>
              </a:rPr>
            </a:br>
            <a:r>
              <a:rPr lang="en-US" dirty="0" smtClean="0">
                <a:effectLst/>
              </a:rPr>
              <a:t>University of Nebraska - Lincoln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62" y="2976282"/>
            <a:ext cx="2093371" cy="3146612"/>
          </a:xfrm>
          <a:prstGeom prst="rect">
            <a:avLst/>
          </a:prstGeom>
        </p:spPr>
      </p:pic>
    </p:spTree>
    <p:extLst>
      <p:ext uri="{BB962C8B-B14F-4D97-AF65-F5344CB8AC3E}">
        <p14:creationId xmlns:p14="http://schemas.microsoft.com/office/powerpoint/2010/main" val="2814690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effectLst/>
              </a:rPr>
              <a:t>Stephanie Jernigan</a:t>
            </a:r>
            <a:br>
              <a:rPr lang="en-US" dirty="0" smtClean="0">
                <a:effectLst/>
              </a:rPr>
            </a:br>
            <a:r>
              <a:rPr lang="en-US" dirty="0" smtClean="0">
                <a:effectLst/>
              </a:rPr>
              <a:t>Boston College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57130"/>
            <a:ext cx="2133600" cy="3038246"/>
          </a:xfrm>
          <a:prstGeom prst="rect">
            <a:avLst/>
          </a:prstGeom>
        </p:spPr>
      </p:pic>
    </p:spTree>
    <p:extLst>
      <p:ext uri="{BB962C8B-B14F-4D97-AF65-F5344CB8AC3E}">
        <p14:creationId xmlns:p14="http://schemas.microsoft.com/office/powerpoint/2010/main" val="1497759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effectLst/>
              </a:rPr>
              <a:t>Naomi Schmidt </a:t>
            </a:r>
            <a:br>
              <a:rPr lang="en-US" dirty="0" smtClean="0">
                <a:effectLst/>
              </a:rPr>
            </a:br>
            <a:r>
              <a:rPr lang="en-US" dirty="0" smtClean="0">
                <a:effectLst/>
              </a:rPr>
              <a:t>New Mexico State University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125" y="3509963"/>
            <a:ext cx="2144154" cy="3219450"/>
          </a:xfrm>
          <a:prstGeom prst="rect">
            <a:avLst/>
          </a:prstGeom>
        </p:spPr>
      </p:pic>
    </p:spTree>
    <p:extLst>
      <p:ext uri="{BB962C8B-B14F-4D97-AF65-F5344CB8AC3E}">
        <p14:creationId xmlns:p14="http://schemas.microsoft.com/office/powerpoint/2010/main" val="385431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effectLst/>
              </a:rPr>
              <a:t>Karen Wells</a:t>
            </a:r>
            <a:br>
              <a:rPr lang="en-US" dirty="0" smtClean="0">
                <a:effectLst/>
              </a:rPr>
            </a:br>
            <a:r>
              <a:rPr lang="en-US" dirty="0" smtClean="0">
                <a:effectLst/>
              </a:rPr>
              <a:t>Monroe Community College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642" y="3699062"/>
            <a:ext cx="1905000" cy="2095500"/>
          </a:xfrm>
          <a:prstGeom prst="rect">
            <a:avLst/>
          </a:prstGeom>
        </p:spPr>
      </p:pic>
    </p:spTree>
    <p:extLst>
      <p:ext uri="{BB962C8B-B14F-4D97-AF65-F5344CB8AC3E}">
        <p14:creationId xmlns:p14="http://schemas.microsoft.com/office/powerpoint/2010/main" val="2255856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2518" y="295836"/>
            <a:ext cx="6239435" cy="2631422"/>
          </a:xfrm>
        </p:spPr>
        <p:txBody>
          <a:bodyPr>
            <a:normAutofit/>
          </a:bodyPr>
          <a:lstStyle/>
          <a:p>
            <a:r>
              <a:rPr lang="en-US" dirty="0" smtClean="0">
                <a:effectLst/>
              </a:rPr>
              <a:t>Questions:</a:t>
            </a:r>
            <a:br>
              <a:rPr lang="en-US" dirty="0" smtClean="0">
                <a:effectLst/>
              </a:rPr>
            </a:br>
            <a:r>
              <a:rPr lang="en-US" sz="4000" dirty="0" smtClean="0"/>
              <a:t>Please submit your questions by typing in the question box.</a:t>
            </a:r>
            <a:endParaRPr lang="en-US" sz="4000" dirty="0" smtClean="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80" y="520048"/>
            <a:ext cx="1561632" cy="235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306" y="393700"/>
            <a:ext cx="1855694" cy="263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735" y="3054579"/>
            <a:ext cx="1886261" cy="282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9412" y="4194576"/>
            <a:ext cx="1893941" cy="168939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179" y="3667500"/>
            <a:ext cx="1282841" cy="1603551"/>
          </a:xfrm>
          <a:prstGeom prst="rect">
            <a:avLst/>
          </a:prstGeom>
        </p:spPr>
      </p:pic>
      <p:sp>
        <p:nvSpPr>
          <p:cNvPr id="5" name="TextBox 4"/>
          <p:cNvSpPr txBox="1"/>
          <p:nvPr/>
        </p:nvSpPr>
        <p:spPr>
          <a:xfrm>
            <a:off x="1021976" y="3033646"/>
            <a:ext cx="1667436" cy="369332"/>
          </a:xfrm>
          <a:prstGeom prst="rect">
            <a:avLst/>
          </a:prstGeom>
          <a:noFill/>
        </p:spPr>
        <p:txBody>
          <a:bodyPr wrap="square" rtlCol="0">
            <a:spAutoFit/>
          </a:bodyPr>
          <a:lstStyle/>
          <a:p>
            <a:r>
              <a:rPr lang="en-US" dirty="0" smtClean="0"/>
              <a:t>Julie </a:t>
            </a:r>
            <a:r>
              <a:rPr lang="en-US" dirty="0" err="1" smtClean="0"/>
              <a:t>Couton</a:t>
            </a:r>
            <a:endParaRPr lang="en-US" dirty="0"/>
          </a:p>
        </p:txBody>
      </p:sp>
      <p:sp>
        <p:nvSpPr>
          <p:cNvPr id="6" name="TextBox 5"/>
          <p:cNvSpPr txBox="1"/>
          <p:nvPr/>
        </p:nvSpPr>
        <p:spPr>
          <a:xfrm>
            <a:off x="9439834" y="3128665"/>
            <a:ext cx="2130985" cy="369332"/>
          </a:xfrm>
          <a:prstGeom prst="rect">
            <a:avLst/>
          </a:prstGeom>
          <a:noFill/>
        </p:spPr>
        <p:txBody>
          <a:bodyPr wrap="square" rtlCol="0">
            <a:spAutoFit/>
          </a:bodyPr>
          <a:lstStyle/>
          <a:p>
            <a:r>
              <a:rPr lang="en-US" dirty="0" smtClean="0"/>
              <a:t>Stephanie Jernigan</a:t>
            </a:r>
            <a:endParaRPr lang="en-US" dirty="0"/>
          </a:p>
        </p:txBody>
      </p:sp>
      <p:sp>
        <p:nvSpPr>
          <p:cNvPr id="7" name="TextBox 6"/>
          <p:cNvSpPr txBox="1"/>
          <p:nvPr/>
        </p:nvSpPr>
        <p:spPr>
          <a:xfrm>
            <a:off x="7353735" y="6131859"/>
            <a:ext cx="1886261" cy="369332"/>
          </a:xfrm>
          <a:prstGeom prst="rect">
            <a:avLst/>
          </a:prstGeom>
          <a:noFill/>
        </p:spPr>
        <p:txBody>
          <a:bodyPr wrap="square" rtlCol="0">
            <a:spAutoFit/>
          </a:bodyPr>
          <a:lstStyle/>
          <a:p>
            <a:r>
              <a:rPr lang="en-US" dirty="0" smtClean="0"/>
              <a:t>Naomi Schmidt</a:t>
            </a:r>
            <a:endParaRPr lang="en-US" dirty="0"/>
          </a:p>
        </p:txBody>
      </p:sp>
      <p:sp>
        <p:nvSpPr>
          <p:cNvPr id="8" name="TextBox 7"/>
          <p:cNvSpPr txBox="1"/>
          <p:nvPr/>
        </p:nvSpPr>
        <p:spPr>
          <a:xfrm>
            <a:off x="2779059" y="5965123"/>
            <a:ext cx="1893941" cy="369332"/>
          </a:xfrm>
          <a:prstGeom prst="rect">
            <a:avLst/>
          </a:prstGeom>
          <a:noFill/>
        </p:spPr>
        <p:txBody>
          <a:bodyPr wrap="square" rtlCol="0">
            <a:spAutoFit/>
          </a:bodyPr>
          <a:lstStyle/>
          <a:p>
            <a:r>
              <a:rPr lang="en-US" dirty="0" smtClean="0"/>
              <a:t>Marjorie Bond</a:t>
            </a:r>
            <a:endParaRPr lang="en-US" dirty="0"/>
          </a:p>
        </p:txBody>
      </p:sp>
      <p:sp>
        <p:nvSpPr>
          <p:cNvPr id="9" name="TextBox 8"/>
          <p:cNvSpPr txBox="1"/>
          <p:nvPr/>
        </p:nvSpPr>
        <p:spPr>
          <a:xfrm>
            <a:off x="645459" y="5477435"/>
            <a:ext cx="1891553" cy="369332"/>
          </a:xfrm>
          <a:prstGeom prst="rect">
            <a:avLst/>
          </a:prstGeom>
          <a:noFill/>
        </p:spPr>
        <p:txBody>
          <a:bodyPr wrap="square" rtlCol="0">
            <a:spAutoFit/>
          </a:bodyPr>
          <a:lstStyle/>
          <a:p>
            <a:r>
              <a:rPr lang="en-US" dirty="0" smtClean="0"/>
              <a:t>Deborah Rumsey</a:t>
            </a:r>
            <a:endParaRPr lang="en-US" dirty="0"/>
          </a:p>
        </p:txBody>
      </p:sp>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8900" y="3380348"/>
            <a:ext cx="190182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938900" y="5662101"/>
            <a:ext cx="1901825" cy="369332"/>
          </a:xfrm>
          <a:prstGeom prst="rect">
            <a:avLst/>
          </a:prstGeom>
          <a:noFill/>
        </p:spPr>
        <p:txBody>
          <a:bodyPr wrap="square" rtlCol="0">
            <a:spAutoFit/>
          </a:bodyPr>
          <a:lstStyle/>
          <a:p>
            <a:r>
              <a:rPr lang="en-US" dirty="0" smtClean="0"/>
              <a:t>Karen Wells</a:t>
            </a:r>
            <a:endParaRPr lang="en-US" dirty="0"/>
          </a:p>
        </p:txBody>
      </p:sp>
    </p:spTree>
    <p:extLst>
      <p:ext uri="{BB962C8B-B14F-4D97-AF65-F5344CB8AC3E}">
        <p14:creationId xmlns:p14="http://schemas.microsoft.com/office/powerpoint/2010/main" val="3538909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effectLst/>
              </a:rPr>
              <a:t>Karen Wells</a:t>
            </a:r>
            <a:br>
              <a:rPr lang="en-US" dirty="0" smtClean="0">
                <a:effectLst/>
              </a:rPr>
            </a:br>
            <a:r>
              <a:rPr lang="en-US" dirty="0" smtClean="0">
                <a:effectLst/>
              </a:rPr>
              <a:t>Monroe Community College</a:t>
            </a:r>
          </a:p>
        </p:txBody>
      </p:sp>
    </p:spTree>
    <p:extLst>
      <p:ext uri="{BB962C8B-B14F-4D97-AF65-F5344CB8AC3E}">
        <p14:creationId xmlns:p14="http://schemas.microsoft.com/office/powerpoint/2010/main" val="4280535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2518" y="295836"/>
            <a:ext cx="6239435" cy="2631422"/>
          </a:xfrm>
        </p:spPr>
        <p:txBody>
          <a:bodyPr>
            <a:normAutofit/>
          </a:bodyPr>
          <a:lstStyle/>
          <a:p>
            <a:r>
              <a:rPr lang="en-US" dirty="0" smtClean="0">
                <a:effectLst/>
              </a:rPr>
              <a:t>Questions:</a:t>
            </a:r>
            <a:br>
              <a:rPr lang="en-US" dirty="0" smtClean="0">
                <a:effectLst/>
              </a:rPr>
            </a:br>
            <a:r>
              <a:rPr lang="en-US" sz="4000" dirty="0" smtClean="0"/>
              <a:t>Please submit your questions by typing in the question box.</a:t>
            </a:r>
            <a:endParaRPr lang="en-US" sz="4000" dirty="0" smtClean="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80" y="520048"/>
            <a:ext cx="1561632" cy="235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306" y="393700"/>
            <a:ext cx="1855694" cy="263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735" y="3054579"/>
            <a:ext cx="1886261" cy="282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9412" y="4194576"/>
            <a:ext cx="1893941" cy="168939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179" y="3667500"/>
            <a:ext cx="1282841" cy="1603551"/>
          </a:xfrm>
          <a:prstGeom prst="rect">
            <a:avLst/>
          </a:prstGeom>
        </p:spPr>
      </p:pic>
      <p:sp>
        <p:nvSpPr>
          <p:cNvPr id="5" name="TextBox 4"/>
          <p:cNvSpPr txBox="1"/>
          <p:nvPr/>
        </p:nvSpPr>
        <p:spPr>
          <a:xfrm>
            <a:off x="1021976" y="3033646"/>
            <a:ext cx="1667436" cy="369332"/>
          </a:xfrm>
          <a:prstGeom prst="rect">
            <a:avLst/>
          </a:prstGeom>
          <a:noFill/>
        </p:spPr>
        <p:txBody>
          <a:bodyPr wrap="square" rtlCol="0">
            <a:spAutoFit/>
          </a:bodyPr>
          <a:lstStyle/>
          <a:p>
            <a:r>
              <a:rPr lang="en-US" dirty="0" smtClean="0"/>
              <a:t>Julie </a:t>
            </a:r>
            <a:r>
              <a:rPr lang="en-US" dirty="0" err="1" smtClean="0"/>
              <a:t>Couton</a:t>
            </a:r>
            <a:endParaRPr lang="en-US" dirty="0"/>
          </a:p>
        </p:txBody>
      </p:sp>
      <p:sp>
        <p:nvSpPr>
          <p:cNvPr id="6" name="TextBox 5"/>
          <p:cNvSpPr txBox="1"/>
          <p:nvPr/>
        </p:nvSpPr>
        <p:spPr>
          <a:xfrm>
            <a:off x="9439834" y="3128665"/>
            <a:ext cx="2130985" cy="369332"/>
          </a:xfrm>
          <a:prstGeom prst="rect">
            <a:avLst/>
          </a:prstGeom>
          <a:noFill/>
        </p:spPr>
        <p:txBody>
          <a:bodyPr wrap="square" rtlCol="0">
            <a:spAutoFit/>
          </a:bodyPr>
          <a:lstStyle/>
          <a:p>
            <a:r>
              <a:rPr lang="en-US" dirty="0" smtClean="0"/>
              <a:t>Stephanie Jernigan</a:t>
            </a:r>
            <a:endParaRPr lang="en-US" dirty="0"/>
          </a:p>
        </p:txBody>
      </p:sp>
      <p:sp>
        <p:nvSpPr>
          <p:cNvPr id="7" name="TextBox 6"/>
          <p:cNvSpPr txBox="1"/>
          <p:nvPr/>
        </p:nvSpPr>
        <p:spPr>
          <a:xfrm>
            <a:off x="7353735" y="6131859"/>
            <a:ext cx="1886261" cy="369332"/>
          </a:xfrm>
          <a:prstGeom prst="rect">
            <a:avLst/>
          </a:prstGeom>
          <a:noFill/>
        </p:spPr>
        <p:txBody>
          <a:bodyPr wrap="square" rtlCol="0">
            <a:spAutoFit/>
          </a:bodyPr>
          <a:lstStyle/>
          <a:p>
            <a:r>
              <a:rPr lang="en-US" dirty="0" smtClean="0"/>
              <a:t>Naomi Schmidt</a:t>
            </a:r>
            <a:endParaRPr lang="en-US" dirty="0"/>
          </a:p>
        </p:txBody>
      </p:sp>
      <p:sp>
        <p:nvSpPr>
          <p:cNvPr id="8" name="TextBox 7"/>
          <p:cNvSpPr txBox="1"/>
          <p:nvPr/>
        </p:nvSpPr>
        <p:spPr>
          <a:xfrm>
            <a:off x="2779059" y="5965123"/>
            <a:ext cx="1893941" cy="369332"/>
          </a:xfrm>
          <a:prstGeom prst="rect">
            <a:avLst/>
          </a:prstGeom>
          <a:noFill/>
        </p:spPr>
        <p:txBody>
          <a:bodyPr wrap="square" rtlCol="0">
            <a:spAutoFit/>
          </a:bodyPr>
          <a:lstStyle/>
          <a:p>
            <a:r>
              <a:rPr lang="en-US" dirty="0" smtClean="0"/>
              <a:t>Marjorie Bond</a:t>
            </a:r>
            <a:endParaRPr lang="en-US" dirty="0"/>
          </a:p>
        </p:txBody>
      </p:sp>
      <p:sp>
        <p:nvSpPr>
          <p:cNvPr id="9" name="TextBox 8"/>
          <p:cNvSpPr txBox="1"/>
          <p:nvPr/>
        </p:nvSpPr>
        <p:spPr>
          <a:xfrm>
            <a:off x="645459" y="5477435"/>
            <a:ext cx="1891553" cy="369332"/>
          </a:xfrm>
          <a:prstGeom prst="rect">
            <a:avLst/>
          </a:prstGeom>
          <a:noFill/>
        </p:spPr>
        <p:txBody>
          <a:bodyPr wrap="square" rtlCol="0">
            <a:spAutoFit/>
          </a:bodyPr>
          <a:lstStyle/>
          <a:p>
            <a:r>
              <a:rPr lang="en-US" dirty="0" smtClean="0"/>
              <a:t>Deborah Rumsey</a:t>
            </a:r>
            <a:endParaRPr lang="en-US" dirty="0"/>
          </a:p>
        </p:txBody>
      </p:sp>
    </p:spTree>
    <p:extLst>
      <p:ext uri="{BB962C8B-B14F-4D97-AF65-F5344CB8AC3E}">
        <p14:creationId xmlns:p14="http://schemas.microsoft.com/office/powerpoint/2010/main" val="3096079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a:t>
            </a:r>
            <a:endParaRPr lang="en-US" dirty="0"/>
          </a:p>
        </p:txBody>
      </p:sp>
      <p:sp>
        <p:nvSpPr>
          <p:cNvPr id="3" name="Content Placeholder 2"/>
          <p:cNvSpPr>
            <a:spLocks noGrp="1"/>
          </p:cNvSpPr>
          <p:nvPr>
            <p:ph idx="1"/>
          </p:nvPr>
        </p:nvSpPr>
        <p:spPr/>
        <p:txBody>
          <a:bodyPr/>
          <a:lstStyle/>
          <a:p>
            <a:pPr algn="ctr"/>
            <a:r>
              <a:rPr lang="en-US" sz="3200" dirty="0" smtClean="0"/>
              <a:t>NSF Grants </a:t>
            </a:r>
            <a:r>
              <a:rPr lang="en-US" sz="3200" dirty="0"/>
              <a:t>DUE 0942924 &amp; </a:t>
            </a:r>
            <a:r>
              <a:rPr lang="en-US" sz="3200" dirty="0" smtClean="0"/>
              <a:t>0942456</a:t>
            </a:r>
          </a:p>
          <a:p>
            <a:pPr algn="ctr"/>
            <a:endParaRPr lang="en-US" sz="3200" dirty="0"/>
          </a:p>
          <a:p>
            <a:pPr algn="ctr"/>
            <a:endParaRPr lang="en-US" sz="3200" dirty="0" smtClean="0"/>
          </a:p>
          <a:p>
            <a:pPr marL="0" indent="0" algn="ctr">
              <a:buNone/>
            </a:pPr>
            <a:endParaRPr lang="en-US" sz="3200" dirty="0" smtClean="0"/>
          </a:p>
          <a:p>
            <a:pPr marL="0" indent="0" algn="ctr">
              <a:buNone/>
            </a:pPr>
            <a:r>
              <a:rPr lang="en-US" sz="3200" dirty="0" smtClean="0"/>
              <a:t>Special Thanks to Jean Scott, CAUSE Coordinator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767" y="1441357"/>
            <a:ext cx="1247775" cy="125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ause logo.png"/>
          <p:cNvPicPr>
            <a:picLocks noChangeAspect="1"/>
          </p:cNvPicPr>
          <p:nvPr/>
        </p:nvPicPr>
        <p:blipFill>
          <a:blip r:embed="rId3" cstate="print"/>
          <a:stretch>
            <a:fillRect/>
          </a:stretch>
        </p:blipFill>
        <p:spPr>
          <a:xfrm>
            <a:off x="2114938" y="3348318"/>
            <a:ext cx="1866122" cy="609600"/>
          </a:xfrm>
          <a:prstGeom prst="rect">
            <a:avLst/>
          </a:prstGeom>
        </p:spPr>
      </p:pic>
    </p:spTree>
    <p:extLst>
      <p:ext uri="{BB962C8B-B14F-4D97-AF65-F5344CB8AC3E}">
        <p14:creationId xmlns:p14="http://schemas.microsoft.com/office/powerpoint/2010/main" val="572702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6983"/>
          </a:xfrm>
        </p:spPr>
        <p:txBody>
          <a:bodyPr/>
          <a:lstStyle/>
          <a:p>
            <a:pPr algn="ctr"/>
            <a:r>
              <a:rPr lang="en-US" dirty="0" smtClean="0"/>
              <a:t>Abstract</a:t>
            </a:r>
            <a:endParaRPr lang="en-US" dirty="0"/>
          </a:p>
        </p:txBody>
      </p:sp>
      <p:sp>
        <p:nvSpPr>
          <p:cNvPr id="3" name="Content Placeholder 2"/>
          <p:cNvSpPr>
            <a:spLocks noGrp="1"/>
          </p:cNvSpPr>
          <p:nvPr>
            <p:ph idx="1"/>
          </p:nvPr>
        </p:nvSpPr>
        <p:spPr>
          <a:xfrm>
            <a:off x="838200" y="1272746"/>
            <a:ext cx="10515600" cy="4904217"/>
          </a:xfrm>
        </p:spPr>
        <p:txBody>
          <a:bodyPr>
            <a:normAutofit fontScale="92500" lnSpcReduction="10000"/>
          </a:bodyPr>
          <a:lstStyle/>
          <a:p>
            <a:pPr marL="0" indent="0">
              <a:buNone/>
            </a:pPr>
            <a:r>
              <a:rPr lang="en-US" dirty="0" smtClean="0">
                <a:effectLst/>
              </a:rPr>
              <a:t>From 2011 - 2013, eight workshops involving 170 participants were presented around the country. These workshops were to improve statistical expertise and statistics teaching skills among statistics educators, especially those who teach mathematics. In the workshops, participants studied exam questions and the associated common mistakes that students make. </a:t>
            </a:r>
          </a:p>
          <a:p>
            <a:pPr marL="0" indent="0">
              <a:buNone/>
            </a:pPr>
            <a:r>
              <a:rPr lang="en-US" dirty="0" smtClean="0">
                <a:effectLst/>
              </a:rPr>
              <a:t>Through these questions, we explored - </a:t>
            </a:r>
            <a:r>
              <a:rPr lang="en-US" i="1" dirty="0" smtClean="0">
                <a:effectLst/>
              </a:rPr>
              <a:t>What is the statistical concept being assessed? What is the correct answer? What is the most popular incorrect answer?</a:t>
            </a:r>
            <a:r>
              <a:rPr lang="en-US" dirty="0" smtClean="0">
                <a:effectLst/>
              </a:rPr>
              <a:t> and for the incorrect answer(s), </a:t>
            </a:r>
            <a:r>
              <a:rPr lang="en-US" i="1" dirty="0" smtClean="0">
                <a:effectLst/>
              </a:rPr>
              <a:t>What's the problem? Why is it a problem?</a:t>
            </a:r>
            <a:r>
              <a:rPr lang="en-US" dirty="0" smtClean="0">
                <a:effectLst/>
              </a:rPr>
              <a:t> and </a:t>
            </a:r>
            <a:r>
              <a:rPr lang="en-US" i="1" dirty="0" smtClean="0">
                <a:effectLst/>
              </a:rPr>
              <a:t>How can we address the problem?</a:t>
            </a:r>
            <a:r>
              <a:rPr lang="en-US" dirty="0" smtClean="0">
                <a:effectLst/>
              </a:rPr>
              <a:t> </a:t>
            </a:r>
            <a:endParaRPr lang="en-US" dirty="0"/>
          </a:p>
          <a:p>
            <a:pPr marL="0" indent="0">
              <a:buNone/>
            </a:pPr>
            <a:r>
              <a:rPr lang="en-US" dirty="0" smtClean="0">
                <a:effectLst/>
              </a:rPr>
              <a:t>Participants were presented with a framework which they could take and use with their own homework and exam problems. In our session, after an introduction and example from Deborah and Marjorie, four panelists who each attended one of the workshops will present how they are using the workshop information in their classrooms.</a:t>
            </a:r>
            <a:endParaRPr lang="en-US" dirty="0"/>
          </a:p>
        </p:txBody>
      </p:sp>
    </p:spTree>
    <p:extLst>
      <p:ext uri="{BB962C8B-B14F-4D97-AF65-F5344CB8AC3E}">
        <p14:creationId xmlns:p14="http://schemas.microsoft.com/office/powerpoint/2010/main" val="1644273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020762"/>
          </a:xfrm>
        </p:spPr>
        <p:txBody>
          <a:bodyPr>
            <a:normAutofit/>
          </a:bodyPr>
          <a:lstStyle/>
          <a:p>
            <a:r>
              <a:rPr lang="en-US" u="sng" dirty="0" smtClean="0"/>
              <a:t>Goals of the workshop</a:t>
            </a:r>
            <a:endParaRPr lang="en-US" dirty="0"/>
          </a:p>
        </p:txBody>
      </p:sp>
      <p:sp>
        <p:nvSpPr>
          <p:cNvPr id="3" name="Content Placeholder 2"/>
          <p:cNvSpPr>
            <a:spLocks noGrp="1"/>
          </p:cNvSpPr>
          <p:nvPr>
            <p:ph idx="1"/>
          </p:nvPr>
        </p:nvSpPr>
        <p:spPr>
          <a:xfrm>
            <a:off x="1752600" y="914400"/>
            <a:ext cx="8610600" cy="5638800"/>
          </a:xfrm>
        </p:spPr>
        <p:txBody>
          <a:bodyPr>
            <a:normAutofit/>
          </a:bodyPr>
          <a:lstStyle/>
          <a:p>
            <a:pPr lvl="0"/>
            <a:r>
              <a:rPr lang="en-US" dirty="0"/>
              <a:t>Examine some difficult concepts  for students</a:t>
            </a:r>
          </a:p>
          <a:p>
            <a:pPr lvl="0"/>
            <a:r>
              <a:rPr lang="en-US" dirty="0"/>
              <a:t>Understand what the student sees</a:t>
            </a:r>
          </a:p>
          <a:p>
            <a:pPr lvl="0"/>
            <a:r>
              <a:rPr lang="en-US" dirty="0" smtClean="0"/>
              <a:t>Analyze </a:t>
            </a:r>
            <a:r>
              <a:rPr lang="en-US" dirty="0"/>
              <a:t>why students </a:t>
            </a:r>
            <a:r>
              <a:rPr lang="en-US" dirty="0" smtClean="0"/>
              <a:t>have </a:t>
            </a:r>
            <a:r>
              <a:rPr lang="en-US" dirty="0"/>
              <a:t>problems</a:t>
            </a:r>
          </a:p>
          <a:p>
            <a:pPr lvl="0"/>
            <a:r>
              <a:rPr lang="en-US" dirty="0" smtClean="0"/>
              <a:t>Address issues </a:t>
            </a:r>
            <a:r>
              <a:rPr lang="en-US" dirty="0"/>
              <a:t>that students </a:t>
            </a:r>
            <a:r>
              <a:rPr lang="en-US" dirty="0" smtClean="0"/>
              <a:t>have </a:t>
            </a:r>
            <a:r>
              <a:rPr lang="en-US" dirty="0"/>
              <a:t>when we teach the material</a:t>
            </a:r>
          </a:p>
          <a:p>
            <a:pPr lvl="0"/>
            <a:r>
              <a:rPr lang="en-US" dirty="0"/>
              <a:t>Learn about additional resources </a:t>
            </a:r>
          </a:p>
          <a:p>
            <a:pPr lvl="0"/>
            <a:r>
              <a:rPr lang="en-US" dirty="0"/>
              <a:t>Work with a group on a difficult concept and share </a:t>
            </a:r>
          </a:p>
          <a:p>
            <a:pPr lvl="0"/>
            <a:r>
              <a:rPr lang="en-US" dirty="0"/>
              <a:t>Make GAISE guidelines a part of everyday </a:t>
            </a:r>
            <a:r>
              <a:rPr lang="en-US" dirty="0" smtClean="0"/>
              <a:t>teaching</a:t>
            </a:r>
          </a:p>
          <a:p>
            <a:pPr lvl="1"/>
            <a:r>
              <a:rPr lang="en-US" u="sng" dirty="0" smtClean="0">
                <a:effectLst/>
              </a:rPr>
              <a:t>G</a:t>
            </a:r>
            <a:r>
              <a:rPr lang="en-US" dirty="0" smtClean="0">
                <a:effectLst/>
              </a:rPr>
              <a:t>uidelines for the </a:t>
            </a:r>
            <a:r>
              <a:rPr lang="en-US" u="sng" dirty="0" smtClean="0">
                <a:effectLst/>
              </a:rPr>
              <a:t>A</a:t>
            </a:r>
            <a:r>
              <a:rPr lang="en-US" dirty="0" smtClean="0">
                <a:effectLst/>
              </a:rPr>
              <a:t>ssessment of </a:t>
            </a:r>
            <a:r>
              <a:rPr lang="en-US" u="sng" dirty="0" smtClean="0">
                <a:effectLst/>
              </a:rPr>
              <a:t>I</a:t>
            </a:r>
            <a:r>
              <a:rPr lang="en-US" dirty="0" smtClean="0">
                <a:effectLst/>
              </a:rPr>
              <a:t>nstruction </a:t>
            </a:r>
          </a:p>
          <a:p>
            <a:pPr marL="457200" lvl="1" indent="0">
              <a:buNone/>
            </a:pPr>
            <a:r>
              <a:rPr lang="en-US" dirty="0" smtClean="0"/>
              <a:t>   </a:t>
            </a:r>
            <a:r>
              <a:rPr lang="en-US" dirty="0" smtClean="0">
                <a:effectLst/>
              </a:rPr>
              <a:t>in </a:t>
            </a:r>
            <a:r>
              <a:rPr lang="en-US" u="sng" dirty="0" smtClean="0">
                <a:effectLst/>
              </a:rPr>
              <a:t>S</a:t>
            </a:r>
            <a:r>
              <a:rPr lang="en-US" dirty="0" smtClean="0">
                <a:effectLst/>
              </a:rPr>
              <a:t>tatistics </a:t>
            </a:r>
            <a:r>
              <a:rPr lang="en-US" u="sng" dirty="0" smtClean="0">
                <a:effectLst/>
              </a:rPr>
              <a:t>E</a:t>
            </a:r>
            <a:r>
              <a:rPr lang="en-US" dirty="0" smtClean="0">
                <a:effectLst/>
              </a:rPr>
              <a:t>ducation</a:t>
            </a:r>
            <a:endParaRPr lang="en-US" dirty="0">
              <a:effectLst/>
            </a:endParaRPr>
          </a:p>
        </p:txBody>
      </p:sp>
    </p:spTree>
    <p:custDataLst>
      <p:tags r:id="rId1"/>
    </p:custDataLst>
    <p:extLst>
      <p:ext uri="{BB962C8B-B14F-4D97-AF65-F5344CB8AC3E}">
        <p14:creationId xmlns:p14="http://schemas.microsoft.com/office/powerpoint/2010/main" val="251202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76" y="457201"/>
            <a:ext cx="9798424" cy="5440363"/>
          </a:xfrm>
        </p:spPr>
        <p:txBody>
          <a:bodyPr>
            <a:normAutofit/>
          </a:bodyPr>
          <a:lstStyle/>
          <a:p>
            <a:pPr>
              <a:buNone/>
            </a:pPr>
            <a:endParaRPr lang="en-US" dirty="0" smtClean="0"/>
          </a:p>
          <a:p>
            <a:pPr>
              <a:buNone/>
            </a:pPr>
            <a:r>
              <a:rPr lang="en-US" sz="3200" u="sng" dirty="0" smtClean="0"/>
              <a:t>Our Approach</a:t>
            </a:r>
            <a:r>
              <a:rPr lang="en-US" sz="3200" dirty="0" smtClean="0"/>
              <a:t>: Through a set specific statistics questions, we explore each of the following:</a:t>
            </a:r>
            <a:endParaRPr lang="en-US" dirty="0" smtClean="0"/>
          </a:p>
          <a:p>
            <a:pPr>
              <a:buNone/>
            </a:pPr>
            <a:endParaRPr lang="en-US" dirty="0" smtClean="0"/>
          </a:p>
          <a:p>
            <a:r>
              <a:rPr lang="en-US" dirty="0" smtClean="0"/>
              <a:t>What is the statistical concept being assessed? </a:t>
            </a:r>
          </a:p>
          <a:p>
            <a:r>
              <a:rPr lang="en-US" dirty="0" smtClean="0"/>
              <a:t>What is the correct answer?</a:t>
            </a:r>
          </a:p>
          <a:p>
            <a:r>
              <a:rPr lang="en-US" dirty="0" smtClean="0"/>
              <a:t>What is the most popular incorrect answer?</a:t>
            </a:r>
          </a:p>
          <a:p>
            <a:r>
              <a:rPr lang="en-US" dirty="0" smtClean="0"/>
              <a:t>For incorrect answer(s),</a:t>
            </a:r>
          </a:p>
          <a:p>
            <a:pPr lvl="1"/>
            <a:r>
              <a:rPr lang="en-US" dirty="0" smtClean="0"/>
              <a:t>What’s the problem?</a:t>
            </a:r>
          </a:p>
          <a:p>
            <a:pPr lvl="1"/>
            <a:r>
              <a:rPr lang="en-US" dirty="0" smtClean="0"/>
              <a:t>Why is it a problem?</a:t>
            </a:r>
          </a:p>
          <a:p>
            <a:pPr lvl="1"/>
            <a:r>
              <a:rPr lang="en-US" dirty="0" smtClean="0"/>
              <a:t>How can we address the problem?</a:t>
            </a:r>
          </a:p>
          <a:p>
            <a:pPr>
              <a:buNone/>
            </a:pPr>
            <a:endParaRPr lang="en-US" dirty="0"/>
          </a:p>
        </p:txBody>
      </p:sp>
      <p:sp>
        <p:nvSpPr>
          <p:cNvPr id="4" name="Rectangle 3"/>
          <p:cNvSpPr/>
          <p:nvPr/>
        </p:nvSpPr>
        <p:spPr>
          <a:xfrm>
            <a:off x="878542" y="3989294"/>
            <a:ext cx="6947647" cy="181983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168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93059" y="274637"/>
            <a:ext cx="10694894" cy="1143000"/>
          </a:xfrm>
        </p:spPr>
        <p:txBody>
          <a:bodyPr>
            <a:normAutofit fontScale="90000"/>
          </a:bodyPr>
          <a:lstStyle/>
          <a:p>
            <a:pPr lvl="0" algn="l"/>
            <a:r>
              <a:rPr lang="en-US" sz="2800" b="1" u="sng" dirty="0" smtClean="0"/>
              <a:t>Example Question</a:t>
            </a:r>
            <a:r>
              <a:rPr lang="en-US" sz="2800" b="1" dirty="0" smtClean="0"/>
              <a:t>:  According </a:t>
            </a:r>
            <a:r>
              <a:rPr lang="en-US" sz="2800" b="1" dirty="0"/>
              <a:t>to the two histograms below, which data set has more variability (e.g. a higher standard deviation)?</a:t>
            </a:r>
          </a:p>
        </p:txBody>
      </p:sp>
      <p:sp>
        <p:nvSpPr>
          <p:cNvPr id="3" name="TPAnswers"/>
          <p:cNvSpPr>
            <a:spLocks noGrp="1"/>
          </p:cNvSpPr>
          <p:nvPr>
            <p:ph type="body" idx="1"/>
            <p:custDataLst>
              <p:tags r:id="rId3"/>
            </p:custDataLst>
          </p:nvPr>
        </p:nvSpPr>
        <p:spPr>
          <a:xfrm>
            <a:off x="1981200" y="3810000"/>
            <a:ext cx="7010400" cy="2743200"/>
          </a:xfrm>
        </p:spPr>
        <p:txBody>
          <a:bodyPr>
            <a:noAutofit/>
          </a:bodyPr>
          <a:lstStyle/>
          <a:p>
            <a:pPr marL="514350" indent="-514350">
              <a:buFont typeface="Arial" pitchFamily="34" charset="0"/>
              <a:buAutoNum type="arabicPeriod"/>
            </a:pPr>
            <a:r>
              <a:rPr lang="en-US" dirty="0" smtClean="0"/>
              <a:t>Data Set A has the most variability. </a:t>
            </a:r>
            <a:endParaRPr lang="en-US" dirty="0"/>
          </a:p>
          <a:p>
            <a:pPr marL="514350" indent="-514350">
              <a:buFont typeface="Arial" pitchFamily="34" charset="0"/>
              <a:buAutoNum type="arabicPeriod"/>
            </a:pPr>
            <a:r>
              <a:rPr lang="en-US" dirty="0" smtClean="0"/>
              <a:t>Data Set B has the most variability.</a:t>
            </a:r>
          </a:p>
          <a:p>
            <a:pPr marL="514350" indent="-514350">
              <a:buFont typeface="Arial" pitchFamily="34" charset="0"/>
              <a:buAutoNum type="arabicPeriod"/>
            </a:pPr>
            <a:r>
              <a:rPr lang="en-US" dirty="0" smtClean="0"/>
              <a:t>Both data sets have the same variability.</a:t>
            </a:r>
          </a:p>
          <a:p>
            <a:pPr marL="514350" indent="-514350">
              <a:buFont typeface="Arial" pitchFamily="34" charset="0"/>
              <a:buAutoNum type="arabicPeriod"/>
            </a:pPr>
            <a:r>
              <a:rPr lang="en-US" dirty="0" smtClean="0"/>
              <a:t>Not enough information to tell.</a:t>
            </a:r>
          </a:p>
        </p:txBody>
      </p:sp>
      <p:sp>
        <p:nvSpPr>
          <p:cNvPr id="3789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1" name="Object 3"/>
          <p:cNvGraphicFramePr>
            <a:graphicFrameLocks noChangeAspect="1"/>
          </p:cNvGraphicFramePr>
          <p:nvPr/>
        </p:nvGraphicFramePr>
        <p:xfrm>
          <a:off x="1828800" y="1371600"/>
          <a:ext cx="3415229" cy="2286000"/>
        </p:xfrm>
        <a:graphic>
          <a:graphicData uri="http://schemas.openxmlformats.org/presentationml/2006/ole">
            <mc:AlternateContent xmlns:mc="http://schemas.openxmlformats.org/markup-compatibility/2006">
              <mc:Choice xmlns:v="urn:schemas-microsoft-com:vml" Requires="v">
                <p:oleObj spid="_x0000_s1076" r:id="rId6" imgW="5486400" imgH="3657600" progId="">
                  <p:embed/>
                </p:oleObj>
              </mc:Choice>
              <mc:Fallback>
                <p:oleObj r:id="rId6" imgW="5486400" imgH="3657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371600"/>
                        <a:ext cx="3415229"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3" name="Object 5"/>
          <p:cNvGraphicFramePr>
            <a:graphicFrameLocks noChangeAspect="1"/>
          </p:cNvGraphicFramePr>
          <p:nvPr/>
        </p:nvGraphicFramePr>
        <p:xfrm>
          <a:off x="5257801" y="1371600"/>
          <a:ext cx="3442607" cy="2286000"/>
        </p:xfrm>
        <a:graphic>
          <a:graphicData uri="http://schemas.openxmlformats.org/presentationml/2006/ole">
            <mc:AlternateContent xmlns:mc="http://schemas.openxmlformats.org/markup-compatibility/2006">
              <mc:Choice xmlns:v="urn:schemas-microsoft-com:vml" Requires="v">
                <p:oleObj spid="_x0000_s1077" r:id="rId8" imgW="5486400" imgH="3657600" progId="">
                  <p:embed/>
                </p:oleObj>
              </mc:Choice>
              <mc:Fallback>
                <p:oleObj r:id="rId8" imgW="5486400" imgH="36576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1" y="1371600"/>
                        <a:ext cx="3442607"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631187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is the Problem?</a:t>
            </a:r>
            <a:br>
              <a:rPr lang="en-US" dirty="0" smtClean="0"/>
            </a:br>
            <a:endParaRPr lang="en-US" dirty="0"/>
          </a:p>
        </p:txBody>
      </p:sp>
      <p:sp>
        <p:nvSpPr>
          <p:cNvPr id="3" name="Content Placeholder 2"/>
          <p:cNvSpPr>
            <a:spLocks noGrp="1"/>
          </p:cNvSpPr>
          <p:nvPr>
            <p:ph idx="1"/>
          </p:nvPr>
        </p:nvSpPr>
        <p:spPr>
          <a:xfrm>
            <a:off x="744071" y="1559859"/>
            <a:ext cx="10582835" cy="4822196"/>
          </a:xfrm>
        </p:spPr>
        <p:txBody>
          <a:bodyPr>
            <a:normAutofit fontScale="92500" lnSpcReduction="10000"/>
          </a:bodyPr>
          <a:lstStyle/>
          <a:p>
            <a:r>
              <a:rPr lang="en-US" u="sng" dirty="0" smtClean="0"/>
              <a:t>Correct answer </a:t>
            </a:r>
            <a:r>
              <a:rPr lang="en-US" dirty="0" smtClean="0"/>
              <a:t>is flat histogram (B) has more variability than the mound-shaped one (A)</a:t>
            </a:r>
          </a:p>
          <a:p>
            <a:pPr marL="0" indent="0">
              <a:buNone/>
            </a:pPr>
            <a:endParaRPr lang="en-US" dirty="0" smtClean="0"/>
          </a:p>
          <a:p>
            <a:r>
              <a:rPr lang="en-US" u="sng" dirty="0" smtClean="0"/>
              <a:t>Most common incorrect answer</a:t>
            </a:r>
            <a:r>
              <a:rPr lang="en-US" dirty="0" smtClean="0"/>
              <a:t> is the mound shaped histogram (A) has more variability than the flat one (B).</a:t>
            </a:r>
          </a:p>
          <a:p>
            <a:endParaRPr lang="en-US" dirty="0"/>
          </a:p>
          <a:p>
            <a:r>
              <a:rPr lang="en-US" dirty="0" smtClean="0"/>
              <a:t>Variability in histograms is misunderstood</a:t>
            </a:r>
          </a:p>
          <a:p>
            <a:pPr marL="0" indent="0">
              <a:buNone/>
            </a:pPr>
            <a:endParaRPr lang="en-US" dirty="0" smtClean="0"/>
          </a:p>
          <a:p>
            <a:r>
              <a:rPr lang="en-US" dirty="0" smtClean="0"/>
              <a:t>This will affect their understanding of variability down the road</a:t>
            </a:r>
          </a:p>
          <a:p>
            <a:pPr marL="0" indent="0">
              <a:buNone/>
            </a:pPr>
            <a:endParaRPr lang="en-US" dirty="0" smtClean="0"/>
          </a:p>
          <a:p>
            <a:r>
              <a:rPr lang="en-US" dirty="0" smtClean="0"/>
              <a:t>In particular, their understanding of sampling distributions</a:t>
            </a:r>
          </a:p>
          <a:p>
            <a:pPr marL="0" indent="0">
              <a:buNone/>
            </a:pPr>
            <a:endParaRPr lang="en-US" dirty="0" smtClean="0"/>
          </a:p>
          <a:p>
            <a:endParaRPr lang="en-US" dirty="0" smtClean="0"/>
          </a:p>
          <a:p>
            <a:pPr marL="0" indent="0">
              <a:buNone/>
            </a:pPr>
            <a:endParaRPr lang="en-US" dirty="0" smtClean="0"/>
          </a:p>
          <a:p>
            <a:endParaRPr lang="en-US" dirty="0" smtClean="0"/>
          </a:p>
        </p:txBody>
      </p:sp>
    </p:spTree>
    <p:custDataLst>
      <p:tags r:id="rId1"/>
    </p:custDataLst>
    <p:extLst>
      <p:ext uri="{BB962C8B-B14F-4D97-AF65-F5344CB8AC3E}">
        <p14:creationId xmlns:p14="http://schemas.microsoft.com/office/powerpoint/2010/main" val="3102588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it a problem?</a:t>
            </a:r>
            <a:endParaRPr lang="en-US" dirty="0"/>
          </a:p>
        </p:txBody>
      </p:sp>
      <p:sp>
        <p:nvSpPr>
          <p:cNvPr id="3" name="Content Placeholder 2"/>
          <p:cNvSpPr>
            <a:spLocks noGrp="1"/>
          </p:cNvSpPr>
          <p:nvPr>
            <p:ph idx="1"/>
          </p:nvPr>
        </p:nvSpPr>
        <p:spPr/>
        <p:txBody>
          <a:bodyPr/>
          <a:lstStyle/>
          <a:p>
            <a:r>
              <a:rPr lang="en-US" dirty="0"/>
              <a:t>Students </a:t>
            </a:r>
            <a:r>
              <a:rPr lang="en-US" dirty="0" smtClean="0"/>
              <a:t>are very much used </a:t>
            </a:r>
            <a:r>
              <a:rPr lang="en-US" dirty="0"/>
              <a:t>to time </a:t>
            </a:r>
            <a:r>
              <a:rPr lang="en-US" dirty="0" smtClean="0"/>
              <a:t>plots</a:t>
            </a:r>
          </a:p>
          <a:p>
            <a:pPr marL="0" indent="0">
              <a:buNone/>
            </a:pPr>
            <a:endParaRPr lang="en-US" dirty="0" smtClean="0"/>
          </a:p>
          <a:p>
            <a:r>
              <a:rPr lang="en-US" dirty="0"/>
              <a:t>Variability in histograms and time charts are </a:t>
            </a:r>
            <a:r>
              <a:rPr lang="en-US" dirty="0" smtClean="0"/>
              <a:t>opposites</a:t>
            </a:r>
            <a:endParaRPr lang="en-US" dirty="0"/>
          </a:p>
          <a:p>
            <a:pPr lvl="1"/>
            <a:r>
              <a:rPr lang="en-US" dirty="0" smtClean="0"/>
              <a:t>A flat </a:t>
            </a:r>
            <a:r>
              <a:rPr lang="en-US" u="sng" dirty="0" smtClean="0"/>
              <a:t>time plot </a:t>
            </a:r>
            <a:r>
              <a:rPr lang="en-US" dirty="0" smtClean="0"/>
              <a:t>has no variability</a:t>
            </a:r>
          </a:p>
          <a:p>
            <a:pPr lvl="1"/>
            <a:r>
              <a:rPr lang="en-US" dirty="0" smtClean="0"/>
              <a:t>A flat </a:t>
            </a:r>
            <a:r>
              <a:rPr lang="en-US" u="sng" dirty="0" smtClean="0"/>
              <a:t>histogram</a:t>
            </a:r>
            <a:r>
              <a:rPr lang="en-US" dirty="0" smtClean="0"/>
              <a:t> has variability</a:t>
            </a:r>
            <a:endParaRPr lang="en-US" dirty="0"/>
          </a:p>
          <a:p>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1156358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address the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Focus on understanding and labeling the AXES</a:t>
            </a:r>
          </a:p>
          <a:p>
            <a:r>
              <a:rPr lang="en-US" dirty="0" smtClean="0"/>
              <a:t>Histogram: </a:t>
            </a:r>
          </a:p>
          <a:p>
            <a:pPr lvl="1"/>
            <a:r>
              <a:rPr lang="en-US" dirty="0" smtClean="0"/>
              <a:t>X axis is “WHAT VALUES?”</a:t>
            </a:r>
          </a:p>
          <a:p>
            <a:pPr lvl="1"/>
            <a:r>
              <a:rPr lang="en-US" dirty="0" smtClean="0"/>
              <a:t>Y axis is “HOW MANY?”</a:t>
            </a:r>
          </a:p>
          <a:p>
            <a:r>
              <a:rPr lang="en-US" dirty="0" smtClean="0"/>
              <a:t>Time plot:</a:t>
            </a:r>
          </a:p>
          <a:p>
            <a:pPr lvl="1"/>
            <a:r>
              <a:rPr lang="en-US" dirty="0" smtClean="0"/>
              <a:t>X axis is “WHEN?”</a:t>
            </a:r>
          </a:p>
          <a:p>
            <a:pPr lvl="1"/>
            <a:r>
              <a:rPr lang="en-US" dirty="0" smtClean="0"/>
              <a:t>Y axis is “WHAT VALUE?”</a:t>
            </a:r>
          </a:p>
          <a:p>
            <a:r>
              <a:rPr lang="en-US" dirty="0" smtClean="0">
                <a:sym typeface="Wingdings" pitchFamily="2" charset="2"/>
              </a:rPr>
              <a:t>Students may still not believe you!</a:t>
            </a:r>
          </a:p>
          <a:p>
            <a:pPr lvl="1"/>
            <a:r>
              <a:rPr lang="en-US" dirty="0" smtClean="0"/>
              <a:t>Graphs </a:t>
            </a:r>
            <a:r>
              <a:rPr lang="en-US" dirty="0">
                <a:sym typeface="Wingdings" pitchFamily="2" charset="2"/>
              </a:rPr>
              <a:t> </a:t>
            </a:r>
            <a:r>
              <a:rPr lang="en-US" dirty="0" smtClean="0">
                <a:sym typeface="Wingdings" pitchFamily="2" charset="2"/>
              </a:rPr>
              <a:t>Data values</a:t>
            </a:r>
          </a:p>
          <a:p>
            <a:pPr lvl="1"/>
            <a:r>
              <a:rPr lang="en-US" dirty="0" smtClean="0">
                <a:sym typeface="Wingdings" pitchFamily="2" charset="2"/>
              </a:rPr>
              <a:t>Show an example they can’t refuse</a:t>
            </a:r>
            <a:endParaRPr lang="en-US" dirty="0">
              <a:sym typeface="Wingdings" pitchFamily="2" charset="2"/>
            </a:endParaRPr>
          </a:p>
          <a:p>
            <a:pPr marL="0" indent="0">
              <a:buNone/>
            </a:pPr>
            <a:endParaRPr lang="en-US" dirty="0"/>
          </a:p>
        </p:txBody>
      </p:sp>
    </p:spTree>
    <p:custDataLst>
      <p:tags r:id="rId1"/>
    </p:custDataLst>
    <p:extLst>
      <p:ext uri="{BB962C8B-B14F-4D97-AF65-F5344CB8AC3E}">
        <p14:creationId xmlns:p14="http://schemas.microsoft.com/office/powerpoint/2010/main" val="2804259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SLIDEGUID" val="EFB6EB134A6F40AF92154F24AFEB5AE7"/>
  <p:tag name="SLIDEID" val="EFB6EB134A6F40AF92154F24AFEB5AE7"/>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According to the two histograms below, which data set has more variability (e.g. a higher standard deviation)?"/>
  <p:tag name="ANSWERSALIAS" val="Data Set A has the most variability.|smicln|Data Set B has the most variability.|smicln|Both data sets have the same variability.|smicln|Not enough information to tell."/>
  <p:tag name="VALUES" val="Incorrect|smicln|Correct|smicln|Incorrect|smicln|Incorrect"/>
  <p:tag name="RESPONSESGATHERED" val="True"/>
  <p:tag name="TOTALRESPONSES" val="16"/>
  <p:tag name="RESPONSECOUNT" val="16"/>
  <p:tag name="SLICED" val="False"/>
  <p:tag name="RESPONSES" val="2;2;2;2;3;-;3;2;2;2;3;3;2;2;2;1;2;"/>
  <p:tag name="CHARTSTRINGSTD" val="1 11 4 0"/>
  <p:tag name="CHARTSTRINGREV" val="0 4 11 1"/>
  <p:tag name="CHARTSTRINGSTDPER" val="0.0625 0.6875 0.25 0"/>
  <p:tag name="CHARTSTRINGREVPER" val="0 0.25 0.6875 0.0625"/>
  <p:tag name="LIVECHARTING" val="False"/>
  <p:tag name="AUTOOPENPOLL" val="True"/>
  <p:tag name="TYPE" val="MultiChoiceSlide"/>
  <p:tag name="TPQUESTIONXML" val="﻿&lt;?xml version=&quot;1.0&quot; encoding=&quot;utf-8&quot;?&gt;&#10;&lt;questionlist&gt;&#10;    &lt;properties&gt;&#10;        &lt;guid&gt;BFD8C1F636C74E6A9FA5E4AB7FD6B7E1&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078B80EF8A4EF6B654E7C4CE872587&lt;/guid&gt;&#10;            &lt;repollguid&gt;853A72C757E442889EBD2F757513A1FC&lt;/repollguid&gt;&#10;            &lt;sourceid&gt;462DF1C377BF43ABB2ED0B59A3BD20D3&lt;/sourceid&gt;&#10;            &lt;questiontext&gt;Question 7: According to the two histograms below, which data set has more variability (e.g. a higher standard deviation)?&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FDF177FA98A54E7C92D72AFAB4F4A481&lt;/guid&gt;&#10;                    &lt;answertext&gt;Data Set A has the most variability. &lt;/answertext&gt;&#10;                    &lt;valuetype&gt;-1&lt;/valuetype&gt;&#10;                &lt;/answer&gt;&#10;                &lt;answer&gt;&#10;                    &lt;guid&gt;D924696592E44ECC8A7282D92A851C00&lt;/guid&gt;&#10;                    &lt;answertext&gt;Data Set B has the most variability. &lt;/answertext&gt;&#10;                    &lt;valuetype&gt;1&lt;/valuetype&gt;&#10;                &lt;/answer&gt;&#10;                &lt;answer&gt;&#10;                    &lt;guid&gt;AD82741398E64C908A81E0359C05FED7&lt;/guid&gt;&#10;                    &lt;answertext&gt;Both data sets have the same variability. &lt;/answertext&gt;&#10;                    &lt;valuetype&gt;-1&lt;/valuetype&gt;&#10;                &lt;/answer&gt;&#10;                &lt;answer&gt;&#10;                    &lt;guid&gt;F4BC51F06C9F47B0A087150959991A81&lt;/guid&gt;&#10;                    &lt;answertext&gt;Not enough information to tell.&lt;/answertext&gt;&#10;                    &lt;valuetype&gt;-1&lt;/valuetype&gt;&#10;                &lt;/answer&gt;&#10;            &lt;/answers&gt;&#10;        &lt;/multichoice&gt;&#10;    &lt;/questions&gt;&#10;&lt;/questionlist&gt;"/>
  <p:tag name="RESULTS" val="Question 7: According to the two histograms below, which data set has more variability (e.g. a higher standard deviation)?&#10;7[;]10[;]7[;]False[;]2[;]&#10;1.28571428571429[;]1[;]0.451753951452626[;]0.204081632653061&#10;5[;]-1[;]Data Set A has the most variability. 1[;]Data Set A has the most variability. [;]&#10;2[;]1[;]Data Set B has the most variability. 2[;]Data Set B has the most variability. [;]&#10;0[;]-1[;]Both data sets have the same variability. 3[;]Both data sets have the same variability. [;]&#10;0[;]-1[;]Not enough information to tell.4[;]Not enough information to tell.[;]&#10;"/>
  <p:tag name="HASRESULTS" val="Tru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TEXTLENGTH" val="147"/>
  <p:tag name="FONTSIZE" val="32"/>
  <p:tag name="BULLETTYPE" val="ppBulletArabicPeriod"/>
  <p:tag name="ANSWERTEXT" val="Data Set A has the most variability.&#10;Data Set B has the most variability.&#10;Both data sets have the same variability.&#10;Not enough information to tell."/>
  <p:tag name="OLDNUMANSWERS" val="4"/>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662</Words>
  <Application>Microsoft Office PowerPoint</Application>
  <PresentationFormat>Custom</PresentationFormat>
  <Paragraphs>104</Paragraphs>
  <Slides>17</Slides>
  <Notes>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18" baseType="lpstr">
      <vt:lpstr>Office Theme</vt:lpstr>
      <vt:lpstr>Special 2-year College Panel by SCHEMATYC project</vt:lpstr>
      <vt:lpstr>Thanks to:</vt:lpstr>
      <vt:lpstr>Abstract</vt:lpstr>
      <vt:lpstr>Goals of the workshop</vt:lpstr>
      <vt:lpstr>PowerPoint Presentation</vt:lpstr>
      <vt:lpstr>Example Question:  According to the two histograms below, which data set has more variability (e.g. a higher standard deviation)?</vt:lpstr>
      <vt:lpstr> What is the Problem? </vt:lpstr>
      <vt:lpstr>Why is it a problem?</vt:lpstr>
      <vt:lpstr>How do we address the problem?</vt:lpstr>
      <vt:lpstr>PowerPoint Presentation</vt:lpstr>
      <vt:lpstr>Julie Couton University of Nebraska - Lincoln</vt:lpstr>
      <vt:lpstr>Stephanie Jernigan Boston College</vt:lpstr>
      <vt:lpstr>Naomi Schmidt  New Mexico State University</vt:lpstr>
      <vt:lpstr>Karen Wells Monroe Community College</vt:lpstr>
      <vt:lpstr>Questions: Please submit your questions by typing in the question box.</vt:lpstr>
      <vt:lpstr>Karen Wells Monroe Community College</vt:lpstr>
      <vt:lpstr>Questions: Please submit your questions by typing in the question box.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2-year College Panel by SCHEMATYC project</dc:title>
  <dc:creator>Marjorie Bond</dc:creator>
  <cp:lastModifiedBy>Default User</cp:lastModifiedBy>
  <cp:revision>24</cp:revision>
  <dcterms:created xsi:type="dcterms:W3CDTF">2014-05-20T17:08:54Z</dcterms:created>
  <dcterms:modified xsi:type="dcterms:W3CDTF">2014-05-23T19:21:14Z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